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7" r:id="rId2"/>
    <p:sldId id="310" r:id="rId3"/>
    <p:sldId id="307" r:id="rId4"/>
    <p:sldId id="306" r:id="rId5"/>
    <p:sldId id="308" r:id="rId6"/>
    <p:sldId id="309" r:id="rId7"/>
    <p:sldId id="311" r:id="rId8"/>
    <p:sldId id="259" r:id="rId9"/>
    <p:sldId id="273" r:id="rId10"/>
    <p:sldId id="274" r:id="rId11"/>
    <p:sldId id="297" r:id="rId12"/>
    <p:sldId id="304" r:id="rId13"/>
    <p:sldId id="305" r:id="rId14"/>
    <p:sldId id="286" r:id="rId15"/>
    <p:sldId id="282" r:id="rId16"/>
    <p:sldId id="258" r:id="rId17"/>
    <p:sldId id="285" r:id="rId18"/>
    <p:sldId id="314" r:id="rId19"/>
    <p:sldId id="315" r:id="rId20"/>
    <p:sldId id="287" r:id="rId21"/>
    <p:sldId id="293" r:id="rId22"/>
    <p:sldId id="295" r:id="rId23"/>
    <p:sldId id="313" r:id="rId24"/>
    <p:sldId id="294" r:id="rId25"/>
    <p:sldId id="296" r:id="rId26"/>
    <p:sldId id="291" r:id="rId27"/>
    <p:sldId id="303" r:id="rId28"/>
    <p:sldId id="288" r:id="rId29"/>
    <p:sldId id="300" r:id="rId30"/>
    <p:sldId id="301" r:id="rId31"/>
    <p:sldId id="302" r:id="rId32"/>
    <p:sldId id="290" r:id="rId33"/>
    <p:sldId id="289" r:id="rId34"/>
    <p:sldId id="277" r:id="rId35"/>
    <p:sldId id="278" r:id="rId36"/>
    <p:sldId id="264" r:id="rId37"/>
    <p:sldId id="266" r:id="rId38"/>
    <p:sldId id="279" r:id="rId39"/>
    <p:sldId id="265" r:id="rId40"/>
    <p:sldId id="298" r:id="rId41"/>
    <p:sldId id="299" r:id="rId42"/>
    <p:sldId id="280" r:id="rId43"/>
    <p:sldId id="292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21" autoAdjust="0"/>
  </p:normalViewPr>
  <p:slideViewPr>
    <p:cSldViewPr snapToGrid="0" snapToObjects="1">
      <p:cViewPr>
        <p:scale>
          <a:sx n="81" d="100"/>
          <a:sy n="81" d="100"/>
        </p:scale>
        <p:origin x="-74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labonte:Desktop:New%20exotics%20li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Sheet1!$H$1</c:f>
              <c:strCache>
                <c:ptCount val="1"/>
                <c:pt idx="0">
                  <c:v>Total Number Exotic Species</c:v>
                </c:pt>
              </c:strCache>
            </c:strRef>
          </c:tx>
          <c:marker>
            <c:symbol val="none"/>
          </c:marker>
          <c:cat>
            <c:numRef>
              <c:f>Sheet1!$G$2:$G$9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12</c:v>
                </c:pt>
                <c:pt idx="1">
                  <c:v>23</c:v>
                </c:pt>
                <c:pt idx="2">
                  <c:v>31</c:v>
                </c:pt>
                <c:pt idx="3">
                  <c:v>42</c:v>
                </c:pt>
                <c:pt idx="4">
                  <c:v>47</c:v>
                </c:pt>
                <c:pt idx="5">
                  <c:v>57</c:v>
                </c:pt>
                <c:pt idx="6">
                  <c:v>60</c:v>
                </c:pt>
                <c:pt idx="7">
                  <c:v>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271872"/>
        <c:axId val="40273408"/>
      </c:lineChart>
      <c:catAx>
        <c:axId val="4027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273408"/>
        <c:crosses val="autoZero"/>
        <c:auto val="1"/>
        <c:lblAlgn val="ctr"/>
        <c:lblOffset val="100"/>
        <c:noMultiLvlLbl val="0"/>
      </c:catAx>
      <c:valAx>
        <c:axId val="40273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271872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7D4A9-CE86-9A4B-9FF8-2D9B2F93111C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73FDB-A875-864E-92CA-58313A7AE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8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CE52B-3B82-ED47-AF22-E82C09F60180}" type="slidenum">
              <a:rPr lang="en-US"/>
              <a:pPr/>
              <a:t>6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fld id="{495BC838-7BEC-6544-9481-93BC37A26C0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Right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B601B0-8694-D143-BE55-559F88734318}" type="slidenum">
              <a:rPr lang="en-US"/>
              <a:pPr/>
              <a:t>13</a:t>
            </a:fld>
            <a:endParaRPr lang="en-US"/>
          </a:p>
        </p:txBody>
      </p:sp>
      <p:sp>
        <p:nvSpPr>
          <p:cNvPr id="6451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Left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C47EAF-D3EA-1E4C-AD7A-9E1A77ACFF8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60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0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8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2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2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6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8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1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1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25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9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123A7CF-0BD3-8340-B7C6-8E98C448AB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1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63138-389A-864A-9AA3-DD6E95509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1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6C085-A0EC-7B4E-A1F5-0B8BF64F9BCA}" type="datetimeFigureOut">
              <a:rPr lang="en-US" smtClean="0"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2E261-B36A-1D4C-9B56-C8E145709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6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37.jpeg"/><Relationship Id="rId26" Type="http://schemas.openxmlformats.org/officeDocument/2006/relationships/image" Target="../media/image45.jpeg"/><Relationship Id="rId3" Type="http://schemas.openxmlformats.org/officeDocument/2006/relationships/image" Target="../media/image22.jpeg"/><Relationship Id="rId21" Type="http://schemas.openxmlformats.org/officeDocument/2006/relationships/image" Target="../media/image40.jpeg"/><Relationship Id="rId34" Type="http://schemas.openxmlformats.org/officeDocument/2006/relationships/image" Target="../media/image53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5" Type="http://schemas.openxmlformats.org/officeDocument/2006/relationships/image" Target="../media/image44.jpeg"/><Relationship Id="rId33" Type="http://schemas.openxmlformats.org/officeDocument/2006/relationships/image" Target="../media/image5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jpeg"/><Relationship Id="rId20" Type="http://schemas.openxmlformats.org/officeDocument/2006/relationships/image" Target="../media/image39.jpeg"/><Relationship Id="rId29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24" Type="http://schemas.openxmlformats.org/officeDocument/2006/relationships/image" Target="../media/image43.jpeg"/><Relationship Id="rId32" Type="http://schemas.openxmlformats.org/officeDocument/2006/relationships/image" Target="../media/image51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23" Type="http://schemas.openxmlformats.org/officeDocument/2006/relationships/image" Target="../media/image42.jpeg"/><Relationship Id="rId28" Type="http://schemas.openxmlformats.org/officeDocument/2006/relationships/image" Target="../media/image47.jpeg"/><Relationship Id="rId10" Type="http://schemas.openxmlformats.org/officeDocument/2006/relationships/image" Target="../media/image29.jpeg"/><Relationship Id="rId19" Type="http://schemas.openxmlformats.org/officeDocument/2006/relationships/image" Target="../media/image38.jpeg"/><Relationship Id="rId31" Type="http://schemas.openxmlformats.org/officeDocument/2006/relationships/image" Target="../media/image50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Relationship Id="rId22" Type="http://schemas.openxmlformats.org/officeDocument/2006/relationships/image" Target="../media/image41.jpeg"/><Relationship Id="rId27" Type="http://schemas.openxmlformats.org/officeDocument/2006/relationships/image" Target="../media/image46.jpeg"/><Relationship Id="rId30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0.jpe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eg"/><Relationship Id="rId5" Type="http://schemas.microsoft.com/office/2007/relationships/hdphoto" Target="../media/hdphoto2.wdp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5" Type="http://schemas.microsoft.com/office/2007/relationships/hdphoto" Target="../media/hdphoto7.wdp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13" Type="http://schemas.microsoft.com/office/2007/relationships/hdphoto" Target="../media/hdphoto14.wdp"/><Relationship Id="rId3" Type="http://schemas.microsoft.com/office/2007/relationships/hdphoto" Target="../media/hdphoto9.wdp"/><Relationship Id="rId7" Type="http://schemas.microsoft.com/office/2007/relationships/hdphoto" Target="../media/hdphoto11.wdp"/><Relationship Id="rId12" Type="http://schemas.openxmlformats.org/officeDocument/2006/relationships/image" Target="../media/image86.jpeg"/><Relationship Id="rId17" Type="http://schemas.microsoft.com/office/2007/relationships/hdphoto" Target="../media/hdphoto16.wdp"/><Relationship Id="rId2" Type="http://schemas.openxmlformats.org/officeDocument/2006/relationships/image" Target="../media/image81.jpeg"/><Relationship Id="rId16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5" Type="http://schemas.microsoft.com/office/2007/relationships/hdphoto" Target="../media/hdphoto15.wdp"/><Relationship Id="rId10" Type="http://schemas.openxmlformats.org/officeDocument/2006/relationships/image" Target="../media/image85.jpeg"/><Relationship Id="rId4" Type="http://schemas.openxmlformats.org/officeDocument/2006/relationships/image" Target="../media/image82.jpeg"/><Relationship Id="rId9" Type="http://schemas.microsoft.com/office/2007/relationships/hdphoto" Target="../media/hdphoto12.wdp"/><Relationship Id="rId14" Type="http://schemas.openxmlformats.org/officeDocument/2006/relationships/image" Target="../media/image8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microsoft.com/office/2007/relationships/hdphoto" Target="../media/hdphoto17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13" Type="http://schemas.openxmlformats.org/officeDocument/2006/relationships/image" Target="../media/image112.jpeg"/><Relationship Id="rId18" Type="http://schemas.openxmlformats.org/officeDocument/2006/relationships/image" Target="../media/image117.jpeg"/><Relationship Id="rId3" Type="http://schemas.openxmlformats.org/officeDocument/2006/relationships/image" Target="../media/image102.emf"/><Relationship Id="rId21" Type="http://schemas.openxmlformats.org/officeDocument/2006/relationships/image" Target="../media/image120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17" Type="http://schemas.openxmlformats.org/officeDocument/2006/relationships/image" Target="../media/image116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15.jpeg"/><Relationship Id="rId20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24" Type="http://schemas.openxmlformats.org/officeDocument/2006/relationships/image" Target="../media/image123.jpeg"/><Relationship Id="rId5" Type="http://schemas.openxmlformats.org/officeDocument/2006/relationships/image" Target="../media/image104.jpeg"/><Relationship Id="rId15" Type="http://schemas.openxmlformats.org/officeDocument/2006/relationships/image" Target="../media/image114.jpeg"/><Relationship Id="rId23" Type="http://schemas.openxmlformats.org/officeDocument/2006/relationships/image" Target="../media/image122.jpeg"/><Relationship Id="rId10" Type="http://schemas.openxmlformats.org/officeDocument/2006/relationships/image" Target="../media/image109.jpeg"/><Relationship Id="rId19" Type="http://schemas.openxmlformats.org/officeDocument/2006/relationships/image" Target="../media/image118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Relationship Id="rId14" Type="http://schemas.openxmlformats.org/officeDocument/2006/relationships/image" Target="../media/image113.jpeg"/><Relationship Id="rId22" Type="http://schemas.openxmlformats.org/officeDocument/2006/relationships/image" Target="../media/image12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isislondondotcodotuk.jpg"/>
          <p:cNvPicPr>
            <a:picLocks noChangeAspect="1"/>
          </p:cNvPicPr>
          <p:nvPr/>
        </p:nvPicPr>
        <p:blipFill rotWithShape="1"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-1"/>
          <a:stretch/>
        </p:blipFill>
        <p:spPr>
          <a:xfrm>
            <a:off x="0" y="389467"/>
            <a:ext cx="9144000" cy="55763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7374" y="242169"/>
            <a:ext cx="556925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latin typeface="Times"/>
              </a:rPr>
              <a:t>The Onslaught of </a:t>
            </a:r>
          </a:p>
          <a:p>
            <a:pPr algn="ctr"/>
            <a:r>
              <a:rPr lang="en-US" sz="4800" b="1" dirty="0" smtClean="0">
                <a:latin typeface="Times"/>
              </a:rPr>
              <a:t>Exotic Invertebrates </a:t>
            </a:r>
          </a:p>
          <a:p>
            <a:pPr algn="ctr"/>
            <a:r>
              <a:rPr lang="en-US" sz="4800" b="1" dirty="0" smtClean="0">
                <a:latin typeface="Times"/>
              </a:rPr>
              <a:t>in Oregon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467" y="4682830"/>
            <a:ext cx="813906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Times"/>
                <a:cs typeface="Times"/>
              </a:rPr>
              <a:t>James R. </a:t>
            </a:r>
            <a:r>
              <a:rPr lang="en-US" sz="2800" b="1" dirty="0" err="1" smtClean="0">
                <a:latin typeface="Times"/>
                <a:cs typeface="Times"/>
              </a:rPr>
              <a:t>LaBonte</a:t>
            </a:r>
            <a:endParaRPr lang="en-US" sz="2800" b="1" dirty="0" smtClean="0">
              <a:latin typeface="Times"/>
              <a:cs typeface="Times"/>
            </a:endParaRPr>
          </a:p>
          <a:p>
            <a:pPr algn="ctr"/>
            <a:r>
              <a:rPr lang="en-US" sz="2800" b="1" dirty="0" smtClean="0">
                <a:latin typeface="Times New Roman"/>
                <a:cs typeface="Times New Roman"/>
              </a:rPr>
              <a:t>Oregon Dept. of Agriculture</a:t>
            </a:r>
          </a:p>
          <a:p>
            <a:pPr algn="ctr"/>
            <a:endParaRPr lang="en-US" sz="2400" b="1" dirty="0" smtClean="0">
              <a:latin typeface="Times New Roman"/>
              <a:cs typeface="Times New Roman"/>
            </a:endParaRPr>
          </a:p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Columbia Gorge Exotic Species and Invasive Pest Workshop</a:t>
            </a:r>
          </a:p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Stevenson, WA     March 19, 2015</a:t>
            </a:r>
          </a:p>
          <a:p>
            <a:pPr algn="ctr"/>
            <a:endParaRPr lang="en-US" sz="2800" b="1" dirty="0" smtClean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92896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1026" descr="&#10;grail2.jpg                                                     0012EC32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5105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5" name="Text Box 1027"/>
          <p:cNvSpPr txBox="1">
            <a:spLocks noChangeArrowheads="1"/>
          </p:cNvSpPr>
          <p:nvPr/>
        </p:nvSpPr>
        <p:spPr bwMode="auto">
          <a:xfrm>
            <a:off x="4800600" y="1728788"/>
            <a:ext cx="380653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D8FB04"/>
                </a:solidFill>
                <a:latin typeface="Times New Roman"/>
                <a:cs typeface="Times New Roman"/>
              </a:rPr>
              <a:t>Exclusion</a:t>
            </a:r>
          </a:p>
        </p:txBody>
      </p:sp>
      <p:pic>
        <p:nvPicPr>
          <p:cNvPr id="120836" name="Picture 1028" descr="&#10;no_symbol.psd                                                  0012EC32Macintosh HD                   C681373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9863"/>
            <a:ext cx="4038600" cy="394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7" name="Text Box 1029"/>
          <p:cNvSpPr txBox="1">
            <a:spLocks noChangeArrowheads="1"/>
          </p:cNvSpPr>
          <p:nvPr/>
        </p:nvSpPr>
        <p:spPr bwMode="auto">
          <a:xfrm>
            <a:off x="404051" y="3559175"/>
            <a:ext cx="328870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solidFill>
                  <a:srgbClr val="000000"/>
                </a:solidFill>
                <a:latin typeface="Times New Roman"/>
                <a:cs typeface="Times New Roman"/>
              </a:rPr>
              <a:t>Invasive</a:t>
            </a:r>
          </a:p>
          <a:p>
            <a:pPr algn="ctr"/>
            <a:r>
              <a:rPr lang="en-US" sz="6600" b="1" dirty="0">
                <a:solidFill>
                  <a:srgbClr val="000000"/>
                </a:solidFill>
                <a:latin typeface="Times New Roman"/>
                <a:cs typeface="Times New Roman"/>
              </a:rPr>
              <a:t>Species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-12700"/>
            <a:ext cx="35315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smtClean="0">
                <a:latin typeface="Times New Roman"/>
                <a:cs typeface="Times New Roman"/>
              </a:rPr>
              <a:t>When in </a:t>
            </a:r>
          </a:p>
          <a:p>
            <a:pPr algn="ctr"/>
            <a:r>
              <a:rPr lang="en-US" sz="5400" b="1" dirty="0" smtClean="0">
                <a:latin typeface="Times New Roman"/>
                <a:cs typeface="Times New Roman"/>
              </a:rPr>
              <a:t>doubt,</a:t>
            </a:r>
          </a:p>
          <a:p>
            <a:pPr algn="ctr"/>
            <a:r>
              <a:rPr lang="en-US" sz="5400" b="1" dirty="0">
                <a:latin typeface="Times New Roman"/>
                <a:cs typeface="Times New Roman"/>
              </a:rPr>
              <a:t>k</a:t>
            </a:r>
            <a:r>
              <a:rPr lang="en-US" sz="5400" b="1" dirty="0" smtClean="0">
                <a:latin typeface="Times New Roman"/>
                <a:cs typeface="Times New Roman"/>
              </a:rPr>
              <a:t>eep it out!</a:t>
            </a:r>
            <a:endParaRPr lang="en-US" sz="5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07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3711" y="23430"/>
            <a:ext cx="64765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Strong Regulations</a:t>
            </a:r>
            <a:endParaRPr lang="en-US" sz="6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ISPM15_international_shipping_ocean_freight oceanfreightusa.c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48" y="1130300"/>
            <a:ext cx="8351812" cy="564920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03797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9241" y="-38494"/>
            <a:ext cx="6845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Strong Enforcement</a:t>
            </a:r>
            <a:endParaRPr lang="en-US" sz="6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8" descr="sub6_nursery_inspector alic.arid.arizona.ed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6" y="1107602"/>
            <a:ext cx="4498641" cy="3380406"/>
          </a:xfrm>
          <a:prstGeom prst="rect">
            <a:avLst/>
          </a:prstGeom>
        </p:spPr>
      </p:pic>
      <p:pic>
        <p:nvPicPr>
          <p:cNvPr id="10" name="Picture 9" descr="101011-pest-invasion northjersey.c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666" y="1092200"/>
            <a:ext cx="4370434" cy="3380902"/>
          </a:xfrm>
          <a:prstGeom prst="rect">
            <a:avLst/>
          </a:prstGeom>
        </p:spPr>
      </p:pic>
      <p:pic>
        <p:nvPicPr>
          <p:cNvPr id="6" name="Picture 5" descr="blogs.usda.go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929482"/>
            <a:ext cx="4394200" cy="2865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21748" y="1056802"/>
            <a:ext cx="1084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en-US" sz="10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orthjersey.com</a:t>
            </a:r>
            <a:endParaRPr lang="en-US" sz="1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87789" y="3891382"/>
            <a:ext cx="9957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b</a:t>
            </a:r>
            <a:r>
              <a:rPr lang="en-US" sz="10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logs.usda.gov</a:t>
            </a:r>
            <a:endParaRPr lang="en-US" sz="1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479" y="1082202"/>
            <a:ext cx="13138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lang="en-US" sz="10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lic.arid.arizona.edu</a:t>
            </a:r>
            <a:endParaRPr lang="en-US" sz="1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75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hinacrateIcont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-165" r="16505" b="165"/>
          <a:stretch>
            <a:fillRect/>
          </a:stretch>
        </p:blipFill>
        <p:spPr bwMode="auto">
          <a:xfrm rot="5400000">
            <a:off x="5443537" y="109538"/>
            <a:ext cx="2752725" cy="4495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16479"/>
          <a:stretch>
            <a:fillRect/>
          </a:stretch>
        </p:blipFill>
        <p:spPr bwMode="auto">
          <a:xfrm>
            <a:off x="76200" y="990600"/>
            <a:ext cx="4419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31758" name="Group 14"/>
          <p:cNvGrpSpPr>
            <a:grpSpLocks/>
          </p:cNvGrpSpPr>
          <p:nvPr/>
        </p:nvGrpSpPr>
        <p:grpSpPr bwMode="auto">
          <a:xfrm>
            <a:off x="104775" y="3895725"/>
            <a:ext cx="1066800" cy="371475"/>
            <a:chOff x="4848" y="102"/>
            <a:chExt cx="816" cy="378"/>
          </a:xfrm>
        </p:grpSpPr>
        <p:pic>
          <p:nvPicPr>
            <p:cNvPr id="31759" name="Picture 15" descr="USD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9"/>
              <a:ext cx="384" cy="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60" name="Picture 16" descr="APHI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" y="102"/>
              <a:ext cx="432" cy="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761" name="Picture 17" descr="DSCN144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8" b="13644"/>
          <a:stretch>
            <a:fillRect/>
          </a:stretch>
        </p:blipFill>
        <p:spPr bwMode="auto">
          <a:xfrm>
            <a:off x="76200" y="3819525"/>
            <a:ext cx="4419600" cy="2962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62" name="Picture 18" descr="DSCN146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00"/>
          <a:stretch>
            <a:fillRect/>
          </a:stretch>
        </p:blipFill>
        <p:spPr bwMode="auto">
          <a:xfrm>
            <a:off x="4572000" y="3795713"/>
            <a:ext cx="4495800" cy="29860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7772400" y="5210175"/>
            <a:ext cx="762000" cy="609600"/>
          </a:xfrm>
          <a:prstGeom prst="ellipse">
            <a:avLst/>
          </a:prstGeom>
          <a:noFill/>
          <a:ln w="57150" cmpd="sng">
            <a:solidFill>
              <a:srgbClr val="D8FB0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584132" y="33865"/>
            <a:ext cx="79757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ISPM-15 </a:t>
            </a:r>
            <a:r>
              <a:rPr lang="ja-JP" alt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“</a:t>
            </a: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treated</a:t>
            </a:r>
            <a:r>
              <a:rPr lang="ja-JP" alt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”</a:t>
            </a: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crates of Chinese iron castings,</a:t>
            </a:r>
          </a:p>
          <a:p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at receiving business, Portland, September 2006</a:t>
            </a:r>
          </a:p>
        </p:txBody>
      </p:sp>
      <p:grpSp>
        <p:nvGrpSpPr>
          <p:cNvPr id="31765" name="Group 21"/>
          <p:cNvGrpSpPr>
            <a:grpSpLocks/>
          </p:cNvGrpSpPr>
          <p:nvPr/>
        </p:nvGrpSpPr>
        <p:grpSpPr bwMode="auto">
          <a:xfrm>
            <a:off x="3962400" y="3581400"/>
            <a:ext cx="1066800" cy="371475"/>
            <a:chOff x="4848" y="102"/>
            <a:chExt cx="816" cy="378"/>
          </a:xfrm>
        </p:grpSpPr>
        <p:pic>
          <p:nvPicPr>
            <p:cNvPr id="31766" name="Picture 22" descr="USD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9"/>
              <a:ext cx="384" cy="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67" name="Picture 23" descr="APHI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" y="102"/>
              <a:ext cx="432" cy="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Straight Arrow Connector 13"/>
          <p:cNvCxnSpPr/>
          <p:nvPr/>
        </p:nvCxnSpPr>
        <p:spPr>
          <a:xfrm flipV="1">
            <a:off x="5486400" y="4902200"/>
            <a:ext cx="241300" cy="635000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022600" y="5308601"/>
            <a:ext cx="317500" cy="609599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358900" y="5930901"/>
            <a:ext cx="660400" cy="1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iricidPupaPD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8"/>
          <a:stretch>
            <a:fillRect/>
          </a:stretch>
        </p:blipFill>
        <p:spPr bwMode="auto">
          <a:xfrm>
            <a:off x="76200" y="76200"/>
            <a:ext cx="5334000" cy="3355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427288" y="2973388"/>
            <a:ext cx="2916671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Live pupa of horn-tail wasp</a:t>
            </a:r>
          </a:p>
        </p:txBody>
      </p:sp>
      <p:pic>
        <p:nvPicPr>
          <p:cNvPr id="33796" name="Picture 4" descr="LepLarvPD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4"/>
          <a:stretch>
            <a:fillRect/>
          </a:stretch>
        </p:blipFill>
        <p:spPr bwMode="auto">
          <a:xfrm>
            <a:off x="76200" y="3505200"/>
            <a:ext cx="5334000" cy="3276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208213" y="6324600"/>
            <a:ext cx="3124200" cy="3698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800" b="1">
                <a:solidFill>
                  <a:srgbClr val="000000"/>
                </a:solidFill>
                <a:latin typeface="Times New Roman"/>
                <a:cs typeface="Times New Roman"/>
              </a:rPr>
              <a:t>Live larva of clear-wing moth</a:t>
            </a: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152400" y="2819400"/>
            <a:ext cx="1295400" cy="600075"/>
            <a:chOff x="4848" y="102"/>
            <a:chExt cx="816" cy="378"/>
          </a:xfrm>
        </p:grpSpPr>
        <p:pic>
          <p:nvPicPr>
            <p:cNvPr id="33799" name="Picture 7" descr="USD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9"/>
              <a:ext cx="384" cy="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0" name="Picture 8" descr="APHI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" y="102"/>
              <a:ext cx="432" cy="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152400" y="6248400"/>
            <a:ext cx="1143000" cy="533400"/>
            <a:chOff x="4848" y="102"/>
            <a:chExt cx="816" cy="378"/>
          </a:xfrm>
        </p:grpSpPr>
        <p:pic>
          <p:nvPicPr>
            <p:cNvPr id="33802" name="Picture 10" descr="USD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9"/>
              <a:ext cx="384" cy="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3" name="Picture 11" descr="APHI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" y="102"/>
              <a:ext cx="432" cy="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90488"/>
            <a:ext cx="3567112" cy="669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6919913" y="5770563"/>
            <a:ext cx="2094769" cy="92333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Adult, found alive, </a:t>
            </a:r>
          </a:p>
          <a:p>
            <a:pPr eaLnBrk="1" hangingPunct="1"/>
            <a:r>
              <a:rPr lang="en-US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of horn-tail wasp, </a:t>
            </a:r>
          </a:p>
          <a:p>
            <a:pPr eaLnBrk="1" hangingPunct="1"/>
            <a:r>
              <a:rPr lang="en-US" sz="1800" b="1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Tremex</a:t>
            </a:r>
            <a:r>
              <a:rPr lang="en-US" b="1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b="1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fuscicornis</a:t>
            </a:r>
            <a:endParaRPr lang="en-US" sz="1800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47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1026"/>
          <p:cNvSpPr txBox="1">
            <a:spLocks noChangeArrowheads="1"/>
          </p:cNvSpPr>
          <p:nvPr/>
        </p:nvSpPr>
        <p:spPr bwMode="auto">
          <a:xfrm>
            <a:off x="910481" y="13226"/>
            <a:ext cx="73230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0000"/>
                </a:solidFill>
                <a:latin typeface="Times" charset="0"/>
              </a:rPr>
              <a:t>Live 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Plant Imports</a:t>
            </a:r>
            <a:r>
              <a:rPr lang="en-US" sz="4000" b="1" dirty="0">
                <a:solidFill>
                  <a:srgbClr val="000000"/>
                </a:solidFill>
                <a:latin typeface="Times" charset="0"/>
              </a:rPr>
              <a:t>:  #1 </a:t>
            </a:r>
            <a:r>
              <a:rPr lang="en-US" sz="4000" b="1" dirty="0" smtClean="0">
                <a:solidFill>
                  <a:srgbClr val="000000"/>
                </a:solidFill>
                <a:latin typeface="Times" charset="0"/>
              </a:rPr>
              <a:t>Pathway</a:t>
            </a:r>
            <a:endParaRPr lang="en-US" sz="4000" b="1" dirty="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4" name="Picture 3" descr="biolib.c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5184" y="2619925"/>
            <a:ext cx="4954489" cy="210565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908799" y="5903778"/>
            <a:ext cx="667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lang="en-US" sz="10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iolib.cz</a:t>
            </a:r>
            <a:endParaRPr lang="en-US" sz="1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728" y="683547"/>
            <a:ext cx="633148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In 2007, the U.S. imported over 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3 BILLION </a:t>
            </a:r>
          </a:p>
          <a:p>
            <a:r>
              <a:rPr lang="en-US" sz="2400" b="1" dirty="0" smtClean="0">
                <a:latin typeface="Times New Roman"/>
                <a:cs typeface="Times New Roman"/>
              </a:rPr>
              <a:t>live plants!</a:t>
            </a:r>
          </a:p>
          <a:p>
            <a:endParaRPr lang="en-US" sz="800" b="1" dirty="0" smtClean="0">
              <a:latin typeface="Times New Roman"/>
              <a:cs typeface="Times New Roman"/>
            </a:endParaRPr>
          </a:p>
          <a:p>
            <a:r>
              <a:rPr lang="en-US" sz="2400" b="1" dirty="0" smtClean="0">
                <a:latin typeface="Times New Roman"/>
                <a:cs typeface="Times New Roman"/>
              </a:rPr>
              <a:t>In 2010, USDA live plant inspectors had an </a:t>
            </a:r>
          </a:p>
          <a:p>
            <a:r>
              <a:rPr lang="en-US" sz="2400" b="1" dirty="0" smtClean="0">
                <a:latin typeface="Times New Roman"/>
                <a:cs typeface="Times New Roman"/>
              </a:rPr>
              <a:t>average workload of 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43,000,000 (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milion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) </a:t>
            </a:r>
            <a:r>
              <a:rPr lang="en-US" sz="2400" b="1" dirty="0" smtClean="0">
                <a:latin typeface="Times New Roman"/>
                <a:cs typeface="Times New Roman"/>
              </a:rPr>
              <a:t>plants</a:t>
            </a:r>
          </a:p>
          <a:p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per</a:t>
            </a:r>
            <a:r>
              <a:rPr lang="en-US" sz="2400" b="1" dirty="0" smtClean="0">
                <a:latin typeface="Times New Roman"/>
                <a:cs typeface="Times New Roman"/>
              </a:rPr>
              <a:t> inspector!!!!!!!!!!!!!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2208" y="6180640"/>
            <a:ext cx="867416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/>
                <a:cs typeface="Times New Roman"/>
              </a:rPr>
              <a:t>*Above information from </a:t>
            </a:r>
            <a:r>
              <a:rPr lang="en-US" sz="1600" b="1" dirty="0" err="1" smtClean="0">
                <a:latin typeface="Times New Roman"/>
                <a:cs typeface="Times New Roman"/>
              </a:rPr>
              <a:t>Liebhold</a:t>
            </a:r>
            <a:r>
              <a:rPr lang="en-US" sz="1600" b="1" dirty="0" smtClean="0">
                <a:latin typeface="Times New Roman"/>
                <a:cs typeface="Times New Roman"/>
              </a:rPr>
              <a:t> et al. 2012.  Live plant imports:  the major pathway for forest </a:t>
            </a:r>
          </a:p>
          <a:p>
            <a:r>
              <a:rPr lang="en-US" sz="1600" b="1" dirty="0" smtClean="0">
                <a:latin typeface="Times New Roman"/>
                <a:cs typeface="Times New Roman"/>
              </a:rPr>
              <a:t>insect and pathogen invasions of the US.  Front. Ecol. </a:t>
            </a:r>
            <a:r>
              <a:rPr lang="en-US" sz="1600" b="1" dirty="0" err="1" smtClean="0">
                <a:latin typeface="Times New Roman"/>
                <a:cs typeface="Times New Roman"/>
              </a:rPr>
              <a:t>Eviron</a:t>
            </a:r>
            <a:r>
              <a:rPr lang="en-US" sz="1600" b="1" dirty="0" smtClean="0">
                <a:latin typeface="Times New Roman"/>
                <a:cs typeface="Times New Roman"/>
              </a:rPr>
              <a:t>. 10(3):  135-143.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pic>
        <p:nvPicPr>
          <p:cNvPr id="12" name="Picture 11" descr="blogs.usda.go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66" y="2813386"/>
            <a:ext cx="5119100" cy="333765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005875" y="872371"/>
            <a:ext cx="2155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/>
                <a:cs typeface="Times New Roman"/>
              </a:rPr>
              <a:t>Citrus </a:t>
            </a:r>
            <a:r>
              <a:rPr lang="en-US" sz="1400" b="1" dirty="0" err="1" smtClean="0">
                <a:latin typeface="Times New Roman"/>
                <a:cs typeface="Times New Roman"/>
              </a:rPr>
              <a:t>longhorned</a:t>
            </a:r>
            <a:r>
              <a:rPr lang="en-US" sz="1400" b="1" dirty="0" smtClean="0">
                <a:latin typeface="Times New Roman"/>
                <a:cs typeface="Times New Roman"/>
              </a:rPr>
              <a:t> beetle</a:t>
            </a:r>
          </a:p>
        </p:txBody>
      </p:sp>
    </p:spTree>
    <p:extLst>
      <p:ext uri="{BB962C8B-B14F-4D97-AF65-F5344CB8AC3E}">
        <p14:creationId xmlns:p14="http://schemas.microsoft.com/office/powerpoint/2010/main" val="77174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33150" y="13094"/>
            <a:ext cx="5603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"/>
                <a:cs typeface="Times"/>
              </a:rPr>
              <a:t>High Profile Exotic Pests</a:t>
            </a:r>
          </a:p>
        </p:txBody>
      </p:sp>
      <p:pic>
        <p:nvPicPr>
          <p:cNvPr id="3" name="Picture 2" descr="uwex.edu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r="17701"/>
          <a:stretch/>
        </p:blipFill>
        <p:spPr>
          <a:xfrm>
            <a:off x="66396" y="843310"/>
            <a:ext cx="4337467" cy="576072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11853" y="887847"/>
            <a:ext cx="1426894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"/>
                <a:cs typeface="Times"/>
              </a:rPr>
              <a:t>Gypsy moth</a:t>
            </a:r>
            <a:endParaRPr lang="en-US" b="1" dirty="0">
              <a:latin typeface="Times"/>
              <a:cs typeface="Time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8479" y="6376794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u</a:t>
            </a:r>
            <a:r>
              <a:rPr lang="en-US" sz="10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wex.edu</a:t>
            </a:r>
            <a:endParaRPr lang="en-US" sz="1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8" descr="Anoplophora glabripennis male dorsal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7112" y="1417304"/>
            <a:ext cx="5760720" cy="459620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523951" y="874753"/>
            <a:ext cx="1524576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Asian long-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horned beetle</a:t>
            </a:r>
            <a:endParaRPr lang="en-US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588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7" name="Picture 5" descr="time is money.jpg     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3964"/>
            <a:ext cx="546893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1091020" y="30580"/>
            <a:ext cx="68286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Surveillance for and Detection</a:t>
            </a:r>
          </a:p>
          <a:p>
            <a:pPr algn="ctr"/>
            <a:r>
              <a:rPr lang="en-US" sz="4000" b="1" dirty="0">
                <a:latin typeface="Times New Roman"/>
                <a:cs typeface="Times New Roman"/>
              </a:rPr>
              <a:t>of Exotic Species is Costly</a:t>
            </a:r>
          </a:p>
        </p:txBody>
      </p:sp>
    </p:spTree>
    <p:extLst>
      <p:ext uri="{BB962C8B-B14F-4D97-AF65-F5344CB8AC3E}">
        <p14:creationId xmlns:p14="http://schemas.microsoft.com/office/powerpoint/2010/main" val="381490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352052" y="8366"/>
            <a:ext cx="84969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T</a:t>
            </a:r>
            <a:r>
              <a:rPr lang="en-US" sz="4000" b="1" dirty="0" smtClean="0">
                <a:latin typeface="Times New Roman"/>
                <a:cs typeface="Times New Roman"/>
              </a:rPr>
              <a:t>echnology </a:t>
            </a:r>
            <a:r>
              <a:rPr lang="en-US" sz="4000" b="1" dirty="0">
                <a:latin typeface="Times New Roman"/>
                <a:cs typeface="Times New Roman"/>
              </a:rPr>
              <a:t>for surveillance and</a:t>
            </a:r>
          </a:p>
          <a:p>
            <a:pPr algn="ctr"/>
            <a:r>
              <a:rPr lang="en-US" sz="4000" b="1" dirty="0">
                <a:latin typeface="Times New Roman"/>
                <a:cs typeface="Times New Roman"/>
              </a:rPr>
              <a:t>detection of exotic species is primitive</a:t>
            </a:r>
          </a:p>
        </p:txBody>
      </p:sp>
      <p:pic>
        <p:nvPicPr>
          <p:cNvPr id="91139" name="Picture 3" descr="spock-kirk-mobsters.#16D386.jpg                                000B8A74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786" y="1410511"/>
            <a:ext cx="5562600" cy="5284788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5" name="AutoShape 9"/>
          <p:cNvSpPr>
            <a:spLocks noChangeArrowheads="1"/>
          </p:cNvSpPr>
          <p:nvPr/>
        </p:nvSpPr>
        <p:spPr bwMode="auto">
          <a:xfrm>
            <a:off x="254786" y="2207436"/>
            <a:ext cx="2819400" cy="1600200"/>
          </a:xfrm>
          <a:prstGeom prst="wedgeRectCallout">
            <a:avLst>
              <a:gd name="adj1" fmla="val 117060"/>
              <a:gd name="adj2" fmla="val 3779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ja-JP" altLang="en-US" sz="2400" b="1" dirty="0">
                <a:latin typeface="Times New Roman"/>
                <a:cs typeface="Times New Roman"/>
              </a:rPr>
              <a:t>“</a:t>
            </a:r>
            <a:r>
              <a:rPr lang="en-US" sz="2400" b="1" dirty="0">
                <a:latin typeface="Times New Roman"/>
                <a:cs typeface="Times New Roman"/>
              </a:rPr>
              <a:t>Jim!  I</a:t>
            </a:r>
            <a:r>
              <a:rPr lang="ja-JP" altLang="en-US" sz="2400" b="1" dirty="0">
                <a:latin typeface="Times New Roman"/>
                <a:cs typeface="Times New Roman"/>
              </a:rPr>
              <a:t>’</a:t>
            </a:r>
            <a:r>
              <a:rPr lang="en-US" sz="2400" b="1" dirty="0">
                <a:latin typeface="Times New Roman"/>
                <a:cs typeface="Times New Roman"/>
              </a:rPr>
              <a:t>m working</a:t>
            </a:r>
          </a:p>
          <a:p>
            <a:pPr algn="ctr"/>
            <a:r>
              <a:rPr lang="en-US" sz="2400" b="1" dirty="0">
                <a:latin typeface="Times New Roman"/>
                <a:cs typeface="Times New Roman"/>
              </a:rPr>
              <a:t>with stone knives</a:t>
            </a:r>
          </a:p>
          <a:p>
            <a:pPr algn="ctr"/>
            <a:r>
              <a:rPr lang="en-US" sz="2400" b="1" dirty="0">
                <a:latin typeface="Times New Roman"/>
                <a:cs typeface="Times New Roman"/>
              </a:rPr>
              <a:t>and</a:t>
            </a:r>
          </a:p>
          <a:p>
            <a:pPr algn="ctr"/>
            <a:r>
              <a:rPr lang="en-US" sz="2400" b="1" dirty="0">
                <a:latin typeface="Times New Roman"/>
                <a:cs typeface="Times New Roman"/>
              </a:rPr>
              <a:t> bearskins here!</a:t>
            </a:r>
            <a:r>
              <a:rPr lang="ja-JP" altLang="en-US" sz="2400" b="1" dirty="0">
                <a:latin typeface="Times New Roman"/>
                <a:cs typeface="Times New Roman"/>
              </a:rPr>
              <a:t>”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51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90221" y="268534"/>
            <a:ext cx="2033003" cy="369332"/>
          </a:xfrm>
          <a:prstGeom prst="rect">
            <a:avLst/>
          </a:prstGeom>
          <a:solidFill>
            <a:srgbClr val="FFFD08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/>
                <a:cs typeface="Times New Roman"/>
              </a:rPr>
              <a:t>INTRODUCTION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332163" y="1484559"/>
            <a:ext cx="2187418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Times New Roman"/>
                <a:cs typeface="Times New Roman"/>
              </a:rPr>
              <a:t>ESTABLISHMENT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668719" y="2703759"/>
            <a:ext cx="1511827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Times New Roman"/>
                <a:cs typeface="Times New Roman"/>
              </a:rPr>
              <a:t>DISPERSAL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894912" y="3922959"/>
            <a:ext cx="3065888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Times New Roman"/>
                <a:cs typeface="Times New Roman"/>
              </a:rPr>
              <a:t>POPULATIONS INCREASE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697151" y="5142159"/>
            <a:ext cx="3453289" cy="369332"/>
          </a:xfrm>
          <a:prstGeom prst="rect">
            <a:avLst/>
          </a:prstGeom>
          <a:solidFill>
            <a:srgbClr val="FF0809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Times New Roman"/>
                <a:cs typeface="Times New Roman"/>
              </a:rPr>
              <a:t>DETECTABLE POPULATIONS</a:t>
            </a: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422562" y="801934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6422562" y="2021134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6422562" y="3240334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6422562" y="4459534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25468" y="32000"/>
            <a:ext cx="405942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>
                <a:latin typeface="Times New Roman"/>
                <a:cs typeface="Times New Roman"/>
              </a:rPr>
              <a:t>Lag time between</a:t>
            </a:r>
          </a:p>
          <a:p>
            <a:r>
              <a:rPr lang="en-US" sz="4000" b="1" dirty="0">
                <a:latin typeface="Times New Roman"/>
                <a:cs typeface="Times New Roman"/>
              </a:rPr>
              <a:t>introduction and</a:t>
            </a:r>
          </a:p>
          <a:p>
            <a:r>
              <a:rPr lang="en-US" sz="4000" b="1" dirty="0">
                <a:latin typeface="Times New Roman"/>
                <a:cs typeface="Times New Roman"/>
              </a:rPr>
              <a:t>detection</a:t>
            </a:r>
          </a:p>
        </p:txBody>
      </p:sp>
    </p:spTree>
    <p:extLst>
      <p:ext uri="{BB962C8B-B14F-4D97-AF65-F5344CB8AC3E}">
        <p14:creationId xmlns:p14="http://schemas.microsoft.com/office/powerpoint/2010/main" val="52685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9" descr="15 H nigrinus lat.jpg                                          01E811D0ODA                            B976F91C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18750" b="8333"/>
          <a:stretch>
            <a:fillRect/>
          </a:stretch>
        </p:blipFill>
        <p:spPr bwMode="auto">
          <a:xfrm>
            <a:off x="5486400" y="4849813"/>
            <a:ext cx="18288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4" name="Picture 22" descr="P jeffereyi lateral.jpg                                        0002780FMacintosh HD                   BE48DA86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848350"/>
            <a:ext cx="18288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09863"/>
            <a:ext cx="18288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3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1688"/>
            <a:ext cx="1828800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3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48200"/>
            <a:ext cx="182880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4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33800"/>
            <a:ext cx="18288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4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18288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2" name="Picture 4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18288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3" name="Picture 4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648200"/>
            <a:ext cx="18288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4" name="Picture 46" descr="Ambrosiodmus rubrico#1B5BEC.jpg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75188"/>
            <a:ext cx="18288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5" name="Picture 4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819775"/>
            <a:ext cx="18288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6" name="Picture 51" descr="Hylastes tenuis lateral 5.jpg  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0"/>
            <a:ext cx="1828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7" name="Picture 55" descr="Xyleborus californic#1B309D.jpg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1413"/>
            <a:ext cx="1828800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8" name="Picture 61" descr="45a D pumilus lateral.jpg                                      00129AFEODA                            BF17A3F8: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8200"/>
            <a:ext cx="19050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9" name="Picture 64" descr="53a Trypodendron lin#129B04.jpg                                00129AFEODA                            BF17A3F8: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5550"/>
            <a:ext cx="182880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0" name="Picture 65" descr="63 D caryi lateral habitus2.jpg                                0009ACE3Macintosh HD                   BE48DA86: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1828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1" name="Picture 66" descr="07 I mexicanus lat.jpg                                         01E811D0ODA                            B976F91C: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3" t="6363" r="5193" b="8441"/>
          <a:stretch>
            <a:fillRect/>
          </a:stretch>
        </p:blipFill>
        <p:spPr bwMode="auto">
          <a:xfrm>
            <a:off x="7315200" y="5648325"/>
            <a:ext cx="18288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2" name="Picture 67" descr="Xyleborinus alni lat#1B2B41.jpg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95363"/>
            <a:ext cx="182880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3" name="Picture 68" descr="Pityoborus commatus #1B7595.jpg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18288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4" name="Picture 69" descr="Ips avulsus lateral 85.jpg     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18288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5" name="Picture 7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6680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6" name="Picture 7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67375"/>
            <a:ext cx="18288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7" name="Picture 75" descr="15 H porosus lat.jpg                                           01E811D0ODA                            B976F91C: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8333" r="3125" b="6250"/>
          <a:stretch>
            <a:fillRect/>
          </a:stretch>
        </p:blipFill>
        <p:spPr bwMode="auto">
          <a:xfrm>
            <a:off x="7310438" y="3352800"/>
            <a:ext cx="18288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8" name="Picture 76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76638"/>
            <a:ext cx="182880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9" name="Picture 77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465388"/>
            <a:ext cx="18288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20" name="Picture 78" descr="Xyleborus pelliculos#1B5463.jpg                                001A932FODA                            BF17A3F8: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41350"/>
            <a:ext cx="18288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21" name="Picture 79" descr="Scolytus multistriatus lateral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00200"/>
            <a:ext cx="1828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22" name="Picture 80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2083" r="1563" b="8333"/>
          <a:stretch>
            <a:fillRect/>
          </a:stretch>
        </p:blipFill>
        <p:spPr bwMode="auto">
          <a:xfrm>
            <a:off x="7310438" y="0"/>
            <a:ext cx="182880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23" name="Picture 81" descr="G retusus lateral.jpg                                          01EC31F7ODA                            B976F91C: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1219200"/>
            <a:ext cx="18288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24" name="Picture 82" descr="68 III X dispar lateral 2.jpg                                  01EC31F7ODA                            B976F91C: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10417" r="3125"/>
          <a:stretch>
            <a:fillRect/>
          </a:stretch>
        </p:blipFill>
        <p:spPr bwMode="auto">
          <a:xfrm>
            <a:off x="7315200" y="2057400"/>
            <a:ext cx="1824038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25" name="TextBox 33"/>
          <p:cNvSpPr txBox="1">
            <a:spLocks noChangeArrowheads="1"/>
          </p:cNvSpPr>
          <p:nvPr/>
        </p:nvSpPr>
        <p:spPr bwMode="auto">
          <a:xfrm>
            <a:off x="1982788" y="1636713"/>
            <a:ext cx="5203825" cy="2554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r>
              <a:rPr lang="en-US" sz="4000" b="1">
                <a:solidFill>
                  <a:srgbClr val="000000"/>
                </a:solidFill>
              </a:rPr>
              <a:t>Many targets are not</a:t>
            </a:r>
          </a:p>
          <a:p>
            <a:r>
              <a:rPr lang="en-US" sz="4000" b="1">
                <a:solidFill>
                  <a:srgbClr val="000000"/>
                </a:solidFill>
              </a:rPr>
              <a:t>identifiable except by </a:t>
            </a:r>
          </a:p>
          <a:p>
            <a:r>
              <a:rPr lang="en-US" sz="4000" b="1">
                <a:solidFill>
                  <a:srgbClr val="000000"/>
                </a:solidFill>
              </a:rPr>
              <a:t>experts (of which there</a:t>
            </a:r>
          </a:p>
          <a:p>
            <a:r>
              <a:rPr lang="en-US" sz="4000" b="1">
                <a:solidFill>
                  <a:srgbClr val="000000"/>
                </a:solidFill>
              </a:rPr>
              <a:t>are fewer all time!)</a:t>
            </a:r>
          </a:p>
        </p:txBody>
      </p:sp>
    </p:spTree>
    <p:extLst>
      <p:ext uri="{BB962C8B-B14F-4D97-AF65-F5344CB8AC3E}">
        <p14:creationId xmlns:p14="http://schemas.microsoft.com/office/powerpoint/2010/main" val="189600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rc 2"/>
          <p:cNvSpPr>
            <a:spLocks/>
          </p:cNvSpPr>
          <p:nvPr/>
        </p:nvSpPr>
        <p:spPr bwMode="auto">
          <a:xfrm rot="-68656">
            <a:off x="428625" y="2041525"/>
            <a:ext cx="7862888" cy="3657600"/>
          </a:xfrm>
          <a:custGeom>
            <a:avLst/>
            <a:gdLst>
              <a:gd name="G0" fmla="+- 733 0 0"/>
              <a:gd name="G1" fmla="+- 21600 0 0"/>
              <a:gd name="G2" fmla="+- 21600 0 0"/>
              <a:gd name="T0" fmla="*/ 0 w 22289"/>
              <a:gd name="T1" fmla="*/ 13 h 21600"/>
              <a:gd name="T2" fmla="*/ 22289 w 22289"/>
              <a:gd name="T3" fmla="*/ 20223 h 21600"/>
              <a:gd name="T4" fmla="*/ 733 w 2228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289" h="21600" fill="none" extrusionOk="0">
                <a:moveTo>
                  <a:pt x="-1" y="12"/>
                </a:moveTo>
                <a:cubicBezTo>
                  <a:pt x="244" y="4"/>
                  <a:pt x="488" y="-1"/>
                  <a:pt x="733" y="-1"/>
                </a:cubicBezTo>
                <a:cubicBezTo>
                  <a:pt x="12127" y="-1"/>
                  <a:pt x="21562" y="8851"/>
                  <a:pt x="22289" y="20222"/>
                </a:cubicBezTo>
              </a:path>
              <a:path w="22289" h="21600" stroke="0" extrusionOk="0">
                <a:moveTo>
                  <a:pt x="-1" y="12"/>
                </a:moveTo>
                <a:cubicBezTo>
                  <a:pt x="244" y="4"/>
                  <a:pt x="488" y="-1"/>
                  <a:pt x="733" y="-1"/>
                </a:cubicBezTo>
                <a:cubicBezTo>
                  <a:pt x="12127" y="-1"/>
                  <a:pt x="21562" y="8851"/>
                  <a:pt x="22289" y="20222"/>
                </a:cubicBezTo>
                <a:lnTo>
                  <a:pt x="733" y="2160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3491" name="Arc 3"/>
          <p:cNvSpPr>
            <a:spLocks/>
          </p:cNvSpPr>
          <p:nvPr/>
        </p:nvSpPr>
        <p:spPr bwMode="auto">
          <a:xfrm rot="194143" flipV="1">
            <a:off x="452438" y="2178050"/>
            <a:ext cx="7696200" cy="3368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703"/>
              <a:gd name="T2" fmla="*/ 21599 w 21600"/>
              <a:gd name="T3" fmla="*/ 21703 h 21703"/>
              <a:gd name="T4" fmla="*/ 0 w 21600"/>
              <a:gd name="T5" fmla="*/ 21600 h 21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703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34"/>
                  <a:pt x="21599" y="21668"/>
                  <a:pt x="21599" y="21703"/>
                </a:cubicBezTo>
              </a:path>
              <a:path w="21600" h="21703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34"/>
                  <a:pt x="21599" y="21668"/>
                  <a:pt x="21599" y="21703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3492" name="Line 4"/>
          <p:cNvSpPr>
            <a:spLocks noChangeShapeType="1"/>
          </p:cNvSpPr>
          <p:nvPr/>
        </p:nvSpPr>
        <p:spPr bwMode="auto">
          <a:xfrm>
            <a:off x="381000" y="1127125"/>
            <a:ext cx="0" cy="44196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3493" name="Line 5"/>
          <p:cNvSpPr>
            <a:spLocks noChangeShapeType="1"/>
          </p:cNvSpPr>
          <p:nvPr/>
        </p:nvSpPr>
        <p:spPr bwMode="auto">
          <a:xfrm flipH="1">
            <a:off x="381000" y="5546725"/>
            <a:ext cx="8382000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914400" y="1622425"/>
            <a:ext cx="2775219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Times New Roman"/>
                <a:cs typeface="Times New Roman"/>
              </a:rPr>
              <a:t>availability of taxonomists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914400" y="4270375"/>
            <a:ext cx="3609975" cy="6445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Times New Roman"/>
                <a:cs typeface="Times New Roman"/>
              </a:rPr>
              <a:t>regulatory need for taxonomists</a:t>
            </a:r>
          </a:p>
          <a:p>
            <a:r>
              <a:rPr lang="en-US" sz="1800" b="1">
                <a:solidFill>
                  <a:srgbClr val="000000"/>
                </a:solidFill>
                <a:latin typeface="Times New Roman"/>
                <a:cs typeface="Times New Roman"/>
              </a:rPr>
              <a:t>(paralleling increased global trade)</a:t>
            </a:r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>
            <a:off x="7353300" y="2016115"/>
            <a:ext cx="0" cy="3581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6908800" y="5835650"/>
            <a:ext cx="9256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1970</a:t>
            </a:r>
            <a:r>
              <a:rPr lang="ja-JP" alt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’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943100" y="5775325"/>
            <a:ext cx="131540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Industrial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revolution</a:t>
            </a:r>
          </a:p>
        </p:txBody>
      </p: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7924800" y="5851525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2015</a:t>
            </a:r>
            <a:endParaRPr lang="en-US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>
            <a:off x="8305800" y="55626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>
            <a:off x="2590800" y="55626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422474" y="152400"/>
            <a:ext cx="813395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U.S</a:t>
            </a:r>
            <a:r>
              <a:rPr lang="en-US"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. identification </a:t>
            </a:r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capabilities are inadequate</a:t>
            </a:r>
            <a:endParaRPr lang="en-US" sz="32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6883453" y="1066800"/>
            <a:ext cx="941283" cy="92333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000000"/>
                </a:solidFill>
                <a:latin typeface="Times New Roman"/>
                <a:cs typeface="Times New Roman"/>
              </a:rPr>
              <a:t>Below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Times New Roman"/>
                <a:cs typeface="Times New Roman"/>
              </a:rPr>
              <a:t>Critical</a:t>
            </a:r>
          </a:p>
          <a:p>
            <a:pPr algn="ctr"/>
            <a:r>
              <a:rPr lang="en-US" b="1">
                <a:solidFill>
                  <a:srgbClr val="000000"/>
                </a:solidFill>
                <a:latin typeface="Times New Roman"/>
                <a:cs typeface="Times New Roman"/>
              </a:rPr>
              <a:t>Mass</a:t>
            </a: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>
            <a:off x="7353300" y="55626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4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 descr="DallesCatchfuzGZ.jpg                                           00168A6CMacintosh HD                   BE48DA86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646773"/>
            <a:ext cx="9170988" cy="60975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718121" y="0"/>
            <a:ext cx="7707759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/>
                <a:cs typeface="Times New Roman"/>
              </a:rPr>
              <a:t>A </a:t>
            </a:r>
            <a:r>
              <a:rPr lang="en-US" sz="3200" b="1" dirty="0" smtClean="0">
                <a:latin typeface="Times New Roman"/>
                <a:cs typeface="Times New Roman"/>
              </a:rPr>
              <a:t>Single Year’s </a:t>
            </a:r>
            <a:r>
              <a:rPr lang="en-US" sz="32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Survey Catch </a:t>
            </a:r>
            <a:r>
              <a:rPr lang="en-US" sz="3200" b="1" dirty="0">
                <a:solidFill>
                  <a:schemeClr val="tx1"/>
                </a:solidFill>
                <a:latin typeface="Times New Roman"/>
                <a:cs typeface="Times New Roman"/>
              </a:rPr>
              <a:t>- Daunting!!!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116" y="878148"/>
            <a:ext cx="32107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&gt; 50,000</a:t>
            </a:r>
          </a:p>
          <a:p>
            <a:r>
              <a:rPr lang="en-US" sz="4800" b="1" dirty="0" smtClean="0">
                <a:latin typeface="Times New Roman"/>
                <a:cs typeface="Times New Roman"/>
              </a:rPr>
              <a:t> specimens!</a:t>
            </a:r>
            <a:endParaRPr lang="en-US" sz="4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572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nj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7"/>
          <a:stretch/>
        </p:blipFill>
        <p:spPr>
          <a:xfrm>
            <a:off x="-1" y="27964"/>
            <a:ext cx="9168630" cy="6807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1808" y="-41323"/>
            <a:ext cx="7080384" cy="58477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M</a:t>
            </a:r>
            <a:r>
              <a:rPr lang="en-US" sz="3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ost exotic species sneak in undetected</a:t>
            </a:r>
          </a:p>
        </p:txBody>
      </p:sp>
    </p:spTree>
    <p:extLst>
      <p:ext uri="{BB962C8B-B14F-4D97-AF65-F5344CB8AC3E}">
        <p14:creationId xmlns:p14="http://schemas.microsoft.com/office/powerpoint/2010/main" val="236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isislondondotcodotuk.jpg"/>
          <p:cNvPicPr>
            <a:picLocks noChangeAspect="1"/>
          </p:cNvPicPr>
          <p:nvPr/>
        </p:nvPicPr>
        <p:blipFill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319"/>
            <a:ext cx="9144000" cy="558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455" y="23800"/>
            <a:ext cx="8457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"/>
                <a:cs typeface="Times"/>
              </a:rPr>
              <a:t>The Result:  A </a:t>
            </a:r>
            <a:r>
              <a:rPr lang="en-US" sz="3600" b="1" dirty="0" err="1" smtClean="0">
                <a:latin typeface="Times"/>
                <a:cs typeface="Times"/>
              </a:rPr>
              <a:t>Tsunamai</a:t>
            </a:r>
            <a:r>
              <a:rPr lang="en-US" sz="3600" b="1" dirty="0" smtClean="0">
                <a:latin typeface="Times"/>
                <a:cs typeface="Times"/>
              </a:rPr>
              <a:t> of Exotic Species</a:t>
            </a:r>
            <a:endParaRPr lang="en-US" sz="3600" b="1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653" y="810750"/>
            <a:ext cx="8302273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 dirty="0">
                <a:latin typeface="Times"/>
                <a:cs typeface="Times"/>
              </a:rPr>
              <a:t>~ 25,000 terrestrial </a:t>
            </a:r>
            <a:r>
              <a:rPr lang="en-US" sz="2800" b="1" dirty="0" smtClean="0">
                <a:latin typeface="Times"/>
                <a:cs typeface="Times"/>
              </a:rPr>
              <a:t>invertebrate species </a:t>
            </a:r>
            <a:r>
              <a:rPr lang="en-US" sz="2800" b="1" dirty="0">
                <a:latin typeface="Times"/>
                <a:cs typeface="Times"/>
              </a:rPr>
              <a:t>in </a:t>
            </a:r>
            <a:r>
              <a:rPr lang="en-US" sz="2800" b="1" dirty="0" smtClean="0">
                <a:latin typeface="Times"/>
                <a:cs typeface="Times"/>
              </a:rPr>
              <a:t>Oregon</a:t>
            </a:r>
          </a:p>
          <a:p>
            <a:endParaRPr lang="en-US" sz="1000" b="1" dirty="0">
              <a:latin typeface="Times"/>
              <a:cs typeface="Times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 smtClean="0">
                <a:latin typeface="Times"/>
                <a:cs typeface="Times"/>
              </a:rPr>
              <a:t>~ 1,000 species of exotic terrestrial invertebrates</a:t>
            </a:r>
          </a:p>
          <a:p>
            <a:r>
              <a:rPr lang="en-US" sz="2800" b="1" dirty="0">
                <a:latin typeface="Times"/>
                <a:cs typeface="Times"/>
              </a:rPr>
              <a:t>	</a:t>
            </a:r>
            <a:r>
              <a:rPr lang="en-US" sz="2800" b="1" dirty="0" smtClean="0">
                <a:latin typeface="Times"/>
                <a:cs typeface="Times"/>
              </a:rPr>
              <a:t>in Oregon, so…</a:t>
            </a:r>
          </a:p>
          <a:p>
            <a:endParaRPr lang="en-US" sz="1000" b="1" dirty="0">
              <a:latin typeface="Times"/>
              <a:cs typeface="Times"/>
            </a:endParaRPr>
          </a:p>
          <a:p>
            <a:r>
              <a:rPr lang="en-US" sz="2800" b="1" dirty="0" smtClean="0">
                <a:latin typeface="Times"/>
                <a:cs typeface="Times"/>
              </a:rPr>
              <a:t>        </a:t>
            </a:r>
            <a:r>
              <a:rPr lang="en-US" sz="2800" b="1" dirty="0">
                <a:latin typeface="Times"/>
                <a:cs typeface="Times"/>
              </a:rPr>
              <a:t> </a:t>
            </a:r>
            <a:r>
              <a:rPr lang="en-US" sz="2800" b="1" dirty="0" smtClean="0">
                <a:latin typeface="Times"/>
                <a:cs typeface="Times"/>
              </a:rPr>
              <a:t> </a:t>
            </a:r>
            <a:r>
              <a:rPr lang="en-US" sz="4000" b="1" dirty="0" smtClean="0">
                <a:latin typeface="Times"/>
                <a:cs typeface="Times"/>
              </a:rPr>
              <a:t>~ 5% of terrestrial invertebrate</a:t>
            </a:r>
          </a:p>
          <a:p>
            <a:r>
              <a:rPr lang="en-US" sz="4000" b="1" dirty="0" smtClean="0">
                <a:latin typeface="Times"/>
                <a:cs typeface="Times"/>
              </a:rPr>
              <a:t> 		species in Oregon are exotic</a:t>
            </a:r>
          </a:p>
          <a:p>
            <a:endParaRPr lang="en-US" sz="1400" b="1" dirty="0">
              <a:solidFill>
                <a:srgbClr val="0000FF"/>
              </a:solidFill>
              <a:latin typeface="Times"/>
              <a:cs typeface="Times"/>
            </a:endParaRPr>
          </a:p>
          <a:p>
            <a:r>
              <a:rPr lang="en-US" sz="6000" b="1" dirty="0" smtClean="0">
                <a:solidFill>
                  <a:srgbClr val="0000FF"/>
                </a:solidFill>
                <a:latin typeface="Times"/>
                <a:cs typeface="Times"/>
              </a:rPr>
              <a:t>		Most of these have </a:t>
            </a:r>
          </a:p>
          <a:p>
            <a:r>
              <a:rPr lang="en-US" sz="6000" b="1" dirty="0">
                <a:solidFill>
                  <a:srgbClr val="0000FF"/>
                </a:solidFill>
                <a:latin typeface="Times"/>
                <a:cs typeface="Times"/>
              </a:rPr>
              <a:t> </a:t>
            </a:r>
            <a:r>
              <a:rPr lang="en-US" sz="6000" b="1" dirty="0" smtClean="0">
                <a:solidFill>
                  <a:srgbClr val="0000FF"/>
                </a:solidFill>
                <a:latin typeface="Times"/>
                <a:cs typeface="Times"/>
              </a:rPr>
              <a:t>		gone unnoticed</a:t>
            </a:r>
            <a:r>
              <a:rPr lang="en-US" sz="6000" b="1" dirty="0" smtClean="0">
                <a:latin typeface="Times"/>
                <a:cs typeface="Times"/>
              </a:rPr>
              <a:t> </a:t>
            </a:r>
            <a:endParaRPr lang="en-US" sz="6000" b="1" dirty="0">
              <a:latin typeface="Times"/>
              <a:cs typeface="Time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380889" y="670131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1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9" name="Text Box 1043"/>
          <p:cNvSpPr txBox="1">
            <a:spLocks noChangeArrowheads="1"/>
          </p:cNvSpPr>
          <p:nvPr/>
        </p:nvSpPr>
        <p:spPr bwMode="auto">
          <a:xfrm>
            <a:off x="1447888" y="-42169"/>
            <a:ext cx="62482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Times New Roman"/>
                <a:cs typeface="Times New Roman"/>
              </a:rPr>
              <a:t>New Exotic Invertebrate Species </a:t>
            </a:r>
            <a:r>
              <a:rPr lang="en-US" sz="2800" b="1" dirty="0" smtClean="0">
                <a:latin typeface="Times New Roman"/>
                <a:cs typeface="Times New Roman"/>
              </a:rPr>
              <a:t>Found </a:t>
            </a:r>
          </a:p>
          <a:p>
            <a:pPr algn="ctr"/>
            <a:r>
              <a:rPr lang="en-US" sz="2800" b="1" u="sng" dirty="0" smtClean="0">
                <a:latin typeface="Times New Roman"/>
                <a:cs typeface="Times New Roman"/>
              </a:rPr>
              <a:t>Established</a:t>
            </a:r>
            <a:r>
              <a:rPr lang="en-US" sz="2800" b="1" dirty="0" smtClean="0">
                <a:latin typeface="Times New Roman"/>
                <a:cs typeface="Times New Roman"/>
              </a:rPr>
              <a:t> in Oregon 2007-2014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330736"/>
              </p:ext>
            </p:extLst>
          </p:nvPr>
        </p:nvGraphicFramePr>
        <p:xfrm>
          <a:off x="754963" y="878162"/>
          <a:ext cx="7634075" cy="5849805"/>
        </p:xfrm>
        <a:graphic>
          <a:graphicData uri="http://schemas.openxmlformats.org/drawingml/2006/table">
            <a:tbl>
              <a:tblPr/>
              <a:tblGrid>
                <a:gridCol w="1931661"/>
                <a:gridCol w="2048919"/>
                <a:gridCol w="259201"/>
                <a:gridCol w="1746519"/>
                <a:gridCol w="1647775"/>
              </a:tblGrid>
              <a:tr h="251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Scientific name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Common name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Scientific name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Common name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Aceria spartii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bud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Hylotrupes bajulus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old house borer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Acleris forsskaleana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Maple leaftier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Limonia distans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crane fly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Aculus ballei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linden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Meconema thalassinum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drumming katydid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Aegopinella nitidula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Waxy glass-snail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Monosoma pulveratum 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green alder sawfly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Aelothrips albicinctus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thrips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Myrmica speciodes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ant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Aleyrodes proletella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cabbage whitefly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Nebria brevicollis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European gazelle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Arocatus melanocephalus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elm seed 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Onthophagus taurus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bullhorned dung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Athysanus argentarius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leafhopper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Orchestes alni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European elm flea weevil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Bactericera maculipennis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jumping louse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Pandemis cerasana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barred fruit-tree tortrix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Balanococcus diminutus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Phormium mealybug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Pasiphila retangulata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green pug moth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Blaniulus guttulatus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Spotted snake millipede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Philopedon plagiatum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weevil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Cacopsylla fatsiae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Fatsia psyllid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Phytomyza hellebori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hellebore leafminer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Caliscelis bonelli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piglet 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Pityophthorus juglandis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Walnut twig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Carabus granulatus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ground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Planococcus citri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Citrus mealybug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Cartodere bifasciata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minute brown fungus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Platycleis tessellata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tessellated shieldback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Catocala amatrix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sweetheart underwing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Ponera testacea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ant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Catocala neogama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bride underwing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Pseudaulacaspis cockerelli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False oleander scale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Cepaea nemoralis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Banded wood snail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Psylliodes affinis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Bittersweet flea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Cephalonomia gallicola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bethylid wasp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Psyllopsis fraxinicola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psyllid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Crisicoccus 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probably</a:t>
                      </a:r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azaleae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Azalea mealybug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Rhyncophytoptus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new sp. 1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Eriophyidae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Cydia coniferana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Conifer bark-feedng tortrix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Rhyncophytoptus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new sp. 2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Eriophyidae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Diaphnocoris chlorionis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Honeylocust plant 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Schevtchenkella dentata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rust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Drosophila hydei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vinegar fly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Scolytus schevyrewi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Banded elm bark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Drosophila suzukii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spotted wing drosophila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Scythris limbella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Eurasian  moth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Eriopeltis lichtensteini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scale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Simplocaria semistriata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moss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Eriophyes canestrini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boxwood bud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Siphoninus phillyreae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ash whitefly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Ferrisia gilli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Gill's mealybug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Smynthurodes betae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bean root aphid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Glycaspis brimblecombei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Eucalyptus redgum lerp psyllid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Stephanitis pyriodes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Azalea lace bug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Hemiberlesia lataniae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 undescribed scale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Stigmaeopsis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sp.</a:t>
                      </a:r>
                      <a:endParaRPr lang="en-US" sz="8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Bamboo spider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Hexacola neoscatellae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parasitoid wasp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Succinea concordialis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Amber snail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Holoparamecus caularum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handsome fungus beetle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Syricoris lacunana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dark strawberry totrix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Homadaula anisocentra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mimosa webworm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Tinocallis kawaluokalani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Crape myrtle aphid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64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Humerobates rostrolamellatus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 moss mite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Trioza alacris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jumping louse</a:t>
                      </a:r>
                    </a:p>
                  </a:txBody>
                  <a:tcPr marL="4404" marR="4404" marT="44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472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n-GRANDPARENTS-CHRISTMAS-large57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419"/>
            <a:ext cx="9144000" cy="3818021"/>
          </a:xfrm>
          <a:prstGeom prst="rect">
            <a:avLst/>
          </a:prstGeom>
        </p:spPr>
      </p:pic>
      <p:pic>
        <p:nvPicPr>
          <p:cNvPr id="7" name="Picture 6" descr="Helix aspersa - lateral habitu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32" b="89808" l="6125" r="94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529">
            <a:off x="3133957" y="3468281"/>
            <a:ext cx="2419936" cy="12613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579" y="0"/>
            <a:ext cx="70848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</a:rPr>
              <a:t>Legacy Species:  A “Gift” From</a:t>
            </a:r>
          </a:p>
          <a:p>
            <a:r>
              <a:rPr lang="en-US" sz="4000" b="1" dirty="0" smtClean="0">
                <a:latin typeface="Times New Roman"/>
              </a:rPr>
              <a:t>One Generation To The Next</a:t>
            </a:r>
            <a:endParaRPr lang="en-US" sz="4000" b="1" dirty="0">
              <a:latin typeface="Times New Roman"/>
            </a:endParaRPr>
          </a:p>
        </p:txBody>
      </p:sp>
      <p:sp>
        <p:nvSpPr>
          <p:cNvPr id="6" name="Oval 5"/>
          <p:cNvSpPr/>
          <p:nvPr/>
        </p:nvSpPr>
        <p:spPr>
          <a:xfrm>
            <a:off x="3141133" y="3335869"/>
            <a:ext cx="2457434" cy="1811866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454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609" y="8467"/>
            <a:ext cx="86547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Undeniable “New Kids On The Block”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73600" y="665097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N brevicollis dorsal vert.jpg                                  000D71FB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1" y="1303872"/>
            <a:ext cx="2410420" cy="4434840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tephanitis pyrioides dorsal on black high r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2" y="1303873"/>
            <a:ext cx="3183108" cy="4434840"/>
          </a:xfrm>
          <a:prstGeom prst="rect">
            <a:avLst/>
          </a:prstGeom>
        </p:spPr>
      </p:pic>
      <p:pic>
        <p:nvPicPr>
          <p:cNvPr id="8" name="Picture 7" descr="labs.russell.wisc.edu.jpe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03" r="4612"/>
          <a:stretch/>
        </p:blipFill>
        <p:spPr>
          <a:xfrm>
            <a:off x="93125" y="1303873"/>
            <a:ext cx="3188994" cy="443484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64058" y="922853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Spotted wing Drosophila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7197" y="931314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Azalea lace bug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5758" y="93130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European gazelle beetle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507" y="5523268"/>
            <a:ext cx="1082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 smtClean="0">
                <a:latin typeface="Times New Roman"/>
                <a:cs typeface="Times New Roman"/>
              </a:rPr>
              <a:t>labs.russell.wisc.edu</a:t>
            </a:r>
            <a:endParaRPr lang="en-US" sz="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753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9" name="Text Box 1043"/>
          <p:cNvSpPr txBox="1">
            <a:spLocks noChangeArrowheads="1"/>
          </p:cNvSpPr>
          <p:nvPr/>
        </p:nvSpPr>
        <p:spPr bwMode="auto">
          <a:xfrm>
            <a:off x="417896" y="-41275"/>
            <a:ext cx="83082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/>
                <a:cs typeface="Times New Roman"/>
              </a:rPr>
              <a:t>New Exotic Invertebrate </a:t>
            </a:r>
            <a:r>
              <a:rPr lang="en-US" sz="3600" b="1" dirty="0" smtClean="0">
                <a:latin typeface="Times New Roman"/>
                <a:cs typeface="Times New Roman"/>
              </a:rPr>
              <a:t>Species </a:t>
            </a:r>
          </a:p>
          <a:p>
            <a:pPr algn="ctr"/>
            <a:r>
              <a:rPr lang="en-US" sz="3600" b="1" dirty="0" smtClean="0">
                <a:latin typeface="Times New Roman"/>
                <a:cs typeface="Times New Roman"/>
              </a:rPr>
              <a:t>Found </a:t>
            </a:r>
            <a:r>
              <a:rPr lang="en-US" sz="3600" b="1" u="sng" dirty="0" smtClean="0">
                <a:latin typeface="Times New Roman"/>
                <a:cs typeface="Times New Roman"/>
              </a:rPr>
              <a:t>Established</a:t>
            </a:r>
            <a:r>
              <a:rPr lang="en-US" sz="3600" b="1" dirty="0" smtClean="0">
                <a:latin typeface="Times New Roman"/>
                <a:cs typeface="Times New Roman"/>
              </a:rPr>
              <a:t> in Oregon 2007 - 2014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61460" name="Text Box 1044"/>
          <p:cNvSpPr txBox="1">
            <a:spLocks noChangeArrowheads="1"/>
          </p:cNvSpPr>
          <p:nvPr/>
        </p:nvSpPr>
        <p:spPr bwMode="auto">
          <a:xfrm>
            <a:off x="5512257" y="1349005"/>
            <a:ext cx="3225277" cy="494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Year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lang="en-US" sz="2800" b="1" u="sng" dirty="0" smtClean="0">
                <a:solidFill>
                  <a:srgbClr val="000000"/>
                </a:solidFill>
                <a:latin typeface="Times New Roman"/>
                <a:cs typeface="Times New Roman"/>
              </a:rPr>
              <a:t>No. Species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2007		12</a:t>
            </a:r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2008		11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2009		 </a:t>
            </a: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</a:p>
          <a:p>
            <a:pPr marL="457200" indent="-457200">
              <a:buAutoNum type="arabicPlain" startAt="2010"/>
            </a:pP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    </a:t>
            </a: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11</a:t>
            </a:r>
          </a:p>
          <a:p>
            <a:pPr marL="457200" indent="-457200">
              <a:buAutoNum type="arabicPlain" startAt="2010"/>
            </a:pP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     5</a:t>
            </a:r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2012       	10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2013         3	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2014         6</a:t>
            </a:r>
          </a:p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	---------------</a:t>
            </a:r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		66</a:t>
            </a:r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241" y="1493313"/>
            <a:ext cx="4065536" cy="206210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An average of </a:t>
            </a:r>
          </a:p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8.25 species/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yr</a:t>
            </a:r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or </a:t>
            </a:r>
          </a:p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/>
                <a:cs typeface="Times New Roman"/>
              </a:rPr>
              <a:t>&gt;</a:t>
            </a:r>
            <a:r>
              <a:rPr lang="en-US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1 every two months!</a:t>
            </a:r>
            <a:endParaRPr lang="en-US" sz="32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" name="Oval 1"/>
          <p:cNvSpPr/>
          <p:nvPr/>
        </p:nvSpPr>
        <p:spPr>
          <a:xfrm>
            <a:off x="6756116" y="5562782"/>
            <a:ext cx="811781" cy="669978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80889" y="1206985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6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246" y="121358"/>
            <a:ext cx="822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Rate of Detection of New Oregon Exotics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7138207"/>
              </p:ext>
            </p:extLst>
          </p:nvPr>
        </p:nvGraphicFramePr>
        <p:xfrm>
          <a:off x="458247" y="851362"/>
          <a:ext cx="8227508" cy="580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>
            <a:off x="380889" y="774318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21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609" y="13956"/>
            <a:ext cx="66527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Where Do They Come From?</a:t>
            </a:r>
            <a:endParaRPr lang="en-US" sz="4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80889" y="760361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323174" y="893232"/>
            <a:ext cx="4852610" cy="3905851"/>
            <a:chOff x="2135112" y="893232"/>
            <a:chExt cx="4852610" cy="3905851"/>
          </a:xfrm>
        </p:grpSpPr>
        <p:sp>
          <p:nvSpPr>
            <p:cNvPr id="5" name="TextBox 4"/>
            <p:cNvSpPr txBox="1"/>
            <p:nvPr/>
          </p:nvSpPr>
          <p:spPr>
            <a:xfrm>
              <a:off x="2135112" y="893232"/>
              <a:ext cx="48526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latin typeface="Times New Roman"/>
                  <a:cs typeface="Times New Roman"/>
                </a:rPr>
                <a:t>Origins					     	 %</a:t>
              </a:r>
              <a:endParaRPr lang="en-US" sz="32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 flipV="1">
              <a:off x="2263712" y="1471042"/>
              <a:ext cx="3560145" cy="69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194437" y="1469915"/>
              <a:ext cx="700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2182634" y="1505874"/>
              <a:ext cx="4717131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Europe							58</a:t>
              </a:r>
            </a:p>
            <a:p>
              <a:endParaRPr lang="en-US" sz="8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Asia								15</a:t>
              </a:r>
            </a:p>
            <a:p>
              <a:endParaRPr lang="en-US" sz="8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Other U.S. Regions			12</a:t>
              </a:r>
            </a:p>
            <a:p>
              <a:endParaRPr lang="en-US" sz="8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Australia/New Zealand	  	  6</a:t>
              </a:r>
            </a:p>
            <a:p>
              <a:endParaRPr lang="en-US" sz="8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South America				  	  1</a:t>
              </a:r>
            </a:p>
            <a:p>
              <a:endParaRPr lang="en-US" sz="8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Unknown					  	  8</a:t>
              </a:r>
              <a:endParaRPr lang="en-US" sz="2800" b="1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45003" y="1062572"/>
            <a:ext cx="3232687" cy="4041341"/>
            <a:chOff x="5875878" y="675820"/>
            <a:chExt cx="3232687" cy="4041341"/>
          </a:xfrm>
        </p:grpSpPr>
        <p:pic>
          <p:nvPicPr>
            <p:cNvPr id="3" name="Picture 2" descr="eurotrash-159956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66" t="8615" r="23385" b="28100"/>
            <a:stretch/>
          </p:blipFill>
          <p:spPr>
            <a:xfrm>
              <a:off x="5909746" y="1388538"/>
              <a:ext cx="3197237" cy="3327395"/>
            </a:xfrm>
            <a:prstGeom prst="rect">
              <a:avLst/>
            </a:prstGeom>
          </p:spPr>
        </p:pic>
        <p:pic>
          <p:nvPicPr>
            <p:cNvPr id="10" name="Picture 9" descr="eurotrash-159956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66" t="73159" r="23385" b="12480"/>
            <a:stretch/>
          </p:blipFill>
          <p:spPr>
            <a:xfrm>
              <a:off x="5911328" y="675820"/>
              <a:ext cx="3197237" cy="7550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875878" y="4501717"/>
              <a:ext cx="15155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err="1">
                  <a:solidFill>
                    <a:schemeClr val="bg1"/>
                  </a:solidFill>
                  <a:latin typeface="Times New Roman"/>
                  <a:cs typeface="Times New Roman"/>
                </a:rPr>
                <a:t>v</a:t>
              </a:r>
              <a:r>
                <a:rPr lang="en-US" sz="800" b="1" dirty="0" err="1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erydemotivational.com</a:t>
              </a:r>
              <a:endParaRPr lang="en-US" sz="800" b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28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257" y="8467"/>
            <a:ext cx="58274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Where Are They New To?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80889" y="760361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Ponera testacea lateral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028" y="4428064"/>
            <a:ext cx="4565352" cy="2309426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4" name="Group 13"/>
          <p:cNvGrpSpPr/>
          <p:nvPr/>
        </p:nvGrpSpPr>
        <p:grpSpPr>
          <a:xfrm>
            <a:off x="321620" y="880532"/>
            <a:ext cx="5656028" cy="3270337"/>
            <a:chOff x="380889" y="914400"/>
            <a:chExt cx="5656028" cy="3270337"/>
          </a:xfrm>
        </p:grpSpPr>
        <p:sp>
          <p:nvSpPr>
            <p:cNvPr id="6" name="TextBox 5"/>
            <p:cNvSpPr txBox="1"/>
            <p:nvPr/>
          </p:nvSpPr>
          <p:spPr>
            <a:xfrm>
              <a:off x="380889" y="914400"/>
              <a:ext cx="562205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latin typeface="Times New Roman"/>
                  <a:cs typeface="Times New Roman"/>
                </a:rPr>
                <a:t>Region                                     %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4865" y="1507081"/>
              <a:ext cx="5622052" cy="267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North America	                               9</a:t>
              </a: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Western North America/U.S.	   17</a:t>
              </a: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United States							3</a:t>
              </a: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Pacific Northwest						9</a:t>
              </a: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Oregon								   60</a:t>
              </a: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Western Oregon						2</a:t>
              </a:r>
              <a:endParaRPr lang="en-US" sz="28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 flipV="1">
              <a:off x="490955" y="1496984"/>
              <a:ext cx="4504378" cy="21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384804" y="1499170"/>
              <a:ext cx="49109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N brevicollis dorsal vert.jpg                                  000D71FBMacintosh HD                   C681373A: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960" y="939800"/>
            <a:ext cx="1809263" cy="3328794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microlepidoptera.nl.jp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8" t="5930" r="7246" b="15817"/>
          <a:stretch/>
        </p:blipFill>
        <p:spPr>
          <a:xfrm>
            <a:off x="364078" y="4412528"/>
            <a:ext cx="3770218" cy="231343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380889" y="6510516"/>
            <a:ext cx="1056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err="1">
                <a:latin typeface="Times New Roman"/>
                <a:cs typeface="Times New Roman"/>
              </a:rPr>
              <a:t>m</a:t>
            </a:r>
            <a:r>
              <a:rPr lang="en-US" sz="800" b="1" dirty="0" err="1" smtClean="0">
                <a:latin typeface="Times New Roman"/>
                <a:cs typeface="Times New Roman"/>
              </a:rPr>
              <a:t>icrolepidoptera.nl</a:t>
            </a:r>
            <a:endParaRPr lang="en-US" sz="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354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8000" y="13956"/>
            <a:ext cx="5168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How Are They Found?</a:t>
            </a:r>
            <a:endParaRPr lang="en-US" sz="4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80889" y="760361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279051" y="893232"/>
            <a:ext cx="4341856" cy="2296342"/>
            <a:chOff x="2135112" y="893232"/>
            <a:chExt cx="4341856" cy="2296342"/>
          </a:xfrm>
        </p:grpSpPr>
        <p:sp>
          <p:nvSpPr>
            <p:cNvPr id="5" name="TextBox 4"/>
            <p:cNvSpPr txBox="1"/>
            <p:nvPr/>
          </p:nvSpPr>
          <p:spPr>
            <a:xfrm>
              <a:off x="2135112" y="893232"/>
              <a:ext cx="423705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latin typeface="Times New Roman"/>
                  <a:cs typeface="Times New Roman"/>
                </a:rPr>
                <a:t>Detection Method	    %</a:t>
              </a:r>
              <a:endParaRPr lang="en-US" sz="32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 flipV="1">
              <a:off x="2263711" y="1471042"/>
              <a:ext cx="3095001" cy="69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5686461" y="1469915"/>
              <a:ext cx="700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163325" y="1496803"/>
              <a:ext cx="4313643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Survey						70</a:t>
              </a:r>
            </a:p>
            <a:p>
              <a:endParaRPr lang="en-US" sz="10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Submitted Sample		28</a:t>
              </a:r>
            </a:p>
            <a:p>
              <a:endParaRPr lang="en-US" sz="1000" b="1" dirty="0" smtClean="0">
                <a:latin typeface="Times New Roman"/>
                <a:cs typeface="Times New Roman"/>
              </a:endParaRPr>
            </a:p>
            <a:p>
              <a:r>
                <a:rPr lang="en-US" sz="2800" b="1" dirty="0" smtClean="0">
                  <a:latin typeface="Times New Roman"/>
                  <a:cs typeface="Times New Roman"/>
                </a:rPr>
                <a:t>Public Detection			  2</a:t>
              </a:r>
              <a:endParaRPr lang="en-US" sz="2800" b="1" dirty="0">
                <a:latin typeface="Times New Roman"/>
                <a:cs typeface="Times New Roman"/>
              </a:endParaRPr>
            </a:p>
          </p:txBody>
        </p:sp>
      </p:grpSp>
      <p:pic>
        <p:nvPicPr>
          <p:cNvPr id="8" name="Picture 2" descr="jim and trap at 2nd alaska urba                                0002780FMacintosh HD                   BE48DA86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1" t="31595" r="16254" b="47232"/>
          <a:stretch>
            <a:fillRect/>
          </a:stretch>
        </p:blipFill>
        <p:spPr bwMode="auto">
          <a:xfrm rot="16222956">
            <a:off x="-1139170" y="2418021"/>
            <a:ext cx="4467679" cy="14275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P401009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t="20987" r="20107" b="17107"/>
          <a:stretch>
            <a:fillRect/>
          </a:stretch>
        </p:blipFill>
        <p:spPr bwMode="auto">
          <a:xfrm>
            <a:off x="2437944" y="3403600"/>
            <a:ext cx="3957045" cy="340506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DSCN17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2" t="17990" r="23480"/>
          <a:stretch>
            <a:fillRect/>
          </a:stretch>
        </p:blipFill>
        <p:spPr bwMode="auto">
          <a:xfrm>
            <a:off x="7078126" y="895054"/>
            <a:ext cx="1711203" cy="44692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6579" y="13956"/>
            <a:ext cx="5750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How Did They Get Here?</a:t>
            </a:r>
            <a:endParaRPr lang="en-US" sz="4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6698" y="775309"/>
            <a:ext cx="53142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/>
                <a:cs typeface="Times New Roman"/>
              </a:rPr>
              <a:t>Pathway				     		 %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80889" y="760361"/>
            <a:ext cx="839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1955299" y="1362190"/>
            <a:ext cx="4213287" cy="69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430283" y="1361063"/>
            <a:ext cx="7004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841507" y="1341943"/>
            <a:ext cx="5678714" cy="2185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Associated With Live Plants	 55</a:t>
            </a:r>
          </a:p>
          <a:p>
            <a:endParaRPr lang="en-US" sz="800" b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r>
              <a:rPr lang="en-US" sz="2800" b="1" dirty="0" smtClean="0">
                <a:latin typeface="Times New Roman"/>
                <a:cs typeface="Times New Roman"/>
              </a:rPr>
              <a:t>Probable Hitchhikers			 33</a:t>
            </a:r>
          </a:p>
          <a:p>
            <a:endParaRPr lang="en-US" sz="800" b="1" dirty="0" smtClean="0">
              <a:latin typeface="Times New Roman"/>
              <a:cs typeface="Times New Roman"/>
            </a:endParaRPr>
          </a:p>
          <a:p>
            <a:r>
              <a:rPr lang="en-US" sz="2800" b="1" dirty="0" smtClean="0">
                <a:latin typeface="Times New Roman"/>
                <a:cs typeface="Times New Roman"/>
              </a:rPr>
              <a:t>Raw Wood							   8</a:t>
            </a:r>
          </a:p>
          <a:p>
            <a:endParaRPr lang="en-US" sz="800" b="1" dirty="0" smtClean="0">
              <a:latin typeface="Times New Roman"/>
              <a:cs typeface="Times New Roman"/>
            </a:endParaRPr>
          </a:p>
          <a:p>
            <a:r>
              <a:rPr lang="en-US" sz="2800" b="1" dirty="0" smtClean="0">
                <a:latin typeface="Times New Roman"/>
                <a:cs typeface="Times New Roman"/>
              </a:rPr>
              <a:t>Miscellaneous or Unknown	   4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pic>
        <p:nvPicPr>
          <p:cNvPr id="13" name="Picture 1028" descr="&#10;graph2[1].gif                                                  001403C9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778" y="3643076"/>
            <a:ext cx="4715198" cy="31434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27" descr="6a00d8345167b669e201#1459A5.jpg                                001403C9Macintosh HD                   C681373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40138"/>
            <a:ext cx="4191000" cy="3141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2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ce 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" t="7096" r="4517"/>
          <a:stretch/>
        </p:blipFill>
        <p:spPr>
          <a:xfrm>
            <a:off x="4607475" y="-8520"/>
            <a:ext cx="4552002" cy="6884808"/>
          </a:xfrm>
          <a:prstGeom prst="rect">
            <a:avLst/>
          </a:prstGeom>
        </p:spPr>
      </p:pic>
      <p:sp>
        <p:nvSpPr>
          <p:cNvPr id="4" name="Text Box 1043"/>
          <p:cNvSpPr txBox="1">
            <a:spLocks noChangeArrowheads="1"/>
          </p:cNvSpPr>
          <p:nvPr/>
        </p:nvSpPr>
        <p:spPr bwMode="auto">
          <a:xfrm>
            <a:off x="4630290" y="0"/>
            <a:ext cx="336502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It’s a crap shoot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every time!</a:t>
            </a:r>
            <a:endParaRPr lang="en-US" sz="36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42" y="36286"/>
            <a:ext cx="44436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Major Exotic Pests</a:t>
            </a:r>
          </a:p>
          <a:p>
            <a:r>
              <a:rPr lang="en-US" sz="4000" b="1" dirty="0" smtClean="0">
                <a:latin typeface="Times New Roman"/>
                <a:cs typeface="Times New Roman"/>
              </a:rPr>
              <a:t>Detected 2007-2014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16" y="1387936"/>
            <a:ext cx="4889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 smtClean="0">
                <a:latin typeface="Times New Roman"/>
                <a:cs typeface="Times New Roman"/>
              </a:rPr>
              <a:t>Aleyrodes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protella</a:t>
            </a:r>
            <a:r>
              <a:rPr lang="en-US" sz="1600" b="1" i="1" dirty="0" smtClean="0">
                <a:latin typeface="Times New Roman"/>
                <a:cs typeface="Times New Roman"/>
              </a:rPr>
              <a:t>	       </a:t>
            </a:r>
            <a:r>
              <a:rPr lang="en-US" sz="1600" b="1" dirty="0" smtClean="0">
                <a:latin typeface="Times New Roman"/>
                <a:cs typeface="Times New Roman"/>
              </a:rPr>
              <a:t>Cabbage whitefly</a:t>
            </a:r>
          </a:p>
          <a:p>
            <a:r>
              <a:rPr lang="en-US" sz="1600" b="1" i="1" dirty="0" smtClean="0">
                <a:latin typeface="Times New Roman"/>
                <a:cs typeface="Times New Roman"/>
              </a:rPr>
              <a:t>Drosophila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suzukii</a:t>
            </a:r>
            <a:r>
              <a:rPr lang="en-US" sz="1600" b="1" i="1" dirty="0">
                <a:latin typeface="Times New Roman"/>
                <a:cs typeface="Times New Roman"/>
              </a:rPr>
              <a:t>	</a:t>
            </a:r>
            <a:r>
              <a:rPr lang="en-US" sz="1600" b="1" i="1" dirty="0" smtClean="0">
                <a:latin typeface="Times New Roman"/>
                <a:cs typeface="Times New Roman"/>
              </a:rPr>
              <a:t>       </a:t>
            </a:r>
            <a:r>
              <a:rPr lang="en-US" sz="1600" b="1" dirty="0" smtClean="0">
                <a:latin typeface="Times New Roman"/>
                <a:cs typeface="Times New Roman"/>
              </a:rPr>
              <a:t>Spotted wing Drosophila</a:t>
            </a: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Ferrisia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gilli</a:t>
            </a:r>
            <a:r>
              <a:rPr lang="en-US" sz="1600" b="1" i="1" dirty="0" smtClean="0">
                <a:latin typeface="Times New Roman"/>
                <a:cs typeface="Times New Roman"/>
              </a:rPr>
              <a:t>		       </a:t>
            </a:r>
            <a:r>
              <a:rPr lang="en-US" sz="1600" b="1" dirty="0" smtClean="0">
                <a:latin typeface="Times New Roman"/>
                <a:cs typeface="Times New Roman"/>
              </a:rPr>
              <a:t>Gill’s </a:t>
            </a:r>
            <a:r>
              <a:rPr lang="en-US" sz="1600" b="1" dirty="0" err="1" smtClean="0">
                <a:latin typeface="Times New Roman"/>
                <a:cs typeface="Times New Roman"/>
              </a:rPr>
              <a:t>mealybug</a:t>
            </a:r>
            <a:endParaRPr lang="en-US" sz="1600" b="1" i="1" dirty="0" smtClean="0">
              <a:latin typeface="Times New Roman"/>
              <a:cs typeface="Times New Roman"/>
            </a:endParaRP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Hylotrupes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bajulus</a:t>
            </a:r>
            <a:r>
              <a:rPr lang="en-US" sz="1600" b="1" i="1" dirty="0" smtClean="0">
                <a:latin typeface="Times New Roman"/>
                <a:cs typeface="Times New Roman"/>
              </a:rPr>
              <a:t>	 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smtClean="0">
                <a:latin typeface="Times New Roman"/>
                <a:cs typeface="Times New Roman"/>
              </a:rPr>
              <a:t>     Old-house borer</a:t>
            </a: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Pandemis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cerasana</a:t>
            </a:r>
            <a:r>
              <a:rPr lang="en-US" sz="1600" b="1" i="1" dirty="0" smtClean="0">
                <a:latin typeface="Times New Roman"/>
                <a:cs typeface="Times New Roman"/>
              </a:rPr>
              <a:t>	       </a:t>
            </a:r>
            <a:r>
              <a:rPr lang="en-US" sz="1600" b="1" dirty="0" smtClean="0">
                <a:latin typeface="Times New Roman"/>
                <a:cs typeface="Times New Roman"/>
              </a:rPr>
              <a:t>Barred fruit-tree </a:t>
            </a:r>
            <a:r>
              <a:rPr lang="en-US" sz="1600" b="1" dirty="0" err="1" smtClean="0">
                <a:latin typeface="Times New Roman"/>
                <a:cs typeface="Times New Roman"/>
              </a:rPr>
              <a:t>tortrix</a:t>
            </a:r>
            <a:endParaRPr lang="en-US" sz="1600" b="1" i="1" dirty="0" smtClean="0">
              <a:latin typeface="Times New Roman"/>
              <a:cs typeface="Times New Roman"/>
            </a:endParaRP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Pityophthorus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juglandis</a:t>
            </a:r>
            <a:r>
              <a:rPr lang="en-US" sz="1600" b="1" i="1" dirty="0">
                <a:latin typeface="Times New Roman"/>
                <a:cs typeface="Times New Roman"/>
              </a:rPr>
              <a:t> </a:t>
            </a:r>
            <a:r>
              <a:rPr lang="en-US" sz="1600" b="1" i="1" dirty="0" smtClean="0">
                <a:latin typeface="Times New Roman"/>
                <a:cs typeface="Times New Roman"/>
              </a:rPr>
              <a:t>  </a:t>
            </a:r>
            <a:r>
              <a:rPr lang="en-US" sz="1600" b="1" dirty="0" smtClean="0">
                <a:latin typeface="Times New Roman"/>
                <a:cs typeface="Times New Roman"/>
              </a:rPr>
              <a:t>Walnut twig beetle</a:t>
            </a: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Scolytus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schevyrewi</a:t>
            </a:r>
            <a:r>
              <a:rPr lang="en-US" sz="1600" b="1" i="1" dirty="0" smtClean="0">
                <a:latin typeface="Times New Roman"/>
                <a:cs typeface="Times New Roman"/>
              </a:rPr>
              <a:t>	       </a:t>
            </a:r>
            <a:r>
              <a:rPr lang="en-US" sz="1600" b="1" dirty="0" smtClean="0">
                <a:latin typeface="Times New Roman"/>
                <a:cs typeface="Times New Roman"/>
              </a:rPr>
              <a:t>Banded elm bark beetle</a:t>
            </a:r>
          </a:p>
          <a:p>
            <a:r>
              <a:rPr lang="en-US" sz="1600" b="1" i="1" dirty="0" err="1" smtClean="0">
                <a:latin typeface="Times New Roman"/>
                <a:cs typeface="Times New Roman"/>
              </a:rPr>
              <a:t>Stephanitis</a:t>
            </a:r>
            <a:r>
              <a:rPr lang="en-US" sz="1600" b="1" i="1" dirty="0" smtClean="0">
                <a:latin typeface="Times New Roman"/>
                <a:cs typeface="Times New Roman"/>
              </a:rPr>
              <a:t> </a:t>
            </a:r>
            <a:r>
              <a:rPr lang="en-US" sz="1600" b="1" i="1" dirty="0" err="1" smtClean="0">
                <a:latin typeface="Times New Roman"/>
                <a:cs typeface="Times New Roman"/>
              </a:rPr>
              <a:t>pyrioides</a:t>
            </a:r>
            <a:r>
              <a:rPr lang="en-US" sz="1600" b="1" i="1" dirty="0" smtClean="0">
                <a:latin typeface="Times New Roman"/>
                <a:cs typeface="Times New Roman"/>
              </a:rPr>
              <a:t>	       </a:t>
            </a:r>
            <a:r>
              <a:rPr lang="en-US" sz="1600" b="1" dirty="0" smtClean="0">
                <a:latin typeface="Times New Roman"/>
                <a:cs typeface="Times New Roman"/>
              </a:rPr>
              <a:t>Azalea lace bug</a:t>
            </a:r>
            <a:endParaRPr lang="en-US" sz="1600" b="1" i="1" dirty="0">
              <a:latin typeface="Times New Roman"/>
              <a:cs typeface="Times New Roman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72257" y="1331834"/>
            <a:ext cx="424552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3527908"/>
            <a:ext cx="4344859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Average detection rate:   8.25 species/year</a:t>
            </a:r>
          </a:p>
          <a:p>
            <a:endParaRPr lang="en-US" sz="800" b="1" dirty="0" smtClean="0">
              <a:latin typeface="Times New Roman"/>
              <a:cs typeface="Times New Roman"/>
            </a:endParaRPr>
          </a:p>
          <a:p>
            <a:r>
              <a:rPr lang="en-US" b="1" dirty="0" smtClean="0">
                <a:latin typeface="Times New Roman"/>
                <a:cs typeface="Times New Roman"/>
              </a:rPr>
              <a:t>Proportion of major pests detected:  1 in 8</a:t>
            </a:r>
          </a:p>
          <a:p>
            <a:endParaRPr lang="en-US" sz="800" b="1" dirty="0" smtClean="0">
              <a:latin typeface="Times New Roman"/>
              <a:cs typeface="Times New Roman"/>
            </a:endParaRPr>
          </a:p>
          <a:p>
            <a:r>
              <a:rPr lang="en-US" sz="3200" b="1" dirty="0" smtClean="0">
                <a:latin typeface="Times New Roman"/>
                <a:cs typeface="Times New Roman"/>
              </a:rPr>
              <a:t>Thus, on average, </a:t>
            </a:r>
            <a:r>
              <a:rPr lang="en-US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every 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year</a:t>
            </a:r>
            <a:r>
              <a:rPr lang="en-US" sz="3200" b="1" dirty="0" smtClean="0">
                <a:latin typeface="Times New Roman"/>
                <a:cs typeface="Times New Roman"/>
              </a:rPr>
              <a:t> Oregon could</a:t>
            </a:r>
          </a:p>
          <a:p>
            <a:r>
              <a:rPr lang="en-US" sz="3200" b="1" dirty="0" smtClean="0">
                <a:latin typeface="Times New Roman"/>
                <a:cs typeface="Times New Roman"/>
              </a:rPr>
              <a:t>have a </a:t>
            </a:r>
            <a:r>
              <a:rPr lang="en-US" sz="32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MAJOR</a:t>
            </a:r>
            <a:r>
              <a:rPr lang="en-US" sz="3200" b="1" dirty="0" smtClean="0">
                <a:latin typeface="Times New Roman"/>
                <a:cs typeface="Times New Roman"/>
              </a:rPr>
              <a:t> pest </a:t>
            </a:r>
          </a:p>
          <a:p>
            <a:r>
              <a:rPr lang="en-US" sz="3200" b="1" dirty="0" smtClean="0">
                <a:latin typeface="Times New Roman"/>
                <a:cs typeface="Times New Roman"/>
              </a:rPr>
              <a:t>detected…</a:t>
            </a:r>
          </a:p>
          <a:p>
            <a:endParaRPr lang="en-US" sz="3200" b="1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3583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45" descr="Caliscelis bonelli male.jpg                                    002318D5ODA                            BF17A3F8: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" y="568870"/>
            <a:ext cx="9144000" cy="62960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liscelis bonelli female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0" y="3704642"/>
            <a:ext cx="2967865" cy="315335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510935" y="-67738"/>
            <a:ext cx="612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err="1" smtClean="0">
                <a:latin typeface="Times New Roman"/>
                <a:cs typeface="Times New Roman"/>
              </a:rPr>
              <a:t>Caliscelis</a:t>
            </a:r>
            <a:r>
              <a:rPr lang="en-US" sz="3600" b="1" i="1" dirty="0" smtClean="0">
                <a:latin typeface="Times New Roman"/>
                <a:cs typeface="Times New Roman"/>
              </a:rPr>
              <a:t> </a:t>
            </a:r>
            <a:r>
              <a:rPr lang="en-US" sz="3600" b="1" i="1" dirty="0" err="1" smtClean="0">
                <a:latin typeface="Times New Roman"/>
                <a:cs typeface="Times New Roman"/>
              </a:rPr>
              <a:t>bonelli</a:t>
            </a:r>
            <a:r>
              <a:rPr lang="en-US" sz="3600" b="1" dirty="0" smtClean="0">
                <a:latin typeface="Times New Roman"/>
                <a:cs typeface="Times New Roman"/>
              </a:rPr>
              <a:t>, a piglet bug</a:t>
            </a:r>
            <a:endParaRPr lang="en-US" sz="3600" b="1" i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08" y="56887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male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08" y="371311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female</a:t>
            </a: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27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 brevicollis dorsal vert.jpg                                  000D71FB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" y="99621"/>
            <a:ext cx="3628050" cy="66751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Nebria brevicollis lateral2.jpg                                000D71FBMacintosh HD                   C681373A: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07675"/>
            <a:ext cx="5257800" cy="1550988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089525" y="11271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364370" y="26374"/>
            <a:ext cx="406493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 b="1" i="1" dirty="0" err="1" smtClean="0">
                <a:latin typeface="Times"/>
                <a:cs typeface="Times"/>
              </a:rPr>
              <a:t>Nebria</a:t>
            </a:r>
            <a:r>
              <a:rPr lang="en-US" sz="4000" b="1" i="1" dirty="0" smtClean="0">
                <a:latin typeface="Times"/>
                <a:cs typeface="Times"/>
              </a:rPr>
              <a:t> </a:t>
            </a:r>
            <a:r>
              <a:rPr lang="en-US" sz="4000" b="1" i="1" dirty="0" err="1" smtClean="0">
                <a:latin typeface="Times"/>
                <a:cs typeface="Times"/>
              </a:rPr>
              <a:t>brevicollis</a:t>
            </a:r>
            <a:endParaRPr lang="en-US" sz="4000" b="1" i="1" dirty="0" smtClean="0">
              <a:latin typeface="Times"/>
              <a:cs typeface="Times"/>
            </a:endParaRPr>
          </a:p>
          <a:p>
            <a:pPr algn="ctr"/>
            <a:r>
              <a:rPr lang="en-US" sz="4000" b="1" dirty="0">
                <a:latin typeface="Times"/>
                <a:cs typeface="Times"/>
              </a:rPr>
              <a:t>t</a:t>
            </a:r>
            <a:r>
              <a:rPr lang="en-US" sz="4000" b="1" dirty="0" smtClean="0">
                <a:latin typeface="Times"/>
                <a:cs typeface="Times"/>
              </a:rPr>
              <a:t>he European</a:t>
            </a:r>
          </a:p>
          <a:p>
            <a:pPr algn="ctr"/>
            <a:r>
              <a:rPr lang="en-US" sz="4000" b="1" dirty="0" smtClean="0">
                <a:latin typeface="Times"/>
                <a:cs typeface="Times"/>
              </a:rPr>
              <a:t>Gazelle Beetle</a:t>
            </a:r>
          </a:p>
        </p:txBody>
      </p:sp>
    </p:spTree>
    <p:extLst>
      <p:ext uri="{BB962C8B-B14F-4D97-AF65-F5344CB8AC3E}">
        <p14:creationId xmlns:p14="http://schemas.microsoft.com/office/powerpoint/2010/main" val="292081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P9240019.jpg                                                   0019DF8B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0413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Lee Canby Blubry2.JPG                                          0019DF60Macintosh HD                   C681373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0"/>
            <a:ext cx="4570412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688166" y="3028603"/>
            <a:ext cx="113364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"/>
                <a:cs typeface="Times"/>
              </a:rPr>
              <a:t>Truck stop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140450" y="3028603"/>
            <a:ext cx="150554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"/>
                <a:cs typeface="Times"/>
              </a:rPr>
              <a:t>Blueberry field</a:t>
            </a:r>
          </a:p>
        </p:txBody>
      </p:sp>
      <p:pic>
        <p:nvPicPr>
          <p:cNvPr id="11271" name="Picture 7" descr="IMG_1612.JPG                                                   001BF74AMacintosh HD                   C681373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041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IMG_1614.JPG                                                   001BF74AMacintosh HD                   C681373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3430588"/>
            <a:ext cx="4570412" cy="342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813081" y="3487242"/>
            <a:ext cx="864339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Times"/>
                <a:cs typeface="Times"/>
              </a:rPr>
              <a:t>Garden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615392" y="3487242"/>
            <a:ext cx="2622232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Times"/>
                <a:cs typeface="Times"/>
              </a:rPr>
              <a:t>Second growth mixed forest</a:t>
            </a:r>
          </a:p>
        </p:txBody>
      </p:sp>
    </p:spTree>
    <p:extLst>
      <p:ext uri="{BB962C8B-B14F-4D97-AF65-F5344CB8AC3E}">
        <p14:creationId xmlns:p14="http://schemas.microsoft.com/office/powerpoint/2010/main" val="6524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&#10;MP Mdw.JPG                                                     0019D1D7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041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832693" y="3506540"/>
            <a:ext cx="218521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 err="1">
                <a:latin typeface="Times"/>
                <a:cs typeface="Times"/>
              </a:rPr>
              <a:t>Marys</a:t>
            </a:r>
            <a:r>
              <a:rPr lang="en-US" sz="1600" b="1" dirty="0">
                <a:latin typeface="Times"/>
                <a:cs typeface="Times"/>
              </a:rPr>
              <a:t> Peak grass bald</a:t>
            </a:r>
          </a:p>
        </p:txBody>
      </p:sp>
      <p:pic>
        <p:nvPicPr>
          <p:cNvPr id="20486" name="Picture 6" descr="MP N slope.JPG                                                 0019D1D7Macintosh HD                   C681373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041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MP NW slope.JPG                                                0019D1D7Macintosh HD                   C681373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MP Mdw Old CG.JPG                                              0019D1D7Macintosh HD                   C681373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0413" cy="34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887622" y="20246"/>
            <a:ext cx="260840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 err="1">
                <a:latin typeface="Times"/>
                <a:cs typeface="Times"/>
              </a:rPr>
              <a:t>Marys</a:t>
            </a:r>
            <a:r>
              <a:rPr lang="en-US" sz="1600" b="1" dirty="0">
                <a:latin typeface="Times"/>
                <a:cs typeface="Times"/>
              </a:rPr>
              <a:t> Peak, noble fir stand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5116232" y="35438"/>
            <a:ext cx="355177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 err="1">
                <a:latin typeface="Times"/>
                <a:cs typeface="Times"/>
              </a:rPr>
              <a:t>Marys</a:t>
            </a:r>
            <a:r>
              <a:rPr lang="en-US" sz="1600" b="1" dirty="0">
                <a:latin typeface="Times"/>
                <a:cs typeface="Times"/>
              </a:rPr>
              <a:t> Peak, noble fir stand, NW slope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107078" y="3487242"/>
            <a:ext cx="435247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Times"/>
                <a:cs typeface="Times"/>
              </a:rPr>
              <a:t>Marys Peak, old growth noble fir stand, N slope</a:t>
            </a:r>
          </a:p>
        </p:txBody>
      </p:sp>
    </p:spTree>
    <p:extLst>
      <p:ext uri="{BB962C8B-B14F-4D97-AF65-F5344CB8AC3E}">
        <p14:creationId xmlns:p14="http://schemas.microsoft.com/office/powerpoint/2010/main" val="192344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-115654" y="-26971"/>
            <a:ext cx="374357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"/>
                <a:cs typeface="Times"/>
              </a:rPr>
              <a:t>C</a:t>
            </a:r>
            <a:r>
              <a:rPr lang="en-US" sz="3200" b="1" dirty="0" smtClean="0">
                <a:latin typeface="Times"/>
                <a:cs typeface="Times"/>
              </a:rPr>
              <a:t>ompetitor for</a:t>
            </a:r>
          </a:p>
          <a:p>
            <a:pPr algn="ctr"/>
            <a:r>
              <a:rPr lang="en-US" sz="3200" b="1" dirty="0" smtClean="0">
                <a:latin typeface="Times"/>
                <a:cs typeface="Times"/>
              </a:rPr>
              <a:t> </a:t>
            </a:r>
            <a:r>
              <a:rPr lang="en-US" sz="3200" b="1" dirty="0">
                <a:latin typeface="Times"/>
                <a:cs typeface="Times"/>
              </a:rPr>
              <a:t>limiting </a:t>
            </a:r>
            <a:r>
              <a:rPr lang="en-US" sz="3200" b="1" dirty="0" smtClean="0">
                <a:latin typeface="Times"/>
                <a:cs typeface="Times"/>
              </a:rPr>
              <a:t>resources</a:t>
            </a:r>
          </a:p>
          <a:p>
            <a:pPr algn="ctr"/>
            <a:r>
              <a:rPr lang="en-US" sz="3200" b="1" dirty="0">
                <a:latin typeface="Times"/>
                <a:cs typeface="Times"/>
              </a:rPr>
              <a:t>w</a:t>
            </a:r>
            <a:r>
              <a:rPr lang="en-US" sz="3200" b="1" dirty="0" smtClean="0">
                <a:latin typeface="Times"/>
                <a:cs typeface="Times"/>
              </a:rPr>
              <a:t>ith indigenous</a:t>
            </a:r>
          </a:p>
          <a:p>
            <a:pPr algn="ctr"/>
            <a:r>
              <a:rPr lang="en-US" sz="3200" b="1" dirty="0" smtClean="0">
                <a:latin typeface="Times"/>
                <a:cs typeface="Times"/>
              </a:rPr>
              <a:t> forest species</a:t>
            </a:r>
          </a:p>
          <a:p>
            <a:pPr algn="ctr"/>
            <a:r>
              <a:rPr lang="en-US" sz="3200" b="1" dirty="0" smtClean="0">
                <a:latin typeface="Times"/>
                <a:cs typeface="Times"/>
              </a:rPr>
              <a:t>or</a:t>
            </a:r>
          </a:p>
          <a:p>
            <a:pPr algn="ctr"/>
            <a:r>
              <a:rPr lang="en-US" sz="3200" b="1" dirty="0" smtClean="0">
                <a:latin typeface="Times"/>
                <a:cs typeface="Times"/>
              </a:rPr>
              <a:t>predator thereof</a:t>
            </a:r>
          </a:p>
          <a:p>
            <a:pPr algn="ctr"/>
            <a:r>
              <a:rPr lang="en-US" sz="3200" b="1" dirty="0" smtClean="0">
                <a:latin typeface="Times"/>
                <a:cs typeface="Times"/>
              </a:rPr>
              <a:t>??????????????</a:t>
            </a:r>
            <a:endParaRPr lang="en-US" sz="3200" b="1" dirty="0">
              <a:latin typeface="Times"/>
              <a:cs typeface="Times"/>
            </a:endParaRPr>
          </a:p>
        </p:txBody>
      </p:sp>
      <p:pic>
        <p:nvPicPr>
          <p:cNvPr id="23560" name="Picture 8" descr="Pterostichus algidus#1BD970.jpg                                001BD9D3Macintosh HD                   C681373A: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02177" y="4213012"/>
            <a:ext cx="3200400" cy="179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1" name="Picture 9" descr="Broscodera vert.jpg                                            000D6F84Macintosh HD                   C681373A: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235" y="159012"/>
            <a:ext cx="138199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4" name="Picture 12" descr="platynus ovipennis.jpg                                         000D70D4Macintosh HD                   C681373A: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19082" y="882344"/>
            <a:ext cx="3200400" cy="175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5" name="Picture 13" descr="T slevini bright habi#D7170.jpg                                000D716FMacintosh HD                   C681373A: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6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448" y="157544"/>
            <a:ext cx="195175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8" name="Picture 16" descr="Zacotus matthewsii.jpg                                         000D717FMacintosh HD                   C681373A: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98543" y="4352035"/>
            <a:ext cx="3200400" cy="149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caphinotus marginatus gold dorsal.jpg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71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7063" y="4186436"/>
            <a:ext cx="3200400" cy="1825228"/>
          </a:xfrm>
          <a:prstGeom prst="rect">
            <a:avLst/>
          </a:prstGeom>
        </p:spPr>
      </p:pic>
      <p:pic>
        <p:nvPicPr>
          <p:cNvPr id="6" name="Picture 5" descr="Carabus Taedatus dorsal.jpg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1079" y="4265803"/>
            <a:ext cx="3194304" cy="1687616"/>
          </a:xfrm>
          <a:prstGeom prst="rect">
            <a:avLst/>
          </a:prstGeom>
        </p:spPr>
      </p:pic>
      <p:pic>
        <p:nvPicPr>
          <p:cNvPr id="7" name="Picture 6" descr="AlaneiArothi habitus.jpg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73" r="15030" b="56944"/>
          <a:stretch/>
        </p:blipFill>
        <p:spPr>
          <a:xfrm rot="5400000">
            <a:off x="-645929" y="4288620"/>
            <a:ext cx="3200400" cy="16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brev lupine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b="993"/>
          <a:stretch/>
        </p:blipFill>
        <p:spPr>
          <a:xfrm>
            <a:off x="87157" y="93084"/>
            <a:ext cx="8966516" cy="67026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55148" y="6405138"/>
            <a:ext cx="1507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Times"/>
                <a:cs typeface="Times"/>
              </a:rPr>
              <a:t>David </a:t>
            </a:r>
            <a:r>
              <a:rPr lang="en-US" sz="1000" b="1" dirty="0" err="1" smtClean="0">
                <a:latin typeface="Times"/>
                <a:cs typeface="Times"/>
              </a:rPr>
              <a:t>Maddison</a:t>
            </a:r>
            <a:endParaRPr lang="en-US" sz="1000" b="1" dirty="0" smtClean="0">
              <a:latin typeface="Times"/>
              <a:cs typeface="Times"/>
            </a:endParaRPr>
          </a:p>
          <a:p>
            <a:r>
              <a:rPr lang="en-US" sz="1000" b="1" dirty="0" smtClean="0">
                <a:latin typeface="Times"/>
                <a:cs typeface="Times"/>
              </a:rPr>
              <a:t>Oregon State University</a:t>
            </a:r>
            <a:endParaRPr lang="en-US" sz="1000" b="1" dirty="0">
              <a:latin typeface="Times"/>
              <a:cs typeface="Time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658" y="93084"/>
            <a:ext cx="790868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Only one of &gt;400 species of gazelle beetle known to do this!</a:t>
            </a:r>
            <a:endParaRPr lang="en-US" sz="2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067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ORTopoColor_low_res.jpg                                        00231ADAODA                            BF17A3F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76200"/>
            <a:ext cx="24384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AutoShape 6"/>
          <p:cNvSpPr>
            <a:spLocks noChangeArrowheads="1"/>
          </p:cNvSpPr>
          <p:nvPr/>
        </p:nvSpPr>
        <p:spPr bwMode="auto">
          <a:xfrm rot="2432262">
            <a:off x="6240463" y="479425"/>
            <a:ext cx="214312" cy="1143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6781800" y="96838"/>
            <a:ext cx="914400" cy="1122362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437" name="Picture 5" descr="ORTopoColor_low_res.jpg                                        00231ADAODA                            BF17A3F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3763" r="56944" b="40511"/>
          <a:stretch>
            <a:fillRect/>
          </a:stretch>
        </p:blipFill>
        <p:spPr bwMode="auto">
          <a:xfrm>
            <a:off x="7938" y="0"/>
            <a:ext cx="6021387" cy="6858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3429000" y="1785938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2963863" y="2678113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3124200" y="182880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2895600" y="167640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3124200" y="1665288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2971800" y="160020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3103563" y="262255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3209925" y="2689225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1752600" y="342900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>
            <a:off x="2133600" y="4310063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Rectangle 33"/>
          <p:cNvSpPr>
            <a:spLocks noChangeAspect="1" noChangeArrowheads="1"/>
          </p:cNvSpPr>
          <p:nvPr/>
        </p:nvSpPr>
        <p:spPr bwMode="auto">
          <a:xfrm>
            <a:off x="2276475" y="4224338"/>
            <a:ext cx="155575" cy="155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2174875" y="2919413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1851025" y="36576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2166938" y="4703763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3657600" y="4191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2503488" y="3494088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6265177" y="4504336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493777" y="4426549"/>
            <a:ext cx="3886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/>
              <a:t>=</a:t>
            </a:r>
            <a:endParaRPr lang="en-US" sz="2000" b="1" dirty="0"/>
          </a:p>
        </p:txBody>
      </p:sp>
      <p:sp>
        <p:nvSpPr>
          <p:cNvPr id="18466" name="Rectangle 34"/>
          <p:cNvSpPr>
            <a:spLocks noChangeAspect="1" noChangeArrowheads="1"/>
          </p:cNvSpPr>
          <p:nvPr/>
        </p:nvSpPr>
        <p:spPr bwMode="auto">
          <a:xfrm>
            <a:off x="6311214" y="4250336"/>
            <a:ext cx="155575" cy="155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Text Box 35"/>
          <p:cNvSpPr txBox="1">
            <a:spLocks noChangeArrowheads="1"/>
          </p:cNvSpPr>
          <p:nvPr/>
        </p:nvSpPr>
        <p:spPr bwMode="auto">
          <a:xfrm>
            <a:off x="6493777" y="4123336"/>
            <a:ext cx="3886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= </a:t>
            </a:r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6319152" y="4874224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Text Box 37"/>
          <p:cNvSpPr txBox="1">
            <a:spLocks noChangeArrowheads="1"/>
          </p:cNvSpPr>
          <p:nvPr/>
        </p:nvSpPr>
        <p:spPr bwMode="auto">
          <a:xfrm>
            <a:off x="6493777" y="4732936"/>
            <a:ext cx="3886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= </a:t>
            </a:r>
          </a:p>
        </p:txBody>
      </p:sp>
      <p:sp>
        <p:nvSpPr>
          <p:cNvPr id="18475" name="AutoShape 43"/>
          <p:cNvSpPr>
            <a:spLocks noChangeAspect="1" noChangeArrowheads="1"/>
          </p:cNvSpPr>
          <p:nvPr/>
        </p:nvSpPr>
        <p:spPr bwMode="auto">
          <a:xfrm>
            <a:off x="6298514" y="5156799"/>
            <a:ext cx="182562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Text Box 44"/>
          <p:cNvSpPr txBox="1">
            <a:spLocks noChangeArrowheads="1"/>
          </p:cNvSpPr>
          <p:nvPr/>
        </p:nvSpPr>
        <p:spPr bwMode="auto">
          <a:xfrm>
            <a:off x="6493777" y="5032974"/>
            <a:ext cx="3886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= </a:t>
            </a:r>
          </a:p>
        </p:txBody>
      </p:sp>
      <p:sp>
        <p:nvSpPr>
          <p:cNvPr id="18477" name="AutoShape 45"/>
          <p:cNvSpPr>
            <a:spLocks noChangeAspect="1" noChangeArrowheads="1"/>
          </p:cNvSpPr>
          <p:nvPr/>
        </p:nvSpPr>
        <p:spPr bwMode="auto">
          <a:xfrm>
            <a:off x="2154238" y="4510088"/>
            <a:ext cx="182562" cy="182562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AutoShape 46"/>
          <p:cNvSpPr>
            <a:spLocks noChangeAspect="1" noChangeArrowheads="1"/>
          </p:cNvSpPr>
          <p:nvPr/>
        </p:nvSpPr>
        <p:spPr bwMode="auto">
          <a:xfrm>
            <a:off x="2362200" y="4724400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AutoShape 47"/>
          <p:cNvSpPr>
            <a:spLocks noChangeAspect="1" noChangeArrowheads="1"/>
          </p:cNvSpPr>
          <p:nvPr/>
        </p:nvSpPr>
        <p:spPr bwMode="auto">
          <a:xfrm>
            <a:off x="2244725" y="5749925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1524000" y="4572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AutoShape 49"/>
          <p:cNvSpPr>
            <a:spLocks noChangeArrowheads="1"/>
          </p:cNvSpPr>
          <p:nvPr/>
        </p:nvSpPr>
        <p:spPr bwMode="auto">
          <a:xfrm>
            <a:off x="2830513" y="2863850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AutoShape 50"/>
          <p:cNvSpPr>
            <a:spLocks noChangeArrowheads="1"/>
          </p:cNvSpPr>
          <p:nvPr/>
        </p:nvSpPr>
        <p:spPr bwMode="auto">
          <a:xfrm>
            <a:off x="3276600" y="2219325"/>
            <a:ext cx="228600" cy="228600"/>
          </a:xfrm>
          <a:prstGeom prst="star5">
            <a:avLst/>
          </a:prstGeom>
          <a:solidFill>
            <a:srgbClr val="FFE81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2166938" y="2700338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2971800" y="1524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2971800" y="147955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Oval 54"/>
          <p:cNvSpPr>
            <a:spLocks noChangeArrowheads="1"/>
          </p:cNvSpPr>
          <p:nvPr/>
        </p:nvSpPr>
        <p:spPr bwMode="auto">
          <a:xfrm>
            <a:off x="2438400" y="3429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Oval 55"/>
          <p:cNvSpPr>
            <a:spLocks noChangeArrowheads="1"/>
          </p:cNvSpPr>
          <p:nvPr/>
        </p:nvSpPr>
        <p:spPr bwMode="auto">
          <a:xfrm>
            <a:off x="3059113" y="1566863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2797175" y="1611313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89" name="Line 57"/>
          <p:cNvSpPr>
            <a:spLocks noChangeShapeType="1"/>
          </p:cNvSpPr>
          <p:nvPr/>
        </p:nvSpPr>
        <p:spPr bwMode="auto">
          <a:xfrm>
            <a:off x="3570287" y="369888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latin typeface="Times"/>
              <a:cs typeface="Times"/>
            </a:endParaRPr>
          </a:p>
        </p:txBody>
      </p:sp>
      <p:sp>
        <p:nvSpPr>
          <p:cNvPr id="18491" name="Line 59"/>
          <p:cNvSpPr>
            <a:spLocks noChangeShapeType="1"/>
          </p:cNvSpPr>
          <p:nvPr/>
        </p:nvSpPr>
        <p:spPr bwMode="auto">
          <a:xfrm>
            <a:off x="4116138" y="282575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latin typeface="Times"/>
              <a:cs typeface="Times"/>
            </a:endParaRPr>
          </a:p>
        </p:txBody>
      </p:sp>
      <p:sp>
        <p:nvSpPr>
          <p:cNvPr id="18492" name="Line 60"/>
          <p:cNvSpPr>
            <a:spLocks noChangeShapeType="1"/>
          </p:cNvSpPr>
          <p:nvPr/>
        </p:nvSpPr>
        <p:spPr bwMode="auto">
          <a:xfrm>
            <a:off x="3582738" y="293688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1">
              <a:latin typeface="Times"/>
              <a:cs typeface="Times"/>
            </a:endParaRPr>
          </a:p>
        </p:txBody>
      </p:sp>
      <p:sp>
        <p:nvSpPr>
          <p:cNvPr id="18493" name="Text Box 61"/>
          <p:cNvSpPr txBox="1">
            <a:spLocks noChangeArrowheads="1"/>
          </p:cNvSpPr>
          <p:nvPr/>
        </p:nvSpPr>
        <p:spPr bwMode="auto">
          <a:xfrm>
            <a:off x="4103344" y="127496"/>
            <a:ext cx="1110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"/>
                <a:cs typeface="Times"/>
              </a:rPr>
              <a:t>= 20 km</a:t>
            </a:r>
          </a:p>
        </p:txBody>
      </p:sp>
      <p:sp>
        <p:nvSpPr>
          <p:cNvPr id="18494" name="AutoShape 62"/>
          <p:cNvSpPr>
            <a:spLocks noChangeAspect="1" noChangeArrowheads="1"/>
          </p:cNvSpPr>
          <p:nvPr/>
        </p:nvSpPr>
        <p:spPr bwMode="auto">
          <a:xfrm>
            <a:off x="1001713" y="3952875"/>
            <a:ext cx="182562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95" name="AutoShape 63"/>
          <p:cNvSpPr>
            <a:spLocks noChangeAspect="1" noChangeArrowheads="1"/>
          </p:cNvSpPr>
          <p:nvPr/>
        </p:nvSpPr>
        <p:spPr bwMode="auto">
          <a:xfrm>
            <a:off x="1417638" y="4953000"/>
            <a:ext cx="182562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497" name="Picture 65" descr="N brevicollis dorsal vert.jpg                                  000D71FBMacintosh HD                   C681373A: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290" y="3802952"/>
            <a:ext cx="1117600" cy="2057400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AutoShape 46"/>
          <p:cNvSpPr>
            <a:spLocks noChangeAspect="1" noChangeArrowheads="1"/>
          </p:cNvSpPr>
          <p:nvPr/>
        </p:nvSpPr>
        <p:spPr bwMode="auto">
          <a:xfrm>
            <a:off x="2743947" y="1877156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AutoShape 46"/>
          <p:cNvSpPr>
            <a:spLocks noChangeAspect="1" noChangeArrowheads="1"/>
          </p:cNvSpPr>
          <p:nvPr/>
        </p:nvSpPr>
        <p:spPr bwMode="auto">
          <a:xfrm>
            <a:off x="3232524" y="1344696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AutoShape 46"/>
          <p:cNvSpPr>
            <a:spLocks noChangeAspect="1" noChangeArrowheads="1"/>
          </p:cNvSpPr>
          <p:nvPr/>
        </p:nvSpPr>
        <p:spPr bwMode="auto">
          <a:xfrm>
            <a:off x="1103403" y="2602348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AutoShape 46"/>
          <p:cNvSpPr>
            <a:spLocks noChangeAspect="1" noChangeArrowheads="1"/>
          </p:cNvSpPr>
          <p:nvPr/>
        </p:nvSpPr>
        <p:spPr bwMode="auto">
          <a:xfrm>
            <a:off x="4630024" y="1447288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41"/>
          <p:cNvSpPr>
            <a:spLocks noChangeArrowheads="1"/>
          </p:cNvSpPr>
          <p:nvPr/>
        </p:nvSpPr>
        <p:spPr bwMode="auto">
          <a:xfrm>
            <a:off x="2216272" y="5937256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AutoShape 46"/>
          <p:cNvSpPr>
            <a:spLocks noChangeAspect="1" noChangeArrowheads="1"/>
          </p:cNvSpPr>
          <p:nvPr/>
        </p:nvSpPr>
        <p:spPr bwMode="auto">
          <a:xfrm>
            <a:off x="2500903" y="2991336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8" name="Picture 57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1731557" y="4034498"/>
            <a:ext cx="458540" cy="353222"/>
          </a:xfrm>
          <a:prstGeom prst="rect">
            <a:avLst/>
          </a:prstGeom>
        </p:spPr>
      </p:pic>
      <p:pic>
        <p:nvPicPr>
          <p:cNvPr id="59" name="Picture 58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2792880" y="2070058"/>
            <a:ext cx="458540" cy="353222"/>
          </a:xfrm>
          <a:prstGeom prst="rect">
            <a:avLst/>
          </a:prstGeom>
        </p:spPr>
      </p:pic>
      <p:pic>
        <p:nvPicPr>
          <p:cNvPr id="60" name="Picture 59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6282148" y="2309622"/>
            <a:ext cx="458540" cy="353222"/>
          </a:xfrm>
          <a:prstGeom prst="rect">
            <a:avLst/>
          </a:prstGeom>
        </p:spPr>
      </p:pic>
      <p:sp>
        <p:nvSpPr>
          <p:cNvPr id="61" name="Text Box 35"/>
          <p:cNvSpPr txBox="1">
            <a:spLocks noChangeArrowheads="1"/>
          </p:cNvSpPr>
          <p:nvPr/>
        </p:nvSpPr>
        <p:spPr bwMode="auto">
          <a:xfrm>
            <a:off x="6783138" y="2270964"/>
            <a:ext cx="18933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"/>
                <a:cs typeface="Times"/>
              </a:rPr>
              <a:t>= </a:t>
            </a:r>
            <a:r>
              <a:rPr lang="en-US" sz="2000" b="1" dirty="0" smtClean="0">
                <a:latin typeface="Times"/>
                <a:cs typeface="Times"/>
              </a:rPr>
              <a:t>Fender’s blue</a:t>
            </a: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>
            <a:off x="6786126" y="2859184"/>
            <a:ext cx="14954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"/>
                <a:cs typeface="Times"/>
              </a:rPr>
              <a:t>= </a:t>
            </a:r>
            <a:r>
              <a:rPr lang="en-US" sz="2000" b="1" dirty="0" smtClean="0">
                <a:latin typeface="Times"/>
                <a:cs typeface="Times"/>
              </a:rPr>
              <a:t>Oregon</a:t>
            </a:r>
          </a:p>
          <a:p>
            <a:r>
              <a:rPr lang="en-US" sz="2000" b="1" dirty="0" smtClean="0">
                <a:latin typeface="Times"/>
                <a:cs typeface="Times"/>
              </a:rPr>
              <a:t>    </a:t>
            </a:r>
            <a:r>
              <a:rPr lang="en-US" sz="2000" b="1" dirty="0" err="1">
                <a:latin typeface="Times"/>
                <a:cs typeface="Times"/>
              </a:rPr>
              <a:t>s</a:t>
            </a:r>
            <a:r>
              <a:rPr lang="en-US" sz="2000" b="1" dirty="0" err="1" smtClean="0">
                <a:latin typeface="Times"/>
                <a:cs typeface="Times"/>
              </a:rPr>
              <a:t>ilverspot</a:t>
            </a:r>
            <a:endParaRPr lang="en-US" sz="2000" b="1" dirty="0" smtClean="0">
              <a:latin typeface="Times"/>
              <a:cs typeface="Times"/>
            </a:endParaRPr>
          </a:p>
        </p:txBody>
      </p:sp>
      <p:pic>
        <p:nvPicPr>
          <p:cNvPr id="63" name="Picture 62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1849592" y="2247362"/>
            <a:ext cx="458540" cy="353222"/>
          </a:xfrm>
          <a:prstGeom prst="rect">
            <a:avLst/>
          </a:prstGeom>
        </p:spPr>
      </p:pic>
      <p:pic>
        <p:nvPicPr>
          <p:cNvPr id="64" name="Picture 63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1703168" y="2598994"/>
            <a:ext cx="458540" cy="353222"/>
          </a:xfrm>
          <a:prstGeom prst="rect">
            <a:avLst/>
          </a:prstGeom>
        </p:spPr>
      </p:pic>
      <p:pic>
        <p:nvPicPr>
          <p:cNvPr id="65" name="Picture 64" descr="Fenders male jmiller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9561" r="12656" b="8050"/>
          <a:stretch/>
        </p:blipFill>
        <p:spPr>
          <a:xfrm>
            <a:off x="1731058" y="2950626"/>
            <a:ext cx="458540" cy="353222"/>
          </a:xfrm>
          <a:prstGeom prst="rect">
            <a:avLst/>
          </a:prstGeom>
        </p:spPr>
      </p:pic>
      <p:pic>
        <p:nvPicPr>
          <p:cNvPr id="66" name="Picture 65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30" y="2919645"/>
            <a:ext cx="458863" cy="344147"/>
          </a:xfrm>
          <a:prstGeom prst="rect">
            <a:avLst/>
          </a:prstGeom>
        </p:spPr>
      </p:pic>
      <p:pic>
        <p:nvPicPr>
          <p:cNvPr id="67" name="Picture 66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40" y="2511452"/>
            <a:ext cx="458863" cy="344147"/>
          </a:xfrm>
          <a:prstGeom prst="rect">
            <a:avLst/>
          </a:prstGeom>
        </p:spPr>
      </p:pic>
      <p:pic>
        <p:nvPicPr>
          <p:cNvPr id="68" name="Picture 67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71" y="256332"/>
            <a:ext cx="458863" cy="344147"/>
          </a:xfrm>
          <a:prstGeom prst="rect">
            <a:avLst/>
          </a:prstGeom>
        </p:spPr>
      </p:pic>
      <p:pic>
        <p:nvPicPr>
          <p:cNvPr id="69" name="Picture 68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87" y="408732"/>
            <a:ext cx="458863" cy="344147"/>
          </a:xfrm>
          <a:prstGeom prst="rect">
            <a:avLst/>
          </a:prstGeom>
        </p:spPr>
      </p:pic>
      <p:pic>
        <p:nvPicPr>
          <p:cNvPr id="70" name="Picture 69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03" y="1103141"/>
            <a:ext cx="458863" cy="344147"/>
          </a:xfrm>
          <a:prstGeom prst="rect">
            <a:avLst/>
          </a:prstGeom>
        </p:spPr>
      </p:pic>
      <p:pic>
        <p:nvPicPr>
          <p:cNvPr id="71" name="Picture 70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81" y="1897984"/>
            <a:ext cx="458863" cy="344147"/>
          </a:xfrm>
          <a:prstGeom prst="rect">
            <a:avLst/>
          </a:prstGeom>
        </p:spPr>
      </p:pic>
      <p:pic>
        <p:nvPicPr>
          <p:cNvPr id="72" name="Picture 71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08" y="4438214"/>
            <a:ext cx="458863" cy="344147"/>
          </a:xfrm>
          <a:prstGeom prst="rect">
            <a:avLst/>
          </a:prstGeom>
        </p:spPr>
      </p:pic>
      <p:pic>
        <p:nvPicPr>
          <p:cNvPr id="73" name="Picture 72" descr="Silverspot dorsal jmille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50" y="3149941"/>
            <a:ext cx="458863" cy="344147"/>
          </a:xfrm>
          <a:prstGeom prst="rect">
            <a:avLst/>
          </a:prstGeom>
        </p:spPr>
      </p:pic>
      <p:sp>
        <p:nvSpPr>
          <p:cNvPr id="74" name="AutoShape 46"/>
          <p:cNvSpPr>
            <a:spLocks noChangeAspect="1" noChangeArrowheads="1"/>
          </p:cNvSpPr>
          <p:nvPr/>
        </p:nvSpPr>
        <p:spPr bwMode="auto">
          <a:xfrm>
            <a:off x="920840" y="600479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AutoShape 63"/>
          <p:cNvSpPr>
            <a:spLocks noChangeAspect="1" noChangeArrowheads="1"/>
          </p:cNvSpPr>
          <p:nvPr/>
        </p:nvSpPr>
        <p:spPr bwMode="auto">
          <a:xfrm>
            <a:off x="385689" y="5636055"/>
            <a:ext cx="182562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AutoShape 46"/>
          <p:cNvSpPr>
            <a:spLocks noChangeAspect="1" noChangeArrowheads="1"/>
          </p:cNvSpPr>
          <p:nvPr/>
        </p:nvSpPr>
        <p:spPr bwMode="auto">
          <a:xfrm>
            <a:off x="1889918" y="2070058"/>
            <a:ext cx="182563" cy="182563"/>
          </a:xfrm>
          <a:prstGeom prst="plus">
            <a:avLst>
              <a:gd name="adj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0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81" y="588529"/>
            <a:ext cx="4644894" cy="730387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latin typeface="Times New Roman"/>
                <a:cs typeface="Times New Roman"/>
              </a:rPr>
              <a:t>Azalea Lace Bug</a:t>
            </a:r>
            <a:br>
              <a:rPr lang="en-US" sz="4000" b="1" dirty="0" smtClean="0">
                <a:latin typeface="Times New Roman"/>
                <a:cs typeface="Times New Roman"/>
              </a:rPr>
            </a:br>
            <a:r>
              <a:rPr lang="en-US" sz="4000" b="1" dirty="0" smtClean="0">
                <a:latin typeface="Times New Roman"/>
                <a:cs typeface="Times New Roman"/>
              </a:rPr>
              <a:t>(</a:t>
            </a:r>
            <a:r>
              <a:rPr lang="en-US" sz="4000" b="1" i="1" dirty="0" err="1" smtClean="0">
                <a:latin typeface="Times New Roman"/>
                <a:cs typeface="Times New Roman"/>
              </a:rPr>
              <a:t>Stephanitis</a:t>
            </a:r>
            <a:r>
              <a:rPr lang="en-US" sz="4000" b="1" i="1" dirty="0" smtClean="0">
                <a:latin typeface="Times New Roman"/>
                <a:cs typeface="Times New Roman"/>
              </a:rPr>
              <a:t/>
            </a:r>
            <a:br>
              <a:rPr lang="en-US" sz="4000" b="1" i="1" dirty="0" smtClean="0">
                <a:latin typeface="Times New Roman"/>
                <a:cs typeface="Times New Roman"/>
              </a:rPr>
            </a:br>
            <a:r>
              <a:rPr lang="en-US" sz="4000" b="1" i="1" dirty="0" smtClean="0">
                <a:latin typeface="Times New Roman"/>
                <a:cs typeface="Times New Roman"/>
              </a:rPr>
              <a:t> </a:t>
            </a:r>
            <a:r>
              <a:rPr lang="en-US" sz="4000" b="1" i="1" dirty="0" err="1" smtClean="0">
                <a:latin typeface="Times New Roman"/>
                <a:cs typeface="Times New Roman"/>
              </a:rPr>
              <a:t>pyriodes</a:t>
            </a:r>
            <a:r>
              <a:rPr lang="en-US" sz="4000" b="1" dirty="0" smtClean="0">
                <a:latin typeface="Times New Roman"/>
                <a:cs typeface="Times New Roman"/>
              </a:rPr>
              <a:t>)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pic>
        <p:nvPicPr>
          <p:cNvPr id="4" name="Picture 3" descr="Stephanitis pyrioides dorsal on black high 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47" y="50910"/>
            <a:ext cx="4856611" cy="676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" t="3005" r="1485" b="2346"/>
          <a:stretch/>
        </p:blipFill>
        <p:spPr>
          <a:xfrm>
            <a:off x="30554" y="0"/>
            <a:ext cx="9071419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83189" y="0"/>
            <a:ext cx="3793067" cy="6858000"/>
          </a:xfrm>
          <a:prstGeom prst="rect">
            <a:avLst/>
          </a:prstGeom>
          <a:solidFill>
            <a:srgbClr val="008000">
              <a:alpha val="27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56319" y="2555351"/>
            <a:ext cx="2108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Prior to</a:t>
            </a:r>
          </a:p>
          <a:p>
            <a:r>
              <a:rPr lang="en-US" sz="4000" b="1" dirty="0">
                <a:latin typeface="Times New Roman"/>
                <a:cs typeface="Times New Roman"/>
              </a:rPr>
              <a:t> </a:t>
            </a:r>
            <a:r>
              <a:rPr lang="en-US" sz="4000" b="1" dirty="0" smtClean="0">
                <a:latin typeface="Times New Roman"/>
                <a:cs typeface="Times New Roman"/>
              </a:rPr>
              <a:t> 2008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1583" y="207600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2008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619" y="288744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2009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9988" y="33875"/>
            <a:ext cx="38322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/>
                <a:cs typeface="Times New Roman"/>
              </a:rPr>
              <a:t>Distribution of</a:t>
            </a:r>
          </a:p>
          <a:p>
            <a:r>
              <a:rPr lang="en-US" sz="3200" b="1" dirty="0" smtClean="0">
                <a:latin typeface="Times New Roman"/>
                <a:cs typeface="Times New Roman"/>
              </a:rPr>
              <a:t>Azalea Lace Bug in</a:t>
            </a:r>
          </a:p>
          <a:p>
            <a:r>
              <a:rPr lang="en-US" sz="3200" b="1" dirty="0">
                <a:latin typeface="Times New Roman"/>
                <a:cs typeface="Times New Roman"/>
              </a:rPr>
              <a:t>t</a:t>
            </a:r>
            <a:r>
              <a:rPr lang="en-US" sz="3200" b="1" dirty="0" smtClean="0">
                <a:latin typeface="Times New Roman"/>
                <a:cs typeface="Times New Roman"/>
              </a:rPr>
              <a:t>he Continental U.S.</a:t>
            </a:r>
            <a:endParaRPr lang="en-US" sz="3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774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phanitis feeding on Vaccinium_corymbosum 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0" t="30814" r="34158" b="25282"/>
          <a:stretch/>
        </p:blipFill>
        <p:spPr>
          <a:xfrm>
            <a:off x="160775" y="86979"/>
            <a:ext cx="8842548" cy="6661367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5643154" y="450101"/>
            <a:ext cx="3360169" cy="1914724"/>
          </a:xfrm>
          <a:prstGeom prst="wedgeEllipseCallout">
            <a:avLst>
              <a:gd name="adj1" fmla="val -67726"/>
              <a:gd name="adj2" fmla="val 132193"/>
            </a:avLst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40474" y="610850"/>
            <a:ext cx="26597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latin typeface="Lucida Blackletter"/>
              </a:rPr>
              <a:t>I </a:t>
            </a:r>
            <a:r>
              <a:rPr lang="en-US" sz="3200" b="1" dirty="0" err="1" smtClean="0">
                <a:latin typeface="Lucida Blackletter"/>
              </a:rPr>
              <a:t>vant</a:t>
            </a:r>
            <a:r>
              <a:rPr lang="en-US" sz="3200" b="1" dirty="0" smtClean="0">
                <a:latin typeface="Lucida Blackletter"/>
              </a:rPr>
              <a:t> to suck</a:t>
            </a:r>
          </a:p>
          <a:p>
            <a:pPr algn="ctr"/>
            <a:r>
              <a:rPr lang="en-US" sz="3200" b="1" dirty="0" smtClean="0">
                <a:latin typeface="Lucida Blackletter"/>
              </a:rPr>
              <a:t> your</a:t>
            </a:r>
          </a:p>
          <a:p>
            <a:pPr algn="ctr"/>
            <a:r>
              <a:rPr lang="en-US" sz="3200" b="1" dirty="0">
                <a:latin typeface="Lucida Blackletter"/>
              </a:rPr>
              <a:t>c</a:t>
            </a:r>
            <a:r>
              <a:rPr lang="en-US" sz="3200" b="1" dirty="0" smtClean="0">
                <a:latin typeface="Lucida Blackletter"/>
              </a:rPr>
              <a:t>hlorophyll!</a:t>
            </a:r>
            <a:endParaRPr lang="en-US" sz="3200" b="1" dirty="0">
              <a:latin typeface="Lucida Blackletter"/>
            </a:endParaRPr>
          </a:p>
        </p:txBody>
      </p:sp>
    </p:spTree>
    <p:extLst>
      <p:ext uri="{BB962C8B-B14F-4D97-AF65-F5344CB8AC3E}">
        <p14:creationId xmlns:p14="http://schemas.microsoft.com/office/powerpoint/2010/main" val="151622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 PDX decid a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6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 PDX hed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0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6864" y="1698056"/>
            <a:ext cx="817315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Times New Roman"/>
                <a:cs typeface="Times New Roman"/>
              </a:rPr>
              <a:t>3</a:t>
            </a:r>
            <a:r>
              <a:rPr lang="en-US" sz="2800" b="1" u="sng" dirty="0" smtClean="0">
                <a:latin typeface="Times New Roman"/>
                <a:cs typeface="Times New Roman"/>
              </a:rPr>
              <a:t> New Host Families</a:t>
            </a:r>
            <a:r>
              <a:rPr lang="en-US" sz="2800" b="1" u="sng" dirty="0">
                <a:latin typeface="Times New Roman"/>
                <a:cs typeface="Times New Roman"/>
              </a:rPr>
              <a:t>:</a:t>
            </a:r>
            <a:r>
              <a:rPr lang="en-US" sz="2800" b="1" dirty="0">
                <a:latin typeface="Times New Roman"/>
                <a:cs typeface="Times New Roman"/>
              </a:rPr>
              <a:t>		</a:t>
            </a:r>
            <a:r>
              <a:rPr lang="en-US" sz="2800" b="1" u="sng" dirty="0" smtClean="0">
                <a:latin typeface="Times New Roman"/>
                <a:cs typeface="Times New Roman"/>
              </a:rPr>
              <a:t>14 </a:t>
            </a:r>
            <a:r>
              <a:rPr lang="en-US" sz="2800" b="1" u="sng" dirty="0">
                <a:latin typeface="Times New Roman"/>
                <a:cs typeface="Times New Roman"/>
              </a:rPr>
              <a:t>New Host </a:t>
            </a:r>
            <a:r>
              <a:rPr lang="en-US" sz="2800" b="1" u="sng" dirty="0" smtClean="0">
                <a:latin typeface="Times New Roman"/>
                <a:cs typeface="Times New Roman"/>
              </a:rPr>
              <a:t>Genera</a:t>
            </a:r>
          </a:p>
          <a:p>
            <a:r>
              <a:rPr lang="en-US" b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   	</a:t>
            </a:r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Betulaceae</a:t>
            </a:r>
            <a:r>
              <a:rPr lang="en-US" b="1" dirty="0" smtClean="0">
                <a:latin typeface="Times New Roman"/>
                <a:cs typeface="Times New Roman"/>
              </a:rPr>
              <a:t> 					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i="1" dirty="0" err="1" smtClean="0">
                <a:latin typeface="Times New Roman"/>
                <a:cs typeface="Times New Roman"/>
              </a:rPr>
              <a:t>Agapetes</a:t>
            </a:r>
            <a:r>
              <a:rPr lang="en-US" b="1" i="1" dirty="0">
                <a:latin typeface="Times New Roman"/>
                <a:cs typeface="Times New Roman"/>
              </a:rPr>
              <a:t>		</a:t>
            </a:r>
            <a:r>
              <a:rPr lang="en-US" b="1" i="1" dirty="0" smtClean="0">
                <a:latin typeface="Times New Roman"/>
                <a:cs typeface="Times New Roman"/>
              </a:rPr>
              <a:t>	</a:t>
            </a:r>
            <a:r>
              <a:rPr lang="en-US" b="1" i="1" dirty="0" err="1" smtClean="0">
                <a:latin typeface="Times New Roman"/>
                <a:cs typeface="Times New Roman"/>
              </a:rPr>
              <a:t>Epigaea</a:t>
            </a:r>
            <a:r>
              <a:rPr lang="en-US" b="1" dirty="0" smtClean="0">
                <a:latin typeface="Times New Roman"/>
                <a:cs typeface="Times New Roman"/>
              </a:rPr>
              <a:t>	       				</a:t>
            </a:r>
            <a:r>
              <a:rPr lang="en-US" b="1" dirty="0" err="1" smtClean="0">
                <a:latin typeface="Times New Roman"/>
                <a:cs typeface="Times New Roman"/>
              </a:rPr>
              <a:t>Caprifoliaceae</a:t>
            </a:r>
            <a:r>
              <a:rPr lang="en-US" b="1" dirty="0" smtClean="0">
                <a:latin typeface="Times New Roman"/>
                <a:cs typeface="Times New Roman"/>
              </a:rPr>
              <a:t>				</a:t>
            </a:r>
            <a:r>
              <a:rPr lang="en-US" b="1" i="1" dirty="0" smtClean="0">
                <a:latin typeface="Times New Roman"/>
                <a:cs typeface="Times New Roman"/>
              </a:rPr>
              <a:t>Andromeda		</a:t>
            </a:r>
            <a:r>
              <a:rPr lang="en-US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Gaultheria</a:t>
            </a:r>
            <a:endParaRPr lang="en-US" b="1" dirty="0">
              <a:latin typeface="Times New Roman"/>
              <a:cs typeface="Times New Roman"/>
            </a:endParaRPr>
          </a:p>
          <a:p>
            <a:r>
              <a:rPr lang="en-US" b="1" i="1" dirty="0" smtClean="0">
                <a:latin typeface="Times New Roman"/>
                <a:cs typeface="Times New Roman"/>
              </a:rPr>
              <a:t>	</a:t>
            </a:r>
            <a:r>
              <a:rPr lang="en-US" b="1" i="1" dirty="0">
                <a:latin typeface="Times New Roman"/>
                <a:cs typeface="Times New Roman"/>
              </a:rPr>
              <a:t>	</a:t>
            </a:r>
            <a:r>
              <a:rPr lang="en-US" b="1" dirty="0" err="1" smtClean="0">
                <a:latin typeface="Times New Roman"/>
                <a:cs typeface="Times New Roman"/>
              </a:rPr>
              <a:t>Rosaceae</a:t>
            </a:r>
            <a:r>
              <a:rPr lang="en-US" b="1" dirty="0" smtClean="0">
                <a:latin typeface="Times New Roman"/>
                <a:cs typeface="Times New Roman"/>
              </a:rPr>
              <a:t>						</a:t>
            </a:r>
            <a:r>
              <a:rPr lang="en-US" b="1" i="1" dirty="0" err="1" smtClean="0">
                <a:latin typeface="Times New Roman"/>
                <a:cs typeface="Times New Roman"/>
              </a:rPr>
              <a:t>Chamaedaphne</a:t>
            </a:r>
            <a:r>
              <a:rPr lang="en-US" b="1" i="1" dirty="0">
                <a:latin typeface="Times New Roman"/>
                <a:cs typeface="Times New Roman"/>
              </a:rPr>
              <a:t>	</a:t>
            </a:r>
            <a:r>
              <a:rPr lang="en-US" b="1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Kalmiopsis</a:t>
            </a:r>
            <a:endParaRPr lang="en-US" b="1" dirty="0">
              <a:latin typeface="Times New Roman"/>
              <a:cs typeface="Times New Roman"/>
            </a:endParaRPr>
          </a:p>
          <a:p>
            <a:r>
              <a:rPr lang="en-US" b="1" dirty="0" smtClean="0">
                <a:latin typeface="Times New Roman"/>
                <a:cs typeface="Times New Roman"/>
              </a:rPr>
              <a:t>          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								</a:t>
            </a:r>
            <a:r>
              <a:rPr lang="en-US" b="1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Corylus</a:t>
            </a:r>
            <a:r>
              <a:rPr lang="en-US" b="1" i="1" dirty="0">
                <a:latin typeface="Times New Roman"/>
                <a:cs typeface="Times New Roman"/>
              </a:rPr>
              <a:t>			</a:t>
            </a:r>
            <a:r>
              <a:rPr lang="en-US" b="1" i="1" dirty="0" err="1">
                <a:latin typeface="Times New Roman"/>
                <a:cs typeface="Times New Roman"/>
              </a:rPr>
              <a:t>Phylliopsis</a:t>
            </a:r>
            <a:endParaRPr lang="en-US" b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r>
              <a:rPr lang="en-US" sz="1000" b="1" dirty="0">
                <a:latin typeface="Times New Roman"/>
                <a:cs typeface="Times New Roman"/>
              </a:rPr>
              <a:t>	</a:t>
            </a:r>
            <a:r>
              <a:rPr lang="en-US" sz="1000" b="1" dirty="0" smtClean="0">
                <a:latin typeface="Times New Roman"/>
                <a:cs typeface="Times New Roman"/>
              </a:rPr>
              <a:t>								</a:t>
            </a:r>
            <a:r>
              <a:rPr lang="en-US" b="1" i="1" dirty="0" smtClean="0">
                <a:latin typeface="Times New Roman"/>
                <a:cs typeface="Times New Roman"/>
              </a:rPr>
              <a:t>Cotoneaster		</a:t>
            </a:r>
            <a:r>
              <a:rPr lang="en-US" b="1" i="1" dirty="0" err="1">
                <a:solidFill>
                  <a:srgbClr val="0000FF"/>
                </a:solidFill>
                <a:latin typeface="Times New Roman"/>
                <a:cs typeface="Times New Roman"/>
              </a:rPr>
              <a:t>Prunus</a:t>
            </a:r>
            <a:endParaRPr lang="en-US" b="1" i="1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r>
              <a:rPr lang="en-US" b="1" i="1" dirty="0" smtClean="0">
                <a:latin typeface="Times New Roman"/>
                <a:cs typeface="Times New Roman"/>
              </a:rPr>
              <a:t>									</a:t>
            </a:r>
            <a:r>
              <a:rPr lang="en-US" b="1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Crategus</a:t>
            </a:r>
            <a:r>
              <a:rPr lang="en-US" b="1" i="1" dirty="0" smtClean="0">
                <a:latin typeface="Times New Roman"/>
                <a:cs typeface="Times New Roman"/>
              </a:rPr>
              <a:t>			</a:t>
            </a:r>
            <a:r>
              <a:rPr lang="en-US" b="1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Vaccinium</a:t>
            </a:r>
            <a:endParaRPr lang="en-US" b="1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r>
              <a:rPr lang="en-US" b="1" i="1" dirty="0" smtClean="0">
                <a:latin typeface="Times New Roman"/>
                <a:cs typeface="Times New Roman"/>
              </a:rPr>
              <a:t>									</a:t>
            </a:r>
            <a:r>
              <a:rPr lang="en-US" b="1" i="1" dirty="0" err="1" smtClean="0">
                <a:latin typeface="Times New Roman"/>
                <a:cs typeface="Times New Roman"/>
              </a:rPr>
              <a:t>Daboecia</a:t>
            </a:r>
            <a:r>
              <a:rPr lang="en-US" b="1" i="1" dirty="0" smtClean="0">
                <a:latin typeface="Times New Roman"/>
                <a:cs typeface="Times New Roman"/>
              </a:rPr>
              <a:t>			Viburnum</a:t>
            </a:r>
          </a:p>
          <a:p>
            <a:endParaRPr lang="en-US" sz="1000" b="1" dirty="0" smtClean="0">
              <a:latin typeface="Times New Roman"/>
              <a:cs typeface="Times New Roman"/>
            </a:endParaRPr>
          </a:p>
          <a:p>
            <a:endParaRPr lang="en-US" sz="1000" b="1" dirty="0" smtClean="0">
              <a:latin typeface="Times New Roman"/>
              <a:cs typeface="Times New Roman"/>
            </a:endParaRPr>
          </a:p>
          <a:p>
            <a:r>
              <a:rPr lang="en-US" sz="2800" b="1" dirty="0" smtClean="0">
                <a:latin typeface="Times New Roman"/>
                <a:cs typeface="Times New Roman"/>
              </a:rPr>
              <a:t>				     30 New Host Species</a:t>
            </a:r>
            <a:endParaRPr lang="en-US" sz="28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482" y="0"/>
            <a:ext cx="762841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atin typeface="Times New Roman"/>
                <a:cs typeface="Times New Roman"/>
              </a:rPr>
              <a:t>Novel Hosts</a:t>
            </a:r>
          </a:p>
          <a:p>
            <a:pPr algn="ctr"/>
            <a:r>
              <a:rPr lang="en-US" sz="3200" b="1" dirty="0" smtClean="0">
                <a:latin typeface="Times New Roman"/>
                <a:cs typeface="Times New Roman"/>
              </a:rPr>
              <a:t>Based on Garden &amp; Nursery Observations</a:t>
            </a:r>
            <a:endParaRPr lang="en-US" sz="3200" b="1" dirty="0">
              <a:latin typeface="Times New Roman"/>
              <a:cs typeface="Times New Roman"/>
            </a:endParaRPr>
          </a:p>
          <a:p>
            <a:pPr algn="ctr"/>
            <a:r>
              <a:rPr lang="en-US" sz="3200" b="1" dirty="0" smtClean="0">
                <a:latin typeface="Times New Roman"/>
                <a:cs typeface="Times New Roman"/>
              </a:rPr>
              <a:t>and Host Plant Trials (ODA)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82960" y="1679827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7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47672" y="14287"/>
            <a:ext cx="88677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00"/>
                </a:solidFill>
                <a:latin typeface="Times New Roman"/>
                <a:cs typeface="Times New Roman"/>
              </a:rPr>
              <a:t>Walnut twig beetle, </a:t>
            </a:r>
            <a:r>
              <a:rPr lang="en-US" sz="3600" b="1" i="1" dirty="0" err="1">
                <a:solidFill>
                  <a:srgbClr val="000000"/>
                </a:solidFill>
                <a:latin typeface="Times New Roman"/>
                <a:cs typeface="Times New Roman"/>
              </a:rPr>
              <a:t>Pityophthorus</a:t>
            </a:r>
            <a:r>
              <a:rPr lang="en-US" sz="3600" b="1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Times New Roman"/>
                <a:cs typeface="Times New Roman"/>
              </a:rPr>
              <a:t>juglandis</a:t>
            </a:r>
            <a:endParaRPr lang="en-US" sz="3600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003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25495"/>
            <a:ext cx="4953000" cy="27289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56" name="Picture 9" descr="5024084.jpg                                                    0002780FMacintosh HD                   BE48DA86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/>
          <a:stretch>
            <a:fillRect/>
          </a:stretch>
        </p:blipFill>
        <p:spPr bwMode="auto">
          <a:xfrm>
            <a:off x="76200" y="3636958"/>
            <a:ext cx="4953000" cy="3017837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57" name="Picture 10" descr="WalnutInDecline.jpg                                            0002780FMacintosh HD                   BE48DA86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0" t="3896" r="8224" b="5194"/>
          <a:stretch>
            <a:fillRect/>
          </a:stretch>
        </p:blipFill>
        <p:spPr bwMode="auto">
          <a:xfrm>
            <a:off x="5127625" y="800095"/>
            <a:ext cx="3929063" cy="584993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401888" y="3151183"/>
            <a:ext cx="2608406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000000"/>
                </a:solidFill>
                <a:latin typeface="Times New Roman"/>
                <a:cs typeface="Times New Roman"/>
              </a:rPr>
              <a:t>Adult walnut twig beetle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1812925" y="3717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11125" y="6030908"/>
            <a:ext cx="3241675" cy="5842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Times New Roman"/>
              </a:rPr>
              <a:t>Thousand cankers disease vectored</a:t>
            </a:r>
          </a:p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Times New Roman"/>
              </a:rPr>
              <a:t>by walnut twig beetle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202238" y="6042020"/>
            <a:ext cx="2472552" cy="5847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Times New Roman"/>
              </a:rPr>
              <a:t>Walnut dying of thousand</a:t>
            </a:r>
          </a:p>
          <a:p>
            <a:pPr>
              <a:defRPr/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Times New Roman"/>
              </a:rPr>
              <a:t> cankers disease</a:t>
            </a:r>
          </a:p>
        </p:txBody>
      </p:sp>
    </p:spTree>
    <p:extLst>
      <p:ext uri="{BB962C8B-B14F-4D97-AF65-F5344CB8AC3E}">
        <p14:creationId xmlns:p14="http://schemas.microsoft.com/office/powerpoint/2010/main" val="342118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ousand_Cankers_Disease_Map_threatssummary.forestthreats.or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" y="689359"/>
            <a:ext cx="9144794" cy="577648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591382" y="-81400"/>
            <a:ext cx="5961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Distribution of WTB/TCD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6531" y="6206927"/>
            <a:ext cx="21082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sz="10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hreatsummary.forestrythreats.org</a:t>
            </a:r>
            <a:endParaRPr lang="en-US" sz="1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98353" y="3371257"/>
            <a:ext cx="2326278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Eastern black</a:t>
            </a:r>
          </a:p>
          <a:p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w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alnut range</a:t>
            </a:r>
            <a:endParaRPr lang="en-US" sz="2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val 7"/>
          <p:cNvSpPr/>
          <p:nvPr/>
        </p:nvSpPr>
        <p:spPr>
          <a:xfrm rot="19824513">
            <a:off x="1619533" y="4049327"/>
            <a:ext cx="1468182" cy="2476210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500" y="5228171"/>
            <a:ext cx="110353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WTB</a:t>
            </a:r>
          </a:p>
          <a:p>
            <a:r>
              <a:rPr lang="en-US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ative</a:t>
            </a:r>
          </a:p>
          <a:p>
            <a:r>
              <a:rPr lang="en-US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ange?</a:t>
            </a:r>
            <a:endParaRPr lang="en-US" sz="24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66800" y="5662635"/>
            <a:ext cx="624097" cy="289436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7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3" t="4546" r="8015" b="1872"/>
          <a:stretch>
            <a:fillRect/>
          </a:stretch>
        </p:blipFill>
        <p:spPr bwMode="auto">
          <a:xfrm>
            <a:off x="7315200" y="5380038"/>
            <a:ext cx="1828800" cy="14779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530" name="Picture 16" descr="weevilish anterior.jpg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0"/>
            <a:ext cx="18145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17" descr="E composita.jpg                                                01BECBA9ODA                            B976F91C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67350"/>
            <a:ext cx="16002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9" descr="&#10;Caloreas1.jpg         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343400"/>
            <a:ext cx="2057400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0" descr="Tremex columba head dorsal.jpg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003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21" descr="Diorhabda elongata.jpg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763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23" descr="P sequoiae antennae.jpg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0"/>
          <a:stretch>
            <a:fillRect/>
          </a:stretch>
        </p:blipFill>
        <p:spPr bwMode="auto">
          <a:xfrm>
            <a:off x="7315200" y="3886200"/>
            <a:ext cx="1828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24" descr="&#10;halys2.jpg            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19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25" descr="Scolytus schevyrewi #10DAD5.jpg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445125"/>
            <a:ext cx="20574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31" descr="Urocerus flavicornis #633D6.jpg                                000633C8Macintosh HD                   BE48DA86: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86000"/>
            <a:ext cx="182880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32" descr="apple-maggot.jpg                                               001AB6AEODA                            BF17A3F8: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2"/>
          <a:stretch>
            <a:fillRect/>
          </a:stretch>
        </p:blipFill>
        <p:spPr bwMode="auto">
          <a:xfrm>
            <a:off x="5257800" y="0"/>
            <a:ext cx="2057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34" descr="pink gm female_no back.jpg                                     0014C2F3ODA                            BF17A3F8: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5" y="2209800"/>
            <a:ext cx="1558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38" descr="Asian combo 1.JPG                                              0001C82DMacintosh HD                   BC593F57: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1371600"/>
            <a:ext cx="19177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39" descr="alblikes.jpg                                                   00018881ODA                            B7BF8A9F: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t="1785" r="18420" b="4881"/>
          <a:stretch>
            <a:fillRect/>
          </a:stretch>
        </p:blipFill>
        <p:spPr bwMode="auto">
          <a:xfrm>
            <a:off x="1828800" y="3875088"/>
            <a:ext cx="1905000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45" name="Picture 4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85"/>
          <a:stretch>
            <a:fillRect/>
          </a:stretch>
        </p:blipFill>
        <p:spPr bwMode="auto">
          <a:xfrm>
            <a:off x="0" y="5638800"/>
            <a:ext cx="1828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544" name="Picture 42" descr="live scale lateral 3.jpg                                       001077FCODA                            BF17A3F8: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0"/>
            <a:ext cx="18288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Picture 43" descr="Barnacle Scale dorsal 1.jpg                                    001077FCODA                            BF17A3F8: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42925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Picture 44" descr="Korean &amp; Chinese Calosoma.jpg                                  0017F6ACODA                            BF17A3F8: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18288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Picture 45" descr="Tremex columba lateral.jpg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4196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8" name="Picture 46" descr="diffused porkupine.jpg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562600"/>
            <a:ext cx="1524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9" name="WordArt 49"/>
          <p:cNvSpPr>
            <a:spLocks noChangeArrowheads="1" noChangeShapeType="1" noTextEdit="1"/>
          </p:cNvSpPr>
          <p:nvPr/>
        </p:nvSpPr>
        <p:spPr bwMode="auto">
          <a:xfrm>
            <a:off x="6324600" y="2009568"/>
            <a:ext cx="2333625" cy="480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9600" kern="10">
                <a:solidFill>
                  <a:srgbClr val="D8FB04">
                    <a:alpha val="70195"/>
                  </a:srgbClr>
                </a:solidFill>
                <a:latin typeface="Times"/>
                <a:ea typeface="Times"/>
                <a:cs typeface="Times"/>
              </a:rPr>
              <a:t>?</a:t>
            </a:r>
          </a:p>
        </p:txBody>
      </p:sp>
      <p:pic>
        <p:nvPicPr>
          <p:cNvPr id="22550" name="Picture 50" descr="lateral.jpg                                                    00195B34ODA                            BF17A3F8: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2057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1" name="Picture 51" descr="weevil dorsal.jpg                                              001044A9ODA                            BF17A3F8: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08363" y="325437"/>
            <a:ext cx="22098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2" name="WordArt 52"/>
          <p:cNvSpPr>
            <a:spLocks noChangeArrowheads="1" noChangeShapeType="1" noTextEdit="1"/>
          </p:cNvSpPr>
          <p:nvPr/>
        </p:nvSpPr>
        <p:spPr bwMode="auto">
          <a:xfrm>
            <a:off x="533400" y="2009568"/>
            <a:ext cx="2333625" cy="480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9600" kern="10" dirty="0">
                <a:solidFill>
                  <a:srgbClr val="D8FB04">
                    <a:alpha val="70195"/>
                  </a:srgbClr>
                </a:solidFill>
                <a:latin typeface="Times"/>
                <a:ea typeface="Times"/>
                <a:cs typeface="Times"/>
              </a:rPr>
              <a:t>?</a:t>
            </a:r>
          </a:p>
        </p:txBody>
      </p:sp>
      <p:sp>
        <p:nvSpPr>
          <p:cNvPr id="22553" name="WordArt 53"/>
          <p:cNvSpPr>
            <a:spLocks noChangeArrowheads="1" noChangeShapeType="1" noTextEdit="1"/>
          </p:cNvSpPr>
          <p:nvPr/>
        </p:nvSpPr>
        <p:spPr bwMode="auto">
          <a:xfrm>
            <a:off x="3429000" y="2085768"/>
            <a:ext cx="2333625" cy="480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n-US" sz="9600" kern="10">
                <a:solidFill>
                  <a:srgbClr val="D8FB04">
                    <a:alpha val="70195"/>
                  </a:srgbClr>
                </a:solidFill>
                <a:latin typeface="Times"/>
                <a:ea typeface="Times"/>
                <a:cs typeface="Times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2721" y="196412"/>
            <a:ext cx="7149313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atin typeface="Times New Roman"/>
                <a:cs typeface="Times New Roman"/>
              </a:rPr>
              <a:t>What’s next?</a:t>
            </a:r>
            <a:endParaRPr lang="en-US" sz="9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018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6981"/>
            <a:ext cx="9144000" cy="61621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6060" y="16920"/>
            <a:ext cx="69813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/>
                <a:cs typeface="Times New Roman"/>
              </a:rPr>
              <a:t>Spotted </a:t>
            </a:r>
            <a:r>
              <a:rPr lang="en-US" sz="3200" b="1" dirty="0" err="1" smtClean="0">
                <a:latin typeface="Times New Roman"/>
                <a:cs typeface="Times New Roman"/>
              </a:rPr>
              <a:t>Lanternfly</a:t>
            </a:r>
            <a:r>
              <a:rPr lang="en-US" sz="3200" b="1" dirty="0" smtClean="0">
                <a:latin typeface="Times New Roman"/>
                <a:cs typeface="Times New Roman"/>
              </a:rPr>
              <a:t>, </a:t>
            </a:r>
            <a:r>
              <a:rPr lang="en-US" sz="3200" b="1" i="1" dirty="0" err="1" smtClean="0">
                <a:latin typeface="Times New Roman"/>
                <a:cs typeface="Times New Roman"/>
              </a:rPr>
              <a:t>Lycorma</a:t>
            </a:r>
            <a:r>
              <a:rPr lang="en-US" sz="3200" b="1" i="1" dirty="0" smtClean="0">
                <a:latin typeface="Times New Roman"/>
                <a:cs typeface="Times New Roman"/>
              </a:rPr>
              <a:t> </a:t>
            </a:r>
            <a:r>
              <a:rPr lang="en-US" sz="3200" b="1" i="1" dirty="0" err="1" smtClean="0">
                <a:latin typeface="Times New Roman"/>
                <a:cs typeface="Times New Roman"/>
              </a:rPr>
              <a:t>delicutala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46346" y="6641645"/>
            <a:ext cx="16722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latin typeface="Times New Roman"/>
                <a:cs typeface="Times New Roman"/>
              </a:rPr>
              <a:t>Pennsylvania Dept. of Agriculture</a:t>
            </a:r>
            <a:endParaRPr lang="en-US" sz="8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55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987</Words>
  <Application>Microsoft Office PowerPoint</Application>
  <PresentationFormat>On-screen Show (4:3)</PresentationFormat>
  <Paragraphs>392</Paragraphs>
  <Slides>43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Azalea Lace Bug (Stephanitis  pyriodes)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Labonte</dc:creator>
  <cp:lastModifiedBy>Sarah Hamilton</cp:lastModifiedBy>
  <cp:revision>79</cp:revision>
  <dcterms:created xsi:type="dcterms:W3CDTF">2015-03-13T16:44:19Z</dcterms:created>
  <dcterms:modified xsi:type="dcterms:W3CDTF">2015-04-07T23:00:04Z</dcterms:modified>
</cp:coreProperties>
</file>