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2" r:id="rId2"/>
    <p:sldId id="302" r:id="rId3"/>
    <p:sldId id="270" r:id="rId4"/>
    <p:sldId id="296" r:id="rId5"/>
    <p:sldId id="256" r:id="rId6"/>
    <p:sldId id="259" r:id="rId7"/>
    <p:sldId id="257" r:id="rId8"/>
    <p:sldId id="276" r:id="rId9"/>
    <p:sldId id="260" r:id="rId10"/>
    <p:sldId id="284" r:id="rId11"/>
    <p:sldId id="287" r:id="rId12"/>
    <p:sldId id="278" r:id="rId13"/>
    <p:sldId id="282" r:id="rId14"/>
    <p:sldId id="279" r:id="rId15"/>
    <p:sldId id="280" r:id="rId16"/>
    <p:sldId id="281" r:id="rId17"/>
    <p:sldId id="271" r:id="rId18"/>
    <p:sldId id="265" r:id="rId19"/>
    <p:sldId id="299" r:id="rId20"/>
    <p:sldId id="300" r:id="rId21"/>
    <p:sldId id="301" r:id="rId22"/>
    <p:sldId id="264" r:id="rId23"/>
    <p:sldId id="297" r:id="rId2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666699"/>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094" autoAdjust="0"/>
    <p:restoredTop sz="88246" autoAdjust="0"/>
  </p:normalViewPr>
  <p:slideViewPr>
    <p:cSldViewPr>
      <p:cViewPr varScale="1">
        <p:scale>
          <a:sx n="62" d="100"/>
          <a:sy n="62" d="100"/>
        </p:scale>
        <p:origin x="-26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78202C-AFD4-4914-ACA3-9FD15BDFA02B}" type="datetimeFigureOut">
              <a:rPr lang="en-US" smtClean="0"/>
              <a:pPr/>
              <a:t>4/28/2015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17159D-59B1-4AFF-82C1-36F6F63015F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CWMA designated the plants.</a:t>
            </a:r>
            <a:endParaRPr lang="en-US" dirty="0"/>
          </a:p>
        </p:txBody>
      </p:sp>
      <p:sp>
        <p:nvSpPr>
          <p:cNvPr id="4" name="Slide Number Placeholder 3"/>
          <p:cNvSpPr>
            <a:spLocks noGrp="1"/>
          </p:cNvSpPr>
          <p:nvPr>
            <p:ph type="sldNum" sz="quarter" idx="10"/>
          </p:nvPr>
        </p:nvSpPr>
        <p:spPr/>
        <p:txBody>
          <a:bodyPr/>
          <a:lstStyle/>
          <a:p>
            <a:fld id="{D317159D-59B1-4AFF-82C1-36F6F63015F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7159D-59B1-4AFF-82C1-36F6F63015FB}"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286000"/>
            <a:ext cx="5257800" cy="1143000"/>
          </a:xfrm>
        </p:spPr>
        <p:txBody>
          <a:bodyPr/>
          <a:lstStyle>
            <a:lvl1pPr>
              <a:defRPr>
                <a:solidFill>
                  <a:schemeClr val="tx1"/>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3886200"/>
            <a:ext cx="4191000" cy="1752600"/>
          </a:xfrm>
        </p:spPr>
        <p:txBody>
          <a:bodyPr/>
          <a:lstStyle>
            <a:lvl1pPr marL="0" indent="0" algn="ctr">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E8D98A25-59D1-41C3-AA85-B01465FC04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A0FA0C-EC7E-4B06-9DEE-BF9D8F1A4A2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1461BA-4CCF-4798-A465-1D4C35F0BA1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09800" y="1981200"/>
            <a:ext cx="3048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10200" y="1981200"/>
            <a:ext cx="3048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12F497B-0CC1-45A9-B10C-AFE361749F7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53FD53D-F00C-4B25-A12D-1C8D977E1B8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8F20964-981D-4263-B9B9-FCA1CBD1740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8768497-CB40-42BB-B26A-E0DB446DD0F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ADDE01B-0AE1-4AC8-BBB9-CA4DC683D10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2D64613-DE97-4500-A74B-5EFEE902793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FBC26C-AC42-49D1-9C65-1BA36ED61CA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990600"/>
            <a:ext cx="1943100" cy="5105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990600"/>
            <a:ext cx="5676900"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1F9F5D-04F1-47E5-A01E-7D0C789DC11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990600"/>
            <a:ext cx="7772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209800" y="1981200"/>
            <a:ext cx="6248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Times New Roman" pitchFamily="18"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Times New Roman" pitchFamily="18"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Times New Roman" pitchFamily="18" charset="0"/>
              </a:defRPr>
            </a:lvl1pPr>
          </a:lstStyle>
          <a:p>
            <a:pPr>
              <a:defRPr/>
            </a:pPr>
            <a:fld id="{B366EFB8-C925-4EE0-ACC0-98FBCBC2923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3200" b="1">
          <a:solidFill>
            <a:schemeClr val="bg1"/>
          </a:solidFill>
          <a:latin typeface="Calibri" pitchFamily="34" charset="0"/>
        </a:defRPr>
      </a:lvl2pPr>
      <a:lvl3pPr algn="ctr" rtl="0" eaLnBrk="1" fontAlgn="base" hangingPunct="1">
        <a:spcBef>
          <a:spcPct val="0"/>
        </a:spcBef>
        <a:spcAft>
          <a:spcPct val="0"/>
        </a:spcAft>
        <a:defRPr sz="3200" b="1">
          <a:solidFill>
            <a:schemeClr val="bg1"/>
          </a:solidFill>
          <a:latin typeface="Calibri" pitchFamily="34" charset="0"/>
        </a:defRPr>
      </a:lvl3pPr>
      <a:lvl4pPr algn="ctr" rtl="0" eaLnBrk="1" fontAlgn="base" hangingPunct="1">
        <a:spcBef>
          <a:spcPct val="0"/>
        </a:spcBef>
        <a:spcAft>
          <a:spcPct val="0"/>
        </a:spcAft>
        <a:defRPr sz="3200" b="1">
          <a:solidFill>
            <a:schemeClr val="bg1"/>
          </a:solidFill>
          <a:latin typeface="Calibri" pitchFamily="34" charset="0"/>
        </a:defRPr>
      </a:lvl4pPr>
      <a:lvl5pPr algn="ctr" rtl="0" eaLnBrk="1" fontAlgn="base" hangingPunct="1">
        <a:spcBef>
          <a:spcPct val="0"/>
        </a:spcBef>
        <a:spcAft>
          <a:spcPct val="0"/>
        </a:spcAft>
        <a:defRPr sz="3200" b="1">
          <a:solidFill>
            <a:schemeClr val="bg1"/>
          </a:solidFill>
          <a:latin typeface="Calibri" pitchFamily="34" charset="0"/>
        </a:defRPr>
      </a:lvl5pPr>
      <a:lvl6pPr marL="457200" algn="ctr" rtl="0" eaLnBrk="1" fontAlgn="base" hangingPunct="1">
        <a:spcBef>
          <a:spcPct val="0"/>
        </a:spcBef>
        <a:spcAft>
          <a:spcPct val="0"/>
        </a:spcAft>
        <a:defRPr sz="3200" b="1">
          <a:solidFill>
            <a:schemeClr val="bg1"/>
          </a:solidFill>
          <a:latin typeface="Calibri" pitchFamily="34" charset="0"/>
        </a:defRPr>
      </a:lvl6pPr>
      <a:lvl7pPr marL="914400" algn="ctr" rtl="0" eaLnBrk="1" fontAlgn="base" hangingPunct="1">
        <a:spcBef>
          <a:spcPct val="0"/>
        </a:spcBef>
        <a:spcAft>
          <a:spcPct val="0"/>
        </a:spcAft>
        <a:defRPr sz="3200" b="1">
          <a:solidFill>
            <a:schemeClr val="bg1"/>
          </a:solidFill>
          <a:latin typeface="Calibri" pitchFamily="34" charset="0"/>
        </a:defRPr>
      </a:lvl7pPr>
      <a:lvl8pPr marL="1371600" algn="ctr" rtl="0" eaLnBrk="1" fontAlgn="base" hangingPunct="1">
        <a:spcBef>
          <a:spcPct val="0"/>
        </a:spcBef>
        <a:spcAft>
          <a:spcPct val="0"/>
        </a:spcAft>
        <a:defRPr sz="3200" b="1">
          <a:solidFill>
            <a:schemeClr val="bg1"/>
          </a:solidFill>
          <a:latin typeface="Calibri" pitchFamily="34" charset="0"/>
        </a:defRPr>
      </a:lvl8pPr>
      <a:lvl9pPr marL="1828800" algn="ctr" rtl="0" eaLnBrk="1" fontAlgn="base" hangingPunct="1">
        <a:spcBef>
          <a:spcPct val="0"/>
        </a:spcBef>
        <a:spcAft>
          <a:spcPct val="0"/>
        </a:spcAft>
        <a:defRPr sz="3200" b="1">
          <a:solidFill>
            <a:schemeClr val="bg1"/>
          </a:solidFill>
          <a:latin typeface="Calibri"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0" y="1524000"/>
            <a:ext cx="9144000" cy="5334000"/>
          </a:xfrm>
          <a:prstGeom prst="rect">
            <a:avLst/>
          </a:prstGeom>
          <a:noFill/>
          <a:ln w="9525">
            <a:noFill/>
            <a:miter lim="800000"/>
            <a:headEnd/>
            <a:tailEnd/>
          </a:ln>
        </p:spPr>
      </p:pic>
      <p:sp>
        <p:nvSpPr>
          <p:cNvPr id="5" name="TextBox 4"/>
          <p:cNvSpPr txBox="1"/>
          <p:nvPr/>
        </p:nvSpPr>
        <p:spPr>
          <a:xfrm>
            <a:off x="1981200" y="304800"/>
            <a:ext cx="7543800" cy="461665"/>
          </a:xfrm>
          <a:prstGeom prst="rect">
            <a:avLst/>
          </a:prstGeom>
          <a:noFill/>
        </p:spPr>
        <p:txBody>
          <a:bodyPr wrap="square" rtlCol="0">
            <a:spAutoFit/>
          </a:bodyPr>
          <a:lstStyle/>
          <a:p>
            <a:r>
              <a:rPr lang="en-US" dirty="0" smtClean="0">
                <a:solidFill>
                  <a:schemeClr val="bg1"/>
                </a:solidFill>
                <a:latin typeface="Cambria" pitchFamily="18" charset="0"/>
              </a:rPr>
              <a:t>Columbia Gorge Cooperative Weed Management Area</a:t>
            </a:r>
            <a:endParaRPr lang="en-US" dirty="0">
              <a:solidFill>
                <a:schemeClr val="bg1"/>
              </a:solidFill>
              <a:latin typeface="Cambria" pitchFamily="18" charset="0"/>
            </a:endParaRPr>
          </a:p>
        </p:txBody>
      </p:sp>
      <p:sp>
        <p:nvSpPr>
          <p:cNvPr id="6" name="TextBox 5"/>
          <p:cNvSpPr txBox="1"/>
          <p:nvPr/>
        </p:nvSpPr>
        <p:spPr>
          <a:xfrm>
            <a:off x="0" y="990600"/>
            <a:ext cx="8915400" cy="461665"/>
          </a:xfrm>
          <a:prstGeom prst="rect">
            <a:avLst/>
          </a:prstGeom>
          <a:noFill/>
        </p:spPr>
        <p:txBody>
          <a:bodyPr wrap="square" rtlCol="0">
            <a:spAutoFit/>
          </a:bodyPr>
          <a:lstStyle/>
          <a:p>
            <a:r>
              <a:rPr lang="en-US" dirty="0" smtClean="0">
                <a:solidFill>
                  <a:schemeClr val="bg1"/>
                </a:solidFill>
              </a:rPr>
              <a:t>Partners from over 25, non profit, local, state and federal organizations</a:t>
            </a:r>
            <a:endParaRPr lang="en-US" dirty="0">
              <a:solidFill>
                <a:schemeClr val="bg1"/>
              </a:solidFill>
            </a:endParaRPr>
          </a:p>
        </p:txBody>
      </p:sp>
      <p:sp>
        <p:nvSpPr>
          <p:cNvPr id="7" name="Rectangle 6"/>
          <p:cNvSpPr/>
          <p:nvPr/>
        </p:nvSpPr>
        <p:spPr>
          <a:xfrm>
            <a:off x="0" y="5486400"/>
            <a:ext cx="9144000" cy="830997"/>
          </a:xfrm>
          <a:prstGeom prst="rect">
            <a:avLst/>
          </a:prstGeom>
        </p:spPr>
        <p:txBody>
          <a:bodyPr wrap="square">
            <a:spAutoFit/>
          </a:bodyPr>
          <a:lstStyle/>
          <a:p>
            <a:pPr algn="ctr"/>
            <a:r>
              <a:rPr lang="en-US" dirty="0" smtClean="0"/>
              <a:t>The CWMA provides a means to effectively coordinate actions to address invasive weeds on lands within its jurisdiction.</a:t>
            </a:r>
            <a:endParaRPr lang="en-US" dirty="0"/>
          </a:p>
        </p:txBody>
      </p:sp>
      <p:pic>
        <p:nvPicPr>
          <p:cNvPr id="10" name="Picture 9" descr="cgcwmalogotext.jpg"/>
          <p:cNvPicPr>
            <a:picLocks noChangeAspect="1"/>
          </p:cNvPicPr>
          <p:nvPr/>
        </p:nvPicPr>
        <p:blipFill>
          <a:blip r:embed="rId4" cstate="print"/>
          <a:stretch>
            <a:fillRect/>
          </a:stretch>
        </p:blipFill>
        <p:spPr>
          <a:xfrm>
            <a:off x="0" y="0"/>
            <a:ext cx="1981200" cy="100584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cgcwmalogotext.jpg"/>
          <p:cNvPicPr>
            <a:picLocks noChangeAspect="1"/>
          </p:cNvPicPr>
          <p:nvPr/>
        </p:nvPicPr>
        <p:blipFill>
          <a:blip r:embed="rId2" cstate="print"/>
          <a:stretch>
            <a:fillRect/>
          </a:stretch>
        </p:blipFill>
        <p:spPr>
          <a:xfrm>
            <a:off x="3124200" y="0"/>
            <a:ext cx="6019800" cy="5124450"/>
          </a:xfrm>
          <a:prstGeom prst="rect">
            <a:avLst/>
          </a:prstGeom>
        </p:spPr>
      </p:pic>
      <p:sp>
        <p:nvSpPr>
          <p:cNvPr id="3" name="Content Placeholder 2"/>
          <p:cNvSpPr txBox="1">
            <a:spLocks/>
          </p:cNvSpPr>
          <p:nvPr/>
        </p:nvSpPr>
        <p:spPr>
          <a:xfrm>
            <a:off x="0" y="0"/>
            <a:ext cx="3429000" cy="5257800"/>
          </a:xfrm>
          <a:prstGeom prst="rect">
            <a:avLst/>
          </a:prstGeom>
        </p:spPr>
        <p:txBody>
          <a:bodyPr>
            <a:noAutofit/>
          </a:bodyPr>
          <a:lstStyle/>
          <a:p>
            <a:pPr marL="34290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smtClean="0">
                <a:ln>
                  <a:noFill/>
                </a:ln>
                <a:solidFill>
                  <a:schemeClr val="tx1"/>
                </a:solidFill>
                <a:effectLst/>
                <a:uLnTx/>
                <a:uFillTx/>
                <a:latin typeface="+mn-lt"/>
                <a:ea typeface="+mn-ea"/>
                <a:cs typeface="+mn-cs"/>
              </a:rPr>
              <a:t/>
            </a:r>
            <a:br>
              <a:rPr kumimoji="0" lang="en-US" sz="2000" b="0" i="0" u="none" strike="noStrike" kern="0" cap="none" spc="0" normalizeH="0" baseline="0" noProof="0" dirty="0" smtClean="0">
                <a:ln>
                  <a:noFill/>
                </a:ln>
                <a:solidFill>
                  <a:schemeClr val="tx1"/>
                </a:solidFill>
                <a:effectLst/>
                <a:uLnTx/>
                <a:uFillTx/>
                <a:latin typeface="+mn-lt"/>
                <a:ea typeface="+mn-ea"/>
                <a:cs typeface="+mn-cs"/>
              </a:rPr>
            </a:br>
            <a:endParaRPr kumimoji="0" lang="en-US" sz="20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smtClean="0">
                <a:ln>
                  <a:noFill/>
                </a:ln>
                <a:solidFill>
                  <a:schemeClr val="tx1"/>
                </a:solidFill>
                <a:effectLst/>
                <a:uLnTx/>
                <a:uFillTx/>
                <a:latin typeface="Times New Roman" pitchFamily="18" charset="0"/>
                <a:cs typeface="Times New Roman" pitchFamily="18" charset="0"/>
              </a:rPr>
              <a:t>The CG-CWMA seeks to prevent the introduction and control the spread of the most harmful invasive plant species by facilitating cooperative management amongst willing land owners and managers</a:t>
            </a:r>
            <a:r>
              <a:rPr kumimoji="0" lang="en-US" sz="2000" b="0" i="0" u="none" strike="noStrike" kern="0" cap="none" spc="0" normalizeH="0" baseline="0" noProof="0" dirty="0" smtClean="0">
                <a:ln>
                  <a:noFill/>
                </a:ln>
                <a:solidFill>
                  <a:schemeClr val="tx1"/>
                </a:solidFill>
                <a:effectLst/>
                <a:uLnTx/>
                <a:uFillTx/>
                <a:latin typeface="+mn-lt"/>
                <a:ea typeface="+mn-ea"/>
                <a:cs typeface="+mn-cs"/>
              </a:rPr>
              <a:t>.  </a:t>
            </a:r>
          </a:p>
        </p:txBody>
      </p:sp>
      <p:sp>
        <p:nvSpPr>
          <p:cNvPr id="5" name="Rectangle 4"/>
          <p:cNvSpPr/>
          <p:nvPr/>
        </p:nvSpPr>
        <p:spPr>
          <a:xfrm>
            <a:off x="0" y="5288340"/>
            <a:ext cx="9144000" cy="1569660"/>
          </a:xfrm>
          <a:prstGeom prst="rect">
            <a:avLst/>
          </a:prstGeom>
        </p:spPr>
        <p:txBody>
          <a:bodyPr wrap="square">
            <a:spAutoFit/>
          </a:bodyPr>
          <a:lstStyle/>
          <a:p>
            <a:r>
              <a:rPr lang="en-US" kern="0" dirty="0" smtClean="0"/>
              <a:t>The Columbia Gorge Cooperative Weed Management Area (CWMA) is a voluntary network of public and private interests in Northwestern Oregon and Southwestern Washington that are concerned with management of invasive plants.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descr="N:\Outreach\ClipArt\atv_noxious_weeds.gif"/>
          <p:cNvPicPr>
            <a:picLocks noChangeAspect="1" noChangeArrowheads="1"/>
          </p:cNvPicPr>
          <p:nvPr/>
        </p:nvPicPr>
        <p:blipFill>
          <a:blip r:embed="rId2" cstate="print"/>
          <a:srcRect/>
          <a:stretch>
            <a:fillRect/>
          </a:stretch>
        </p:blipFill>
        <p:spPr bwMode="auto">
          <a:xfrm>
            <a:off x="5410200" y="3886200"/>
            <a:ext cx="3200400" cy="2154237"/>
          </a:xfrm>
          <a:prstGeom prst="rect">
            <a:avLst/>
          </a:prstGeom>
          <a:noFill/>
        </p:spPr>
      </p:pic>
      <p:pic>
        <p:nvPicPr>
          <p:cNvPr id="6" name="Picture 12" descr="C:\Documents and Settings\bush\Desktop\seeds_in_socks.jpg"/>
          <p:cNvPicPr>
            <a:picLocks noChangeAspect="1" noChangeArrowheads="1"/>
          </p:cNvPicPr>
          <p:nvPr/>
        </p:nvPicPr>
        <p:blipFill>
          <a:blip r:embed="rId3" cstate="print"/>
          <a:srcRect/>
          <a:stretch>
            <a:fillRect/>
          </a:stretch>
        </p:blipFill>
        <p:spPr bwMode="auto">
          <a:xfrm>
            <a:off x="5715000" y="1524000"/>
            <a:ext cx="2597150" cy="2009775"/>
          </a:xfrm>
          <a:prstGeom prst="rect">
            <a:avLst/>
          </a:prstGeom>
          <a:noFill/>
        </p:spPr>
      </p:pic>
      <p:sp>
        <p:nvSpPr>
          <p:cNvPr id="7" name="TextBox 6"/>
          <p:cNvSpPr txBox="1"/>
          <p:nvPr/>
        </p:nvSpPr>
        <p:spPr>
          <a:xfrm>
            <a:off x="2667000" y="228600"/>
            <a:ext cx="6477000" cy="461665"/>
          </a:xfrm>
          <a:prstGeom prst="rect">
            <a:avLst/>
          </a:prstGeom>
          <a:noFill/>
        </p:spPr>
        <p:txBody>
          <a:bodyPr wrap="square" rtlCol="0">
            <a:spAutoFit/>
          </a:bodyPr>
          <a:lstStyle/>
          <a:p>
            <a:r>
              <a:rPr lang="en-US" b="1" dirty="0" smtClean="0">
                <a:solidFill>
                  <a:schemeClr val="bg1"/>
                </a:solidFill>
              </a:rPr>
              <a:t>Activities that Spread Weeds</a:t>
            </a:r>
            <a:endParaRPr lang="en-US" b="1" dirty="0">
              <a:solidFill>
                <a:schemeClr val="bg1"/>
              </a:solidFill>
            </a:endParaRPr>
          </a:p>
        </p:txBody>
      </p:sp>
      <p:sp>
        <p:nvSpPr>
          <p:cNvPr id="8" name="TextBox 7"/>
          <p:cNvSpPr txBox="1"/>
          <p:nvPr/>
        </p:nvSpPr>
        <p:spPr>
          <a:xfrm>
            <a:off x="533400" y="1524000"/>
            <a:ext cx="3352800" cy="1569660"/>
          </a:xfrm>
          <a:prstGeom prst="rect">
            <a:avLst/>
          </a:prstGeom>
          <a:noFill/>
        </p:spPr>
        <p:txBody>
          <a:bodyPr wrap="square" rtlCol="0">
            <a:spAutoFit/>
          </a:bodyPr>
          <a:lstStyle/>
          <a:p>
            <a:pPr>
              <a:buFont typeface="Arial" pitchFamily="34" charset="0"/>
              <a:buChar char="•"/>
            </a:pPr>
            <a:r>
              <a:rPr lang="en-US" b="1" dirty="0" smtClean="0">
                <a:latin typeface="Cambria" pitchFamily="18" charset="0"/>
              </a:rPr>
              <a:t>Motorized Travel</a:t>
            </a:r>
          </a:p>
          <a:p>
            <a:pPr>
              <a:buFont typeface="Arial" pitchFamily="34" charset="0"/>
              <a:buChar char="•"/>
            </a:pPr>
            <a:r>
              <a:rPr lang="en-US" dirty="0" smtClean="0">
                <a:latin typeface="Cambria" pitchFamily="18" charset="0"/>
              </a:rPr>
              <a:t>Driving</a:t>
            </a:r>
          </a:p>
          <a:p>
            <a:pPr>
              <a:buFont typeface="Arial" pitchFamily="34" charset="0"/>
              <a:buChar char="•"/>
            </a:pPr>
            <a:r>
              <a:rPr lang="en-US" dirty="0" smtClean="0">
                <a:latin typeface="Cambria" pitchFamily="18" charset="0"/>
              </a:rPr>
              <a:t>Boating </a:t>
            </a:r>
          </a:p>
          <a:p>
            <a:pPr>
              <a:buFont typeface="Arial" pitchFamily="34" charset="0"/>
              <a:buChar char="•"/>
            </a:pPr>
            <a:r>
              <a:rPr lang="en-US" dirty="0" smtClean="0">
                <a:latin typeface="Cambria" pitchFamily="18" charset="0"/>
              </a:rPr>
              <a:t>ORV use</a:t>
            </a:r>
            <a:endParaRPr lang="en-US" dirty="0">
              <a:latin typeface="Cambria" pitchFamily="18" charset="0"/>
            </a:endParaRPr>
          </a:p>
        </p:txBody>
      </p:sp>
      <p:sp>
        <p:nvSpPr>
          <p:cNvPr id="9" name="TextBox 8"/>
          <p:cNvSpPr txBox="1"/>
          <p:nvPr/>
        </p:nvSpPr>
        <p:spPr>
          <a:xfrm>
            <a:off x="152400" y="3657600"/>
            <a:ext cx="3200400" cy="1938992"/>
          </a:xfrm>
          <a:prstGeom prst="rect">
            <a:avLst/>
          </a:prstGeom>
          <a:noFill/>
        </p:spPr>
        <p:txBody>
          <a:bodyPr wrap="square" rtlCol="0">
            <a:spAutoFit/>
          </a:bodyPr>
          <a:lstStyle/>
          <a:p>
            <a:pPr>
              <a:buFont typeface="Arial" pitchFamily="34" charset="0"/>
              <a:buChar char="•"/>
            </a:pPr>
            <a:r>
              <a:rPr lang="en-US" b="1" dirty="0" smtClean="0"/>
              <a:t>Recreation</a:t>
            </a:r>
          </a:p>
          <a:p>
            <a:pPr>
              <a:buFont typeface="Arial" pitchFamily="34" charset="0"/>
              <a:buChar char="•"/>
            </a:pPr>
            <a:r>
              <a:rPr lang="en-US" dirty="0" smtClean="0"/>
              <a:t>Hiking</a:t>
            </a:r>
          </a:p>
          <a:p>
            <a:pPr>
              <a:buFont typeface="Arial" pitchFamily="34" charset="0"/>
              <a:buChar char="•"/>
            </a:pPr>
            <a:r>
              <a:rPr lang="en-US" dirty="0" smtClean="0"/>
              <a:t>Fishing</a:t>
            </a:r>
          </a:p>
          <a:p>
            <a:pPr>
              <a:buFont typeface="Arial" pitchFamily="34" charset="0"/>
              <a:buChar char="•"/>
            </a:pPr>
            <a:r>
              <a:rPr lang="en-US" dirty="0" smtClean="0"/>
              <a:t>Horseback riding</a:t>
            </a:r>
          </a:p>
          <a:p>
            <a:endParaRPr lang="en-US" dirty="0"/>
          </a:p>
        </p:txBody>
      </p:sp>
      <p:sp>
        <p:nvSpPr>
          <p:cNvPr id="10" name="TextBox 9"/>
          <p:cNvSpPr txBox="1"/>
          <p:nvPr/>
        </p:nvSpPr>
        <p:spPr>
          <a:xfrm>
            <a:off x="2895600" y="2743200"/>
            <a:ext cx="2362200" cy="1569660"/>
          </a:xfrm>
          <a:prstGeom prst="rect">
            <a:avLst/>
          </a:prstGeom>
          <a:noFill/>
        </p:spPr>
        <p:txBody>
          <a:bodyPr wrap="square" rtlCol="0">
            <a:spAutoFit/>
          </a:bodyPr>
          <a:lstStyle/>
          <a:p>
            <a:pPr>
              <a:buFont typeface="Arial" pitchFamily="34" charset="0"/>
              <a:buChar char="•"/>
            </a:pPr>
            <a:r>
              <a:rPr lang="en-US" b="1" dirty="0" smtClean="0"/>
              <a:t>Disturbance</a:t>
            </a:r>
          </a:p>
          <a:p>
            <a:pPr>
              <a:buFont typeface="Arial" pitchFamily="34" charset="0"/>
              <a:buChar char="•"/>
            </a:pPr>
            <a:r>
              <a:rPr lang="en-US" dirty="0" smtClean="0"/>
              <a:t>Construction</a:t>
            </a:r>
          </a:p>
          <a:p>
            <a:pPr>
              <a:buFont typeface="Arial" pitchFamily="34" charset="0"/>
              <a:buChar char="•"/>
            </a:pPr>
            <a:r>
              <a:rPr lang="en-US" dirty="0" smtClean="0"/>
              <a:t>Fire</a:t>
            </a:r>
          </a:p>
          <a:p>
            <a:pPr>
              <a:buFont typeface="Arial" pitchFamily="34" charset="0"/>
              <a:buChar char="•"/>
            </a:pPr>
            <a:r>
              <a:rPr lang="en-US" dirty="0" smtClean="0"/>
              <a:t>Natural Events</a:t>
            </a:r>
            <a:endParaRPr lang="en-US" dirty="0"/>
          </a:p>
        </p:txBody>
      </p:sp>
      <p:pic>
        <p:nvPicPr>
          <p:cNvPr id="11" name="Picture 10" descr="cgcwmalogotext.jpg"/>
          <p:cNvPicPr>
            <a:picLocks noChangeAspect="1"/>
          </p:cNvPicPr>
          <p:nvPr/>
        </p:nvPicPr>
        <p:blipFill>
          <a:blip r:embed="rId4" cstate="print"/>
          <a:stretch>
            <a:fillRect/>
          </a:stretch>
        </p:blipFill>
        <p:spPr>
          <a:xfrm>
            <a:off x="0" y="0"/>
            <a:ext cx="1905000" cy="9906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2286000" y="1600200"/>
            <a:ext cx="3853319" cy="4473834"/>
          </a:xfrm>
          <a:prstGeom prst="rect">
            <a:avLst/>
          </a:prstGeom>
          <a:ln>
            <a:noFill/>
          </a:ln>
          <a:effectLst>
            <a:outerShdw blurRad="190500" algn="tl" rotWithShape="0">
              <a:srgbClr val="000000">
                <a:alpha val="70000"/>
              </a:srgbClr>
            </a:outerShdw>
          </a:effectLst>
        </p:spPr>
      </p:pic>
      <p:sp>
        <p:nvSpPr>
          <p:cNvPr id="3" name="TextBox 2"/>
          <p:cNvSpPr txBox="1"/>
          <p:nvPr/>
        </p:nvSpPr>
        <p:spPr>
          <a:xfrm>
            <a:off x="2209800" y="304800"/>
            <a:ext cx="7239000" cy="461665"/>
          </a:xfrm>
          <a:prstGeom prst="rect">
            <a:avLst/>
          </a:prstGeom>
          <a:noFill/>
        </p:spPr>
        <p:txBody>
          <a:bodyPr wrap="square" rtlCol="0">
            <a:spAutoFit/>
          </a:bodyPr>
          <a:lstStyle/>
          <a:p>
            <a:endParaRPr lang="en-US" dirty="0">
              <a:solidFill>
                <a:schemeClr val="bg1"/>
              </a:solidFill>
            </a:endParaRPr>
          </a:p>
        </p:txBody>
      </p:sp>
      <p:pic>
        <p:nvPicPr>
          <p:cNvPr id="5" name="Picture 4" descr="cgcwmalogotext.jpg"/>
          <p:cNvPicPr>
            <a:picLocks noChangeAspect="1"/>
          </p:cNvPicPr>
          <p:nvPr/>
        </p:nvPicPr>
        <p:blipFill>
          <a:blip r:embed="rId3" cstate="print"/>
          <a:stretch>
            <a:fillRect/>
          </a:stretch>
        </p:blipFill>
        <p:spPr>
          <a:xfrm>
            <a:off x="0" y="0"/>
            <a:ext cx="1905000" cy="1481667"/>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cstate="print"/>
          <a:srcRect/>
          <a:stretch>
            <a:fillRect/>
          </a:stretch>
        </p:blipFill>
        <p:spPr bwMode="auto">
          <a:xfrm>
            <a:off x="0" y="990600"/>
            <a:ext cx="3429000" cy="4795224"/>
          </a:xfrm>
          <a:prstGeom prst="rect">
            <a:avLst/>
          </a:prstGeom>
          <a:noFill/>
          <a:ln w="9525">
            <a:noFill/>
            <a:miter lim="800000"/>
            <a:headEnd/>
            <a:tailEnd/>
          </a:ln>
        </p:spPr>
      </p:pic>
      <p:sp>
        <p:nvSpPr>
          <p:cNvPr id="5" name="Rectangle 4"/>
          <p:cNvSpPr/>
          <p:nvPr/>
        </p:nvSpPr>
        <p:spPr>
          <a:xfrm>
            <a:off x="2286000" y="1"/>
            <a:ext cx="4572000" cy="830997"/>
          </a:xfrm>
          <a:prstGeom prst="rect">
            <a:avLst/>
          </a:prstGeom>
        </p:spPr>
        <p:txBody>
          <a:bodyPr wrap="square">
            <a:spAutoFit/>
          </a:bodyPr>
          <a:lstStyle/>
          <a:p>
            <a:r>
              <a:rPr lang="en-US" dirty="0">
                <a:solidFill>
                  <a:schemeClr val="bg1"/>
                </a:solidFill>
              </a:rPr>
              <a:t>Garlic Mustard</a:t>
            </a:r>
          </a:p>
          <a:p>
            <a:r>
              <a:rPr lang="en-US" i="1" dirty="0" err="1">
                <a:solidFill>
                  <a:schemeClr val="bg1"/>
                </a:solidFill>
              </a:rPr>
              <a:t>Alliaria</a:t>
            </a:r>
            <a:r>
              <a:rPr lang="en-US" i="1" dirty="0">
                <a:solidFill>
                  <a:schemeClr val="bg1"/>
                </a:solidFill>
              </a:rPr>
              <a:t> </a:t>
            </a:r>
            <a:r>
              <a:rPr lang="en-US" i="1" dirty="0" err="1">
                <a:solidFill>
                  <a:schemeClr val="bg1"/>
                </a:solidFill>
              </a:rPr>
              <a:t>petiolata</a:t>
            </a:r>
            <a:endParaRPr lang="en-US" dirty="0">
              <a:solidFill>
                <a:schemeClr val="bg1"/>
              </a:solidFill>
            </a:endParaRPr>
          </a:p>
        </p:txBody>
      </p:sp>
      <p:sp>
        <p:nvSpPr>
          <p:cNvPr id="6" name="TextBox 5"/>
          <p:cNvSpPr txBox="1"/>
          <p:nvPr/>
        </p:nvSpPr>
        <p:spPr>
          <a:xfrm>
            <a:off x="3429000" y="1447800"/>
            <a:ext cx="3276600" cy="4893647"/>
          </a:xfrm>
          <a:prstGeom prst="rect">
            <a:avLst/>
          </a:prstGeom>
          <a:noFill/>
        </p:spPr>
        <p:txBody>
          <a:bodyPr wrap="square" rtlCol="0">
            <a:spAutoFit/>
          </a:bodyPr>
          <a:lstStyle/>
          <a:p>
            <a:pPr>
              <a:buFont typeface="Arial" pitchFamily="34" charset="0"/>
              <a:buChar char="•"/>
            </a:pPr>
            <a:r>
              <a:rPr lang="en-US" sz="1600" dirty="0" smtClean="0">
                <a:latin typeface="Cambria" pitchFamily="18" charset="0"/>
              </a:rPr>
              <a:t>Biennial </a:t>
            </a:r>
            <a:r>
              <a:rPr lang="en-US" sz="1600" dirty="0">
                <a:latin typeface="Cambria" pitchFamily="18" charset="0"/>
              </a:rPr>
              <a:t>or winter </a:t>
            </a:r>
            <a:r>
              <a:rPr lang="en-US" sz="1600" dirty="0" smtClean="0">
                <a:latin typeface="Cambria" pitchFamily="18" charset="0"/>
              </a:rPr>
              <a:t>annual. </a:t>
            </a:r>
            <a:r>
              <a:rPr lang="en-US" sz="1600" dirty="0">
                <a:latin typeface="Cambria" pitchFamily="18" charset="0"/>
              </a:rPr>
              <a:t>Rosettes form by </a:t>
            </a:r>
            <a:r>
              <a:rPr lang="en-US" sz="1600" dirty="0" smtClean="0">
                <a:latin typeface="Cambria" pitchFamily="18" charset="0"/>
              </a:rPr>
              <a:t>late spring </a:t>
            </a:r>
            <a:r>
              <a:rPr lang="en-US" sz="1600" dirty="0">
                <a:latin typeface="Cambria" pitchFamily="18" charset="0"/>
              </a:rPr>
              <a:t>in first year, blooms April to June second year</a:t>
            </a:r>
            <a:r>
              <a:rPr lang="en-US" sz="1600" dirty="0" smtClean="0">
                <a:latin typeface="Cambria" pitchFamily="18" charset="0"/>
              </a:rPr>
              <a:t>. Typically 1 to 3 feet </a:t>
            </a:r>
            <a:r>
              <a:rPr lang="en-US" sz="1600" dirty="0" err="1" smtClean="0">
                <a:latin typeface="Cambria" pitchFamily="18" charset="0"/>
              </a:rPr>
              <a:t>tall,up</a:t>
            </a:r>
            <a:r>
              <a:rPr lang="en-US" sz="1600" dirty="0" smtClean="0">
                <a:latin typeface="Cambria" pitchFamily="18" charset="0"/>
              </a:rPr>
              <a:t> to 5 feet.</a:t>
            </a:r>
          </a:p>
          <a:p>
            <a:pPr>
              <a:buFont typeface="Arial" pitchFamily="34" charset="0"/>
              <a:buChar char="•"/>
            </a:pPr>
            <a:r>
              <a:rPr lang="en-US" sz="1600" dirty="0" smtClean="0">
                <a:latin typeface="Cambria" pitchFamily="18" charset="0"/>
              </a:rPr>
              <a:t> Distinct “S</a:t>
            </a:r>
            <a:r>
              <a:rPr lang="en-US" sz="1600" dirty="0">
                <a:latin typeface="Cambria" pitchFamily="18" charset="0"/>
              </a:rPr>
              <a:t>” or “L”-shaped curve at top of root. </a:t>
            </a:r>
            <a:endParaRPr lang="en-US" sz="1600" dirty="0" smtClean="0">
              <a:latin typeface="Cambria" pitchFamily="18" charset="0"/>
            </a:endParaRPr>
          </a:p>
          <a:p>
            <a:pPr>
              <a:buFont typeface="Arial" pitchFamily="34" charset="0"/>
              <a:buChar char="•"/>
            </a:pPr>
            <a:r>
              <a:rPr lang="en-US" sz="1600" dirty="0" smtClean="0">
                <a:latin typeface="Cambria" pitchFamily="18" charset="0"/>
              </a:rPr>
              <a:t> Produces </a:t>
            </a:r>
            <a:r>
              <a:rPr lang="en-US" sz="1600" dirty="0" err="1" smtClean="0">
                <a:latin typeface="Cambria" pitchFamily="18" charset="0"/>
              </a:rPr>
              <a:t>allelopathic</a:t>
            </a:r>
            <a:r>
              <a:rPr lang="en-US" sz="1600" dirty="0" smtClean="0">
                <a:latin typeface="Cambria" pitchFamily="18" charset="0"/>
              </a:rPr>
              <a:t> chemicals that inhibit growth of other plants and microbes. </a:t>
            </a:r>
          </a:p>
          <a:p>
            <a:pPr>
              <a:buFont typeface="Arial" pitchFamily="34" charset="0"/>
              <a:buChar char="•"/>
            </a:pPr>
            <a:r>
              <a:rPr lang="en-US" sz="1600" b="1" dirty="0" smtClean="0">
                <a:latin typeface="Cambria" pitchFamily="18" charset="0"/>
              </a:rPr>
              <a:t>Pungent garlic</a:t>
            </a:r>
            <a:r>
              <a:rPr lang="en-US" sz="1600" dirty="0" smtClean="0">
                <a:latin typeface="Cambria" pitchFamily="18" charset="0"/>
              </a:rPr>
              <a:t> odor when pulled or leaves crushed.</a:t>
            </a:r>
          </a:p>
          <a:p>
            <a:pPr>
              <a:spcBef>
                <a:spcPct val="50000"/>
              </a:spcBef>
              <a:buFontTx/>
              <a:buChar char="•"/>
            </a:pPr>
            <a:r>
              <a:rPr lang="en-US" sz="1600" i="1" dirty="0" smtClean="0">
                <a:latin typeface="Cambria" pitchFamily="18" charset="0"/>
              </a:rPr>
              <a:t> </a:t>
            </a:r>
            <a:r>
              <a:rPr lang="en-US" sz="1600" dirty="0" smtClean="0">
                <a:latin typeface="Cambria" pitchFamily="18" charset="0"/>
              </a:rPr>
              <a:t>Small, white 4 </a:t>
            </a:r>
            <a:r>
              <a:rPr lang="en-US" sz="1600" dirty="0" err="1" smtClean="0">
                <a:latin typeface="Cambria" pitchFamily="18" charset="0"/>
              </a:rPr>
              <a:t>petaled</a:t>
            </a:r>
            <a:r>
              <a:rPr lang="en-US" sz="1600" dirty="0" smtClean="0">
                <a:latin typeface="Cambria" pitchFamily="18" charset="0"/>
              </a:rPr>
              <a:t> flowers appear in early spring.</a:t>
            </a:r>
          </a:p>
          <a:p>
            <a:pPr>
              <a:spcBef>
                <a:spcPct val="50000"/>
              </a:spcBef>
              <a:buFontTx/>
              <a:buChar char="•"/>
            </a:pPr>
            <a:r>
              <a:rPr lang="en-US" sz="1600" dirty="0" smtClean="0">
                <a:latin typeface="Cambria" pitchFamily="18" charset="0"/>
              </a:rPr>
              <a:t>Able to self-pollinate, seeds are easily spread to natural areas</a:t>
            </a:r>
          </a:p>
          <a:p>
            <a:pPr>
              <a:spcBef>
                <a:spcPct val="50000"/>
              </a:spcBef>
              <a:buFontTx/>
              <a:buChar char="•"/>
            </a:pPr>
            <a:r>
              <a:rPr lang="en-US" sz="1600" dirty="0" smtClean="0">
                <a:latin typeface="Cambria" pitchFamily="18" charset="0"/>
              </a:rPr>
              <a:t>Plant tolerates </a:t>
            </a:r>
            <a:r>
              <a:rPr lang="en-US" sz="1600" b="1" dirty="0" smtClean="0">
                <a:latin typeface="Cambria" pitchFamily="18" charset="0"/>
              </a:rPr>
              <a:t>full sun, as well as full shade</a:t>
            </a:r>
            <a:endParaRPr lang="en-US" sz="1600" dirty="0">
              <a:latin typeface="Cambria" pitchFamily="18" charset="0"/>
            </a:endParaRPr>
          </a:p>
        </p:txBody>
      </p:sp>
      <p:pic>
        <p:nvPicPr>
          <p:cNvPr id="3077" name="Picture 5"/>
          <p:cNvPicPr>
            <a:picLocks noChangeAspect="1" noChangeArrowheads="1"/>
          </p:cNvPicPr>
          <p:nvPr/>
        </p:nvPicPr>
        <p:blipFill>
          <a:blip r:embed="rId3" cstate="print"/>
          <a:srcRect/>
          <a:stretch>
            <a:fillRect/>
          </a:stretch>
        </p:blipFill>
        <p:spPr bwMode="auto">
          <a:xfrm>
            <a:off x="6629400" y="152400"/>
            <a:ext cx="2282962" cy="2253022"/>
          </a:xfrm>
          <a:prstGeom prst="rect">
            <a:avLst/>
          </a:prstGeom>
          <a:noFill/>
          <a:ln w="9525">
            <a:noFill/>
            <a:miter lim="800000"/>
            <a:headEnd/>
            <a:tailEnd/>
          </a:ln>
        </p:spPr>
      </p:pic>
      <p:pic>
        <p:nvPicPr>
          <p:cNvPr id="8" name="Picture 9" descr="C:\Documents and Settings\bush\Desktop\garlic_mustard_seedpods.jpg"/>
          <p:cNvPicPr>
            <a:picLocks noChangeAspect="1" noChangeArrowheads="1"/>
          </p:cNvPicPr>
          <p:nvPr/>
        </p:nvPicPr>
        <p:blipFill>
          <a:blip r:embed="rId4" cstate="print"/>
          <a:srcRect/>
          <a:stretch>
            <a:fillRect/>
          </a:stretch>
        </p:blipFill>
        <p:spPr bwMode="auto">
          <a:xfrm>
            <a:off x="6705600" y="2667000"/>
            <a:ext cx="2281238" cy="3263900"/>
          </a:xfrm>
          <a:prstGeom prst="rect">
            <a:avLst/>
          </a:prstGeom>
          <a:noFill/>
        </p:spPr>
      </p:pic>
      <p:pic>
        <p:nvPicPr>
          <p:cNvPr id="9" name="Picture 8" descr="cgcwmalogotext.jpg"/>
          <p:cNvPicPr>
            <a:picLocks noChangeAspect="1"/>
          </p:cNvPicPr>
          <p:nvPr/>
        </p:nvPicPr>
        <p:blipFill>
          <a:blip r:embed="rId5" cstate="print"/>
          <a:stretch>
            <a:fillRect/>
          </a:stretch>
        </p:blipFill>
        <p:spPr>
          <a:xfrm>
            <a:off x="0" y="0"/>
            <a:ext cx="1981200" cy="9906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0"/>
            <a:ext cx="4572000" cy="830997"/>
          </a:xfrm>
          <a:prstGeom prst="rect">
            <a:avLst/>
          </a:prstGeom>
        </p:spPr>
        <p:txBody>
          <a:bodyPr>
            <a:spAutoFit/>
          </a:bodyPr>
          <a:lstStyle/>
          <a:p>
            <a:r>
              <a:rPr lang="en-US" dirty="0">
                <a:solidFill>
                  <a:schemeClr val="bg1"/>
                </a:solidFill>
              </a:rPr>
              <a:t>Shiny Geranium</a:t>
            </a:r>
          </a:p>
          <a:p>
            <a:r>
              <a:rPr lang="en-US" i="1" dirty="0">
                <a:solidFill>
                  <a:schemeClr val="bg1"/>
                </a:solidFill>
              </a:rPr>
              <a:t>Geranium </a:t>
            </a:r>
            <a:r>
              <a:rPr lang="en-US" i="1" dirty="0" err="1">
                <a:solidFill>
                  <a:schemeClr val="bg1"/>
                </a:solidFill>
              </a:rPr>
              <a:t>lucidum</a:t>
            </a:r>
            <a:endParaRPr lang="en-US" dirty="0">
              <a:solidFill>
                <a:schemeClr val="bg1"/>
              </a:solidFill>
            </a:endParaRPr>
          </a:p>
        </p:txBody>
      </p:sp>
      <p:pic>
        <p:nvPicPr>
          <p:cNvPr id="17410" name="Picture 2"/>
          <p:cNvPicPr>
            <a:picLocks noChangeAspect="1" noChangeArrowheads="1"/>
          </p:cNvPicPr>
          <p:nvPr/>
        </p:nvPicPr>
        <p:blipFill>
          <a:blip r:embed="rId2" cstate="print"/>
          <a:srcRect/>
          <a:stretch>
            <a:fillRect/>
          </a:stretch>
        </p:blipFill>
        <p:spPr bwMode="auto">
          <a:xfrm>
            <a:off x="0" y="1447800"/>
            <a:ext cx="3581400" cy="4267200"/>
          </a:xfrm>
          <a:prstGeom prst="rect">
            <a:avLst/>
          </a:prstGeom>
          <a:noFill/>
          <a:ln w="9525">
            <a:noFill/>
            <a:miter lim="800000"/>
            <a:headEnd/>
            <a:tailEnd/>
          </a:ln>
        </p:spPr>
      </p:pic>
      <p:pic>
        <p:nvPicPr>
          <p:cNvPr id="17411" name="Picture 3"/>
          <p:cNvPicPr>
            <a:picLocks noChangeAspect="1" noChangeArrowheads="1"/>
          </p:cNvPicPr>
          <p:nvPr/>
        </p:nvPicPr>
        <p:blipFill>
          <a:blip r:embed="rId3" cstate="print"/>
          <a:srcRect/>
          <a:stretch>
            <a:fillRect/>
          </a:stretch>
        </p:blipFill>
        <p:spPr bwMode="auto">
          <a:xfrm>
            <a:off x="7239000" y="0"/>
            <a:ext cx="1905000" cy="1524000"/>
          </a:xfrm>
          <a:prstGeom prst="rect">
            <a:avLst/>
          </a:prstGeom>
          <a:noFill/>
          <a:ln w="9525">
            <a:noFill/>
            <a:miter lim="800000"/>
            <a:headEnd/>
            <a:tailEnd/>
          </a:ln>
        </p:spPr>
      </p:pic>
      <p:pic>
        <p:nvPicPr>
          <p:cNvPr id="17413" name="Picture 5"/>
          <p:cNvPicPr>
            <a:picLocks noChangeAspect="1" noChangeArrowheads="1"/>
          </p:cNvPicPr>
          <p:nvPr/>
        </p:nvPicPr>
        <p:blipFill>
          <a:blip r:embed="rId4" cstate="print"/>
          <a:srcRect/>
          <a:stretch>
            <a:fillRect/>
          </a:stretch>
        </p:blipFill>
        <p:spPr bwMode="auto">
          <a:xfrm>
            <a:off x="7215613" y="4114800"/>
            <a:ext cx="1928387" cy="2743200"/>
          </a:xfrm>
          <a:prstGeom prst="rect">
            <a:avLst/>
          </a:prstGeom>
          <a:noFill/>
          <a:ln w="9525">
            <a:noFill/>
            <a:miter lim="800000"/>
            <a:headEnd/>
            <a:tailEnd/>
          </a:ln>
        </p:spPr>
      </p:pic>
      <p:pic>
        <p:nvPicPr>
          <p:cNvPr id="17414" name="Picture 6"/>
          <p:cNvPicPr>
            <a:picLocks noChangeAspect="1" noChangeArrowheads="1"/>
          </p:cNvPicPr>
          <p:nvPr/>
        </p:nvPicPr>
        <p:blipFill>
          <a:blip r:embed="rId5" cstate="print"/>
          <a:srcRect/>
          <a:stretch>
            <a:fillRect/>
          </a:stretch>
        </p:blipFill>
        <p:spPr bwMode="auto">
          <a:xfrm>
            <a:off x="5943600" y="0"/>
            <a:ext cx="1276513" cy="1066800"/>
          </a:xfrm>
          <a:prstGeom prst="rect">
            <a:avLst/>
          </a:prstGeom>
          <a:noFill/>
          <a:ln w="9525">
            <a:noFill/>
            <a:miter lim="800000"/>
            <a:headEnd/>
            <a:tailEnd/>
          </a:ln>
        </p:spPr>
      </p:pic>
      <p:sp>
        <p:nvSpPr>
          <p:cNvPr id="8" name="TextBox 7"/>
          <p:cNvSpPr txBox="1"/>
          <p:nvPr/>
        </p:nvSpPr>
        <p:spPr>
          <a:xfrm>
            <a:off x="3581400" y="1524000"/>
            <a:ext cx="3733800" cy="4770537"/>
          </a:xfrm>
          <a:prstGeom prst="rect">
            <a:avLst/>
          </a:prstGeom>
          <a:noFill/>
        </p:spPr>
        <p:txBody>
          <a:bodyPr wrap="square" rtlCol="0">
            <a:spAutoFit/>
          </a:bodyPr>
          <a:lstStyle/>
          <a:p>
            <a:pPr>
              <a:buFont typeface="Arial" pitchFamily="34" charset="0"/>
              <a:buChar char="•"/>
            </a:pPr>
            <a:r>
              <a:rPr lang="en-US" sz="1600" dirty="0" smtClean="0">
                <a:latin typeface="Cambria" pitchFamily="18" charset="0"/>
              </a:rPr>
              <a:t>Low-growing</a:t>
            </a:r>
            <a:r>
              <a:rPr lang="en-US" sz="1600" dirty="0">
                <a:latin typeface="Cambria" pitchFamily="18" charset="0"/>
              </a:rPr>
              <a:t>, winter annual to </a:t>
            </a:r>
            <a:r>
              <a:rPr lang="en-US" sz="1600" dirty="0" smtClean="0">
                <a:latin typeface="Cambria" pitchFamily="18" charset="0"/>
              </a:rPr>
              <a:t>annual.</a:t>
            </a:r>
          </a:p>
          <a:p>
            <a:pPr>
              <a:buFont typeface="Arial" pitchFamily="34" charset="0"/>
              <a:buChar char="•"/>
            </a:pPr>
            <a:r>
              <a:rPr lang="en-US" sz="1600" dirty="0" smtClean="0">
                <a:latin typeface="Cambria" pitchFamily="18" charset="0"/>
              </a:rPr>
              <a:t>Shiny </a:t>
            </a:r>
            <a:r>
              <a:rPr lang="en-US" sz="1600" dirty="0">
                <a:latin typeface="Cambria" pitchFamily="18" charset="0"/>
              </a:rPr>
              <a:t>green, round to kidney-shaped leaves </a:t>
            </a:r>
            <a:r>
              <a:rPr lang="en-US" sz="1600" dirty="0" smtClean="0">
                <a:latin typeface="Cambria" pitchFamily="18" charset="0"/>
              </a:rPr>
              <a:t>5 </a:t>
            </a:r>
            <a:r>
              <a:rPr lang="en-US" sz="1600" dirty="0">
                <a:latin typeface="Cambria" pitchFamily="18" charset="0"/>
              </a:rPr>
              <a:t>to 7 lobes and grow on</a:t>
            </a:r>
          </a:p>
          <a:p>
            <a:r>
              <a:rPr lang="en-US" sz="1600" dirty="0">
                <a:latin typeface="Cambria" pitchFamily="18" charset="0"/>
              </a:rPr>
              <a:t>red, hairless stems. At the end of the summer, leaves </a:t>
            </a:r>
            <a:r>
              <a:rPr lang="en-US" sz="1600" dirty="0" smtClean="0">
                <a:latin typeface="Cambria" pitchFamily="18" charset="0"/>
              </a:rPr>
              <a:t>become red </a:t>
            </a:r>
            <a:r>
              <a:rPr lang="en-US" sz="1600" dirty="0">
                <a:latin typeface="Cambria" pitchFamily="18" charset="0"/>
              </a:rPr>
              <a:t>and waxy.</a:t>
            </a:r>
          </a:p>
          <a:p>
            <a:pPr>
              <a:buFont typeface="Arial" pitchFamily="34" charset="0"/>
              <a:buChar char="•"/>
            </a:pPr>
            <a:r>
              <a:rPr lang="en-US" sz="1600" dirty="0" smtClean="0">
                <a:latin typeface="Cambria" pitchFamily="18" charset="0"/>
              </a:rPr>
              <a:t>Blooms spring to late July. Long, straight, pointed beak. Small, oval seeds are hairless and reddish with a black projection</a:t>
            </a:r>
          </a:p>
          <a:p>
            <a:pPr>
              <a:buFont typeface="Arial" pitchFamily="34" charset="0"/>
              <a:buChar char="•"/>
            </a:pPr>
            <a:r>
              <a:rPr lang="en-US" sz="1600" dirty="0" smtClean="0">
                <a:latin typeface="Cambria" pitchFamily="18" charset="0"/>
              </a:rPr>
              <a:t>Notes: Also known as “shining crane’s bill.”</a:t>
            </a:r>
          </a:p>
          <a:p>
            <a:pPr>
              <a:buFont typeface="Arial" pitchFamily="34" charset="0"/>
              <a:buChar char="•"/>
            </a:pPr>
            <a:r>
              <a:rPr lang="en-US" sz="1600" dirty="0" smtClean="0">
                <a:latin typeface="Cambria" pitchFamily="18" charset="0"/>
              </a:rPr>
              <a:t> </a:t>
            </a:r>
            <a:r>
              <a:rPr lang="en-US" sz="1600" b="1" dirty="0" smtClean="0">
                <a:latin typeface="Cambria" pitchFamily="18" charset="0"/>
              </a:rPr>
              <a:t>Resembles the Common </a:t>
            </a:r>
            <a:r>
              <a:rPr lang="en-US" sz="1600" b="1" dirty="0" err="1" smtClean="0">
                <a:latin typeface="Cambria" pitchFamily="18" charset="0"/>
              </a:rPr>
              <a:t>dovefoot</a:t>
            </a:r>
            <a:r>
              <a:rPr lang="en-US" sz="1600" b="1" dirty="0" smtClean="0">
                <a:latin typeface="Cambria" pitchFamily="18" charset="0"/>
              </a:rPr>
              <a:t> geranium (</a:t>
            </a:r>
            <a:r>
              <a:rPr lang="en-US" sz="1600" b="1" i="1" dirty="0" smtClean="0">
                <a:latin typeface="Cambria" pitchFamily="18" charset="0"/>
              </a:rPr>
              <a:t>Geranium </a:t>
            </a:r>
            <a:r>
              <a:rPr lang="en-US" sz="1600" b="1" i="1" dirty="0" err="1" smtClean="0">
                <a:latin typeface="Cambria" pitchFamily="18" charset="0"/>
              </a:rPr>
              <a:t>molle</a:t>
            </a:r>
            <a:r>
              <a:rPr lang="en-US" sz="1600" b="1" i="1" dirty="0" smtClean="0">
                <a:latin typeface="Cambria" pitchFamily="18" charset="0"/>
              </a:rPr>
              <a:t>). </a:t>
            </a:r>
            <a:r>
              <a:rPr lang="en-US" sz="1600" b="1" i="1" dirty="0" err="1" smtClean="0">
                <a:latin typeface="Cambria" pitchFamily="18" charset="0"/>
              </a:rPr>
              <a:t>Dovefoot</a:t>
            </a:r>
            <a:r>
              <a:rPr lang="en-US" sz="1600" b="1" i="1" dirty="0" smtClean="0">
                <a:latin typeface="Cambria" pitchFamily="18" charset="0"/>
              </a:rPr>
              <a:t> geranium’s petals are deeply notched and </a:t>
            </a:r>
            <a:r>
              <a:rPr lang="en-US" sz="1600" b="1" dirty="0" smtClean="0">
                <a:latin typeface="Cambria" pitchFamily="18" charset="0"/>
              </a:rPr>
              <a:t>are very fuzzy. The sepals of </a:t>
            </a:r>
            <a:r>
              <a:rPr lang="en-US" sz="1600" b="1" dirty="0" err="1" smtClean="0">
                <a:latin typeface="Cambria" pitchFamily="18" charset="0"/>
              </a:rPr>
              <a:t>dovefoot</a:t>
            </a:r>
            <a:r>
              <a:rPr lang="en-US" sz="1600" b="1" dirty="0" smtClean="0">
                <a:latin typeface="Cambria" pitchFamily="18" charset="0"/>
              </a:rPr>
              <a:t> geranium are smooth and fuzzy and the stems are less red than shiny geranium.</a:t>
            </a:r>
          </a:p>
          <a:p>
            <a:endParaRPr lang="en-US" sz="1600" dirty="0">
              <a:latin typeface="Cambria" pitchFamily="18" charset="0"/>
            </a:endParaRPr>
          </a:p>
        </p:txBody>
      </p:sp>
      <p:sp>
        <p:nvSpPr>
          <p:cNvPr id="9" name="TextBox 8"/>
          <p:cNvSpPr txBox="1"/>
          <p:nvPr/>
        </p:nvSpPr>
        <p:spPr>
          <a:xfrm>
            <a:off x="0" y="5688449"/>
            <a:ext cx="3124200" cy="1169551"/>
          </a:xfrm>
          <a:prstGeom prst="rect">
            <a:avLst/>
          </a:prstGeom>
          <a:solidFill>
            <a:srgbClr val="666699"/>
          </a:solidFill>
        </p:spPr>
        <p:txBody>
          <a:bodyPr wrap="square" rtlCol="0">
            <a:spAutoFit/>
          </a:bodyPr>
          <a:lstStyle/>
          <a:p>
            <a:r>
              <a:rPr lang="en-US" sz="1400" b="1" dirty="0" smtClean="0">
                <a:solidFill>
                  <a:schemeClr val="bg1"/>
                </a:solidFill>
                <a:latin typeface="Cambria" pitchFamily="18" charset="0"/>
              </a:rPr>
              <a:t>This shallow-rooted plant spreads by a forcefully ejected seed, helping it spread up as well as out from parent plants. With this method, it quickly  dominates the landscape. </a:t>
            </a:r>
            <a:endParaRPr lang="en-US" sz="1400" b="1" dirty="0">
              <a:solidFill>
                <a:schemeClr val="bg1"/>
              </a:solidFill>
              <a:latin typeface="Cambria" pitchFamily="18" charset="0"/>
            </a:endParaRPr>
          </a:p>
        </p:txBody>
      </p:sp>
      <p:sp>
        <p:nvSpPr>
          <p:cNvPr id="13" name="TextBox 12"/>
          <p:cNvSpPr txBox="1"/>
          <p:nvPr/>
        </p:nvSpPr>
        <p:spPr>
          <a:xfrm>
            <a:off x="7315200" y="1752600"/>
            <a:ext cx="1828800" cy="1569660"/>
          </a:xfrm>
          <a:prstGeom prst="rect">
            <a:avLst/>
          </a:prstGeom>
          <a:noFill/>
        </p:spPr>
        <p:txBody>
          <a:bodyPr wrap="square" rtlCol="0">
            <a:spAutoFit/>
          </a:bodyPr>
          <a:lstStyle/>
          <a:p>
            <a:r>
              <a:rPr lang="en-US" sz="1200" b="1" dirty="0" smtClean="0">
                <a:latin typeface="Cambria" pitchFamily="18" charset="0"/>
              </a:rPr>
              <a:t>Small, pink to purple flowers with five petals grow in pairs on little stems. Sepals around the base of the flower are keeled with noticeable cross-ribs, a key  identification trait. </a:t>
            </a:r>
            <a:endParaRPr lang="en-US" sz="1200" b="1" dirty="0"/>
          </a:p>
        </p:txBody>
      </p:sp>
      <p:cxnSp>
        <p:nvCxnSpPr>
          <p:cNvPr id="15" name="Straight Arrow Connector 14"/>
          <p:cNvCxnSpPr/>
          <p:nvPr/>
        </p:nvCxnSpPr>
        <p:spPr>
          <a:xfrm flipH="1" flipV="1">
            <a:off x="8382000" y="838200"/>
            <a:ext cx="1524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229600" y="1219200"/>
            <a:ext cx="914400" cy="307777"/>
          </a:xfrm>
          <a:prstGeom prst="rect">
            <a:avLst/>
          </a:prstGeom>
          <a:noFill/>
        </p:spPr>
        <p:txBody>
          <a:bodyPr wrap="square" rtlCol="0">
            <a:spAutoFit/>
          </a:bodyPr>
          <a:lstStyle/>
          <a:p>
            <a:r>
              <a:rPr lang="en-US" sz="1400" dirty="0" smtClean="0"/>
              <a:t>sepals</a:t>
            </a:r>
            <a:endParaRPr lang="en-US" sz="1400" dirty="0"/>
          </a:p>
        </p:txBody>
      </p:sp>
      <p:pic>
        <p:nvPicPr>
          <p:cNvPr id="12" name="Picture 11" descr="cgcwmalogotext.jpg"/>
          <p:cNvPicPr>
            <a:picLocks noChangeAspect="1"/>
          </p:cNvPicPr>
          <p:nvPr/>
        </p:nvPicPr>
        <p:blipFill>
          <a:blip r:embed="rId6" cstate="print"/>
          <a:stretch>
            <a:fillRect/>
          </a:stretch>
        </p:blipFill>
        <p:spPr>
          <a:xfrm>
            <a:off x="0" y="0"/>
            <a:ext cx="1905000" cy="96012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228600" y="1371600"/>
            <a:ext cx="3240031" cy="4267200"/>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7010400" y="228600"/>
            <a:ext cx="1771650" cy="2362200"/>
          </a:xfrm>
          <a:prstGeom prst="rect">
            <a:avLst/>
          </a:prstGeom>
          <a:noFill/>
          <a:ln w="9525">
            <a:noFill/>
            <a:miter lim="800000"/>
            <a:headEnd/>
            <a:tailEnd/>
          </a:ln>
        </p:spPr>
      </p:pic>
      <p:sp>
        <p:nvSpPr>
          <p:cNvPr id="4" name="TextBox 3"/>
          <p:cNvSpPr txBox="1"/>
          <p:nvPr/>
        </p:nvSpPr>
        <p:spPr>
          <a:xfrm>
            <a:off x="4267200" y="1752600"/>
            <a:ext cx="3124200" cy="461665"/>
          </a:xfrm>
          <a:prstGeom prst="rect">
            <a:avLst/>
          </a:prstGeom>
          <a:noFill/>
        </p:spPr>
        <p:txBody>
          <a:bodyPr wrap="square" rtlCol="0">
            <a:spAutoFit/>
          </a:bodyPr>
          <a:lstStyle/>
          <a:p>
            <a:endParaRPr lang="en-US" dirty="0"/>
          </a:p>
        </p:txBody>
      </p:sp>
      <p:sp>
        <p:nvSpPr>
          <p:cNvPr id="5" name="TextBox 4"/>
          <p:cNvSpPr txBox="1"/>
          <p:nvPr/>
        </p:nvSpPr>
        <p:spPr>
          <a:xfrm>
            <a:off x="1905000" y="228600"/>
            <a:ext cx="2209800" cy="1200329"/>
          </a:xfrm>
          <a:prstGeom prst="rect">
            <a:avLst/>
          </a:prstGeom>
          <a:noFill/>
        </p:spPr>
        <p:txBody>
          <a:bodyPr wrap="square" rtlCol="0">
            <a:spAutoFit/>
          </a:bodyPr>
          <a:lstStyle/>
          <a:p>
            <a:r>
              <a:rPr lang="en-US" dirty="0">
                <a:solidFill>
                  <a:schemeClr val="bg1"/>
                </a:solidFill>
              </a:rPr>
              <a:t>Pokeweed</a:t>
            </a:r>
          </a:p>
          <a:p>
            <a:r>
              <a:rPr lang="en-US" i="1" dirty="0" err="1">
                <a:solidFill>
                  <a:schemeClr val="bg1"/>
                </a:solidFill>
              </a:rPr>
              <a:t>Phytolacca</a:t>
            </a:r>
            <a:r>
              <a:rPr lang="en-US" i="1" dirty="0">
                <a:solidFill>
                  <a:schemeClr val="bg1"/>
                </a:solidFill>
              </a:rPr>
              <a:t> </a:t>
            </a:r>
            <a:r>
              <a:rPr lang="en-US" i="1" dirty="0" err="1">
                <a:solidFill>
                  <a:schemeClr val="bg1"/>
                </a:solidFill>
              </a:rPr>
              <a:t>americana</a:t>
            </a:r>
            <a:endParaRPr lang="en-US" dirty="0">
              <a:solidFill>
                <a:schemeClr val="bg1"/>
              </a:solidFill>
            </a:endParaRPr>
          </a:p>
        </p:txBody>
      </p:sp>
      <p:sp>
        <p:nvSpPr>
          <p:cNvPr id="6" name="TextBox 5"/>
          <p:cNvSpPr txBox="1"/>
          <p:nvPr/>
        </p:nvSpPr>
        <p:spPr>
          <a:xfrm>
            <a:off x="3505200" y="1524000"/>
            <a:ext cx="2895600" cy="5016758"/>
          </a:xfrm>
          <a:prstGeom prst="rect">
            <a:avLst/>
          </a:prstGeom>
          <a:noFill/>
        </p:spPr>
        <p:txBody>
          <a:bodyPr wrap="square" rtlCol="0">
            <a:spAutoFit/>
          </a:bodyPr>
          <a:lstStyle/>
          <a:p>
            <a:pPr>
              <a:buFont typeface="Arial" pitchFamily="34" charset="0"/>
              <a:buChar char="•"/>
            </a:pPr>
            <a:r>
              <a:rPr lang="en-US" sz="1600" dirty="0">
                <a:latin typeface="Cambria" pitchFamily="18" charset="0"/>
              </a:rPr>
              <a:t>Perennial </a:t>
            </a:r>
            <a:r>
              <a:rPr lang="en-US" sz="1600" dirty="0" smtClean="0">
                <a:latin typeface="Cambria" pitchFamily="18" charset="0"/>
              </a:rPr>
              <a:t>, </a:t>
            </a:r>
            <a:r>
              <a:rPr lang="en-US" sz="1600" dirty="0">
                <a:latin typeface="Cambria" pitchFamily="18" charset="0"/>
              </a:rPr>
              <a:t>2 to 8 feet tall. Smooth, </a:t>
            </a:r>
            <a:r>
              <a:rPr lang="en-US" sz="1600" dirty="0" smtClean="0">
                <a:latin typeface="Cambria" pitchFamily="18" charset="0"/>
              </a:rPr>
              <a:t>stout, purplish </a:t>
            </a:r>
            <a:r>
              <a:rPr lang="en-US" sz="1600" dirty="0">
                <a:latin typeface="Cambria" pitchFamily="18" charset="0"/>
              </a:rPr>
              <a:t>stem that branches extensively. </a:t>
            </a:r>
            <a:r>
              <a:rPr lang="en-US" sz="1600" dirty="0" smtClean="0">
                <a:latin typeface="Cambria" pitchFamily="18" charset="0"/>
              </a:rPr>
              <a:t>Egg-shaped</a:t>
            </a:r>
            <a:r>
              <a:rPr lang="en-US" sz="1600" dirty="0">
                <a:latin typeface="Cambria" pitchFamily="18" charset="0"/>
              </a:rPr>
              <a:t>, alternate </a:t>
            </a:r>
            <a:r>
              <a:rPr lang="en-US" sz="1600" dirty="0" smtClean="0">
                <a:latin typeface="Cambria" pitchFamily="18" charset="0"/>
              </a:rPr>
              <a:t>leaves on </a:t>
            </a:r>
            <a:r>
              <a:rPr lang="en-US" sz="1600" dirty="0">
                <a:latin typeface="Cambria" pitchFamily="18" charset="0"/>
              </a:rPr>
              <a:t>stem with smooth </a:t>
            </a:r>
            <a:r>
              <a:rPr lang="en-US" sz="1600" dirty="0" smtClean="0">
                <a:latin typeface="Cambria" pitchFamily="18" charset="0"/>
              </a:rPr>
              <a:t>edges, up </a:t>
            </a:r>
            <a:r>
              <a:rPr lang="en-US" sz="1600" dirty="0">
                <a:latin typeface="Cambria" pitchFamily="18" charset="0"/>
              </a:rPr>
              <a:t>to 12 inches long and 4 inches </a:t>
            </a:r>
            <a:r>
              <a:rPr lang="en-US" sz="1600" dirty="0" smtClean="0">
                <a:latin typeface="Cambria" pitchFamily="18" charset="0"/>
              </a:rPr>
              <a:t>wide.</a:t>
            </a:r>
          </a:p>
          <a:p>
            <a:pPr>
              <a:buFont typeface="Arial" pitchFamily="34" charset="0"/>
              <a:buChar char="•"/>
            </a:pPr>
            <a:r>
              <a:rPr lang="en-US" sz="1600" dirty="0" smtClean="0">
                <a:latin typeface="Cambria" pitchFamily="18" charset="0"/>
              </a:rPr>
              <a:t>Flowers are </a:t>
            </a:r>
            <a:r>
              <a:rPr lang="en-US" sz="1600" dirty="0">
                <a:latin typeface="Cambria" pitchFamily="18" charset="0"/>
              </a:rPr>
              <a:t>w</a:t>
            </a:r>
            <a:r>
              <a:rPr lang="en-US" sz="1600" dirty="0" smtClean="0">
                <a:latin typeface="Cambria" pitchFamily="18" charset="0"/>
              </a:rPr>
              <a:t>hite </a:t>
            </a:r>
            <a:r>
              <a:rPr lang="en-US" sz="1600" dirty="0">
                <a:latin typeface="Cambria" pitchFamily="18" charset="0"/>
              </a:rPr>
              <a:t>or green. Form in elongated clusters </a:t>
            </a:r>
            <a:r>
              <a:rPr lang="en-US" sz="1600" dirty="0" smtClean="0">
                <a:latin typeface="Cambria" pitchFamily="18" charset="0"/>
              </a:rPr>
              <a:t>that hang </a:t>
            </a:r>
            <a:r>
              <a:rPr lang="en-US" sz="1600" dirty="0">
                <a:latin typeface="Cambria" pitchFamily="18" charset="0"/>
              </a:rPr>
              <a:t>from branches in early </a:t>
            </a:r>
            <a:r>
              <a:rPr lang="en-US" sz="1600" dirty="0" smtClean="0">
                <a:latin typeface="Cambria" pitchFamily="18" charset="0"/>
              </a:rPr>
              <a:t>summer.</a:t>
            </a:r>
          </a:p>
          <a:p>
            <a:pPr>
              <a:buFont typeface="Arial" pitchFamily="34" charset="0"/>
              <a:buChar char="•"/>
            </a:pPr>
            <a:r>
              <a:rPr lang="en-US" sz="1600" dirty="0" smtClean="0">
                <a:latin typeface="Cambria" pitchFamily="18" charset="0"/>
              </a:rPr>
              <a:t>Hanging clusters of deep </a:t>
            </a:r>
            <a:r>
              <a:rPr lang="en-US" sz="1600" dirty="0">
                <a:latin typeface="Cambria" pitchFamily="18" charset="0"/>
              </a:rPr>
              <a:t>purple </a:t>
            </a:r>
            <a:r>
              <a:rPr lang="en-US" sz="1600" dirty="0" smtClean="0">
                <a:latin typeface="Cambria" pitchFamily="18" charset="0"/>
              </a:rPr>
              <a:t>berries</a:t>
            </a:r>
            <a:r>
              <a:rPr lang="en-US" sz="1600" b="1" dirty="0" smtClean="0">
                <a:latin typeface="Cambria" pitchFamily="18" charset="0"/>
              </a:rPr>
              <a:t>. </a:t>
            </a:r>
            <a:r>
              <a:rPr lang="en-US" sz="1600" dirty="0" smtClean="0">
                <a:latin typeface="Cambria" pitchFamily="18" charset="0"/>
              </a:rPr>
              <a:t>Fruits </a:t>
            </a:r>
            <a:r>
              <a:rPr lang="en-US" sz="1600" dirty="0">
                <a:latin typeface="Cambria" pitchFamily="18" charset="0"/>
              </a:rPr>
              <a:t>present mid-summer to late </a:t>
            </a:r>
            <a:r>
              <a:rPr lang="en-US" sz="1600" dirty="0" smtClean="0">
                <a:latin typeface="Cambria" pitchFamily="18" charset="0"/>
              </a:rPr>
              <a:t>fall. </a:t>
            </a:r>
          </a:p>
          <a:p>
            <a:pPr>
              <a:buFont typeface="Arial" pitchFamily="34" charset="0"/>
              <a:buChar char="•"/>
            </a:pPr>
            <a:r>
              <a:rPr lang="en-US" sz="1600" dirty="0" smtClean="0">
                <a:latin typeface="Cambria" pitchFamily="18" charset="0"/>
              </a:rPr>
              <a:t>The large taproot can grow to the size of a bowling ball.</a:t>
            </a:r>
          </a:p>
          <a:p>
            <a:pPr>
              <a:buFont typeface="Arial" pitchFamily="34" charset="0"/>
              <a:buChar char="•"/>
            </a:pPr>
            <a:r>
              <a:rPr lang="en-US" sz="1600" b="1" dirty="0" err="1" smtClean="0">
                <a:latin typeface="Cambria" pitchFamily="18" charset="0"/>
              </a:rPr>
              <a:t>Resprouts</a:t>
            </a:r>
            <a:r>
              <a:rPr lang="en-US" sz="1600" b="1" dirty="0" smtClean="0">
                <a:latin typeface="Cambria" pitchFamily="18" charset="0"/>
              </a:rPr>
              <a:t> from any remaining root fragments.</a:t>
            </a:r>
          </a:p>
          <a:p>
            <a:endParaRPr lang="en-US" sz="1600" dirty="0">
              <a:latin typeface="Cambria" pitchFamily="18" charset="0"/>
            </a:endParaRPr>
          </a:p>
          <a:p>
            <a:endParaRPr lang="en-US" sz="1600" dirty="0">
              <a:latin typeface="Cambria" pitchFamily="18" charset="0"/>
            </a:endParaRPr>
          </a:p>
        </p:txBody>
      </p:sp>
      <p:sp>
        <p:nvSpPr>
          <p:cNvPr id="7" name="TextBox 6"/>
          <p:cNvSpPr txBox="1"/>
          <p:nvPr/>
        </p:nvSpPr>
        <p:spPr>
          <a:xfrm>
            <a:off x="0" y="5288340"/>
            <a:ext cx="3505200" cy="1569660"/>
          </a:xfrm>
          <a:prstGeom prst="rect">
            <a:avLst/>
          </a:prstGeom>
          <a:solidFill>
            <a:srgbClr val="666699"/>
          </a:solidFill>
        </p:spPr>
        <p:txBody>
          <a:bodyPr wrap="squar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rPr>
              <a:t>Notes: Every part of pokeweed is poisonous with the root and leaves being the most toxic. The plant’s berries have been shown to cause vomiting, spasms, and even death in humans. </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mbria" pitchFamily="18" charset="0"/>
            </a:endParaRPr>
          </a:p>
        </p:txBody>
      </p:sp>
      <p:sp>
        <p:nvSpPr>
          <p:cNvPr id="8" name="TextBox 7"/>
          <p:cNvSpPr txBox="1"/>
          <p:nvPr/>
        </p:nvSpPr>
        <p:spPr>
          <a:xfrm>
            <a:off x="6400800" y="2971799"/>
            <a:ext cx="2209800" cy="3017520"/>
          </a:xfrm>
          <a:prstGeom prst="rect">
            <a:avLst/>
          </a:prstGeom>
          <a:blipFill>
            <a:blip r:embed="rId4" cstate="print"/>
            <a:stretch>
              <a:fillRect/>
            </a:stretch>
          </a:blipFill>
        </p:spPr>
        <p:txBody>
          <a:bodyPr wrap="square" rtlCol="0">
            <a:spAutoFit/>
          </a:bodyPr>
          <a:lstStyle/>
          <a:p>
            <a:endParaRPr lang="en-US" dirty="0"/>
          </a:p>
        </p:txBody>
      </p:sp>
      <p:sp>
        <p:nvSpPr>
          <p:cNvPr id="9" name="5-Point Star 8"/>
          <p:cNvSpPr/>
          <p:nvPr/>
        </p:nvSpPr>
        <p:spPr>
          <a:xfrm>
            <a:off x="0" y="4953000"/>
            <a:ext cx="533400" cy="381000"/>
          </a:xfrm>
          <a:prstGeom prst="star5">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pic>
        <p:nvPicPr>
          <p:cNvPr id="10" name="Picture 9" descr="cgcwmalogotext.jpg"/>
          <p:cNvPicPr>
            <a:picLocks noChangeAspect="1"/>
          </p:cNvPicPr>
          <p:nvPr/>
        </p:nvPicPr>
        <p:blipFill>
          <a:blip r:embed="rId5" cstate="print"/>
          <a:stretch>
            <a:fillRect/>
          </a:stretch>
        </p:blipFill>
        <p:spPr>
          <a:xfrm>
            <a:off x="0" y="0"/>
            <a:ext cx="1905000" cy="10668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0"/>
            <a:ext cx="6858000" cy="830997"/>
          </a:xfrm>
          <a:prstGeom prst="rect">
            <a:avLst/>
          </a:prstGeom>
          <a:noFill/>
        </p:spPr>
        <p:txBody>
          <a:bodyPr wrap="square" rtlCol="0">
            <a:spAutoFit/>
          </a:bodyPr>
          <a:lstStyle/>
          <a:p>
            <a:r>
              <a:rPr lang="en-US" dirty="0" smtClean="0">
                <a:solidFill>
                  <a:schemeClr val="bg1"/>
                </a:solidFill>
              </a:rPr>
              <a:t>Giant Hogweed</a:t>
            </a:r>
          </a:p>
          <a:p>
            <a:r>
              <a:rPr lang="en-US" i="1" dirty="0" err="1" smtClean="0">
                <a:solidFill>
                  <a:schemeClr val="bg1"/>
                </a:solidFill>
              </a:rPr>
              <a:t>Heracleum</a:t>
            </a:r>
            <a:r>
              <a:rPr lang="en-US" i="1" dirty="0" smtClean="0">
                <a:solidFill>
                  <a:schemeClr val="bg1"/>
                </a:solidFill>
              </a:rPr>
              <a:t> </a:t>
            </a:r>
            <a:r>
              <a:rPr lang="en-US" i="1" dirty="0" err="1" smtClean="0">
                <a:solidFill>
                  <a:schemeClr val="bg1"/>
                </a:solidFill>
              </a:rPr>
              <a:t>mantegazzianum</a:t>
            </a:r>
            <a:endParaRPr lang="en-US" dirty="0">
              <a:solidFill>
                <a:schemeClr val="bg1"/>
              </a:solidFill>
            </a:endParaRPr>
          </a:p>
        </p:txBody>
      </p:sp>
      <p:pic>
        <p:nvPicPr>
          <p:cNvPr id="31746" name="Picture 2"/>
          <p:cNvPicPr>
            <a:picLocks noChangeAspect="1" noChangeArrowheads="1"/>
          </p:cNvPicPr>
          <p:nvPr/>
        </p:nvPicPr>
        <p:blipFill>
          <a:blip r:embed="rId2" cstate="print"/>
          <a:srcRect/>
          <a:stretch>
            <a:fillRect/>
          </a:stretch>
        </p:blipFill>
        <p:spPr bwMode="auto">
          <a:xfrm>
            <a:off x="7010400" y="1"/>
            <a:ext cx="2133600" cy="2286000"/>
          </a:xfrm>
          <a:prstGeom prst="rect">
            <a:avLst/>
          </a:prstGeom>
          <a:noFill/>
          <a:ln w="9525">
            <a:noFill/>
            <a:miter lim="800000"/>
            <a:headEnd/>
            <a:tailEnd/>
          </a:ln>
        </p:spPr>
      </p:pic>
      <p:sp>
        <p:nvSpPr>
          <p:cNvPr id="4" name="Rectangle 3"/>
          <p:cNvSpPr/>
          <p:nvPr/>
        </p:nvSpPr>
        <p:spPr>
          <a:xfrm>
            <a:off x="1828800" y="1447800"/>
            <a:ext cx="4648200" cy="4031873"/>
          </a:xfrm>
          <a:prstGeom prst="rect">
            <a:avLst/>
          </a:prstGeom>
        </p:spPr>
        <p:txBody>
          <a:bodyPr wrap="square">
            <a:spAutoFit/>
          </a:bodyPr>
          <a:lstStyle/>
          <a:p>
            <a:pPr>
              <a:buFont typeface="Arial" pitchFamily="34" charset="0"/>
              <a:buChar char="•"/>
            </a:pPr>
            <a:r>
              <a:rPr lang="en-US" sz="1600" b="1" dirty="0" smtClean="0">
                <a:latin typeface="Cambria" pitchFamily="18" charset="0"/>
              </a:rPr>
              <a:t>Leaves are 3 to 5 feet wide</a:t>
            </a:r>
            <a:r>
              <a:rPr lang="en-US" sz="1600" dirty="0" smtClean="0">
                <a:latin typeface="Cambria" pitchFamily="18" charset="0"/>
              </a:rPr>
              <a:t>, with 3 leaflets per leaf. </a:t>
            </a:r>
          </a:p>
          <a:p>
            <a:r>
              <a:rPr lang="en-US" sz="1600" dirty="0" smtClean="0">
                <a:latin typeface="Cambria" pitchFamily="18" charset="0"/>
              </a:rPr>
              <a:t>Leaflets are deeply incised and lower surface is scaly. </a:t>
            </a:r>
          </a:p>
          <a:p>
            <a:pPr>
              <a:buFont typeface="Arial" pitchFamily="34" charset="0"/>
              <a:buChar char="•"/>
            </a:pPr>
            <a:r>
              <a:rPr lang="en-US" sz="1600" dirty="0" smtClean="0">
                <a:latin typeface="Cambria" pitchFamily="18" charset="0"/>
              </a:rPr>
              <a:t>  Stalks 2 to 4 inches in diameter are hollow with raised, purple blotches and erect hairs. Stalk and </a:t>
            </a:r>
            <a:r>
              <a:rPr lang="en-US" sz="1600" dirty="0" err="1" smtClean="0">
                <a:latin typeface="Cambria" pitchFamily="18" charset="0"/>
              </a:rPr>
              <a:t>flowerhead</a:t>
            </a:r>
            <a:r>
              <a:rPr lang="en-US" sz="1600" dirty="0" smtClean="0">
                <a:latin typeface="Cambria" pitchFamily="18" charset="0"/>
              </a:rPr>
              <a:t> develop after 2 to 4 years then plant dies back. </a:t>
            </a:r>
          </a:p>
          <a:p>
            <a:pPr>
              <a:buFont typeface="Arial" pitchFamily="34" charset="0"/>
              <a:buChar char="•"/>
            </a:pPr>
            <a:r>
              <a:rPr lang="en-US" sz="1600" dirty="0" smtClean="0">
                <a:latin typeface="Cambria" pitchFamily="18" charset="0"/>
              </a:rPr>
              <a:t> </a:t>
            </a:r>
            <a:r>
              <a:rPr lang="en-US" sz="1600" dirty="0" err="1" smtClean="0">
                <a:latin typeface="Cambria" pitchFamily="18" charset="0"/>
              </a:rPr>
              <a:t>Flowerhead</a:t>
            </a:r>
            <a:r>
              <a:rPr lang="en-US" sz="1600" dirty="0" smtClean="0">
                <a:latin typeface="Cambria" pitchFamily="18" charset="0"/>
              </a:rPr>
              <a:t> made up of numerous, white flowers, umbrella-like, up to 2 feet in diameter, blooms mid-May through July.</a:t>
            </a:r>
            <a:r>
              <a:rPr lang="en-US" sz="1600" b="1" dirty="0" smtClean="0">
                <a:latin typeface="Cambria" pitchFamily="18" charset="0"/>
              </a:rPr>
              <a:t>  </a:t>
            </a:r>
            <a:r>
              <a:rPr lang="en-US" sz="1600" dirty="0" smtClean="0">
                <a:latin typeface="Cambria" pitchFamily="18" charset="0"/>
              </a:rPr>
              <a:t>Seeds are flat, oval, tan with brown lines, about 3/8” long</a:t>
            </a:r>
            <a:r>
              <a:rPr lang="en-US" sz="1600" b="1" dirty="0" smtClean="0">
                <a:latin typeface="Cambria" pitchFamily="18" charset="0"/>
              </a:rPr>
              <a:t>. Each plant can produce up to 50,000 seeds.</a:t>
            </a:r>
          </a:p>
          <a:p>
            <a:pPr>
              <a:buFont typeface="Arial" pitchFamily="34" charset="0"/>
              <a:buChar char="•"/>
            </a:pPr>
            <a:r>
              <a:rPr lang="en-US" sz="1600" b="1" dirty="0" smtClean="0">
                <a:latin typeface="Cambria" pitchFamily="18" charset="0"/>
              </a:rPr>
              <a:t> </a:t>
            </a:r>
            <a:r>
              <a:rPr lang="en-US" sz="1600" dirty="0" smtClean="0">
                <a:latin typeface="Cambria" pitchFamily="18" charset="0"/>
              </a:rPr>
              <a:t>Readily colonizes </a:t>
            </a:r>
            <a:r>
              <a:rPr lang="en-US" sz="1600" dirty="0" err="1" smtClean="0">
                <a:latin typeface="Cambria" pitchFamily="18" charset="0"/>
              </a:rPr>
              <a:t>streambanks</a:t>
            </a:r>
            <a:r>
              <a:rPr lang="en-US" sz="1600" dirty="0" smtClean="0">
                <a:latin typeface="Cambria" pitchFamily="18" charset="0"/>
              </a:rPr>
              <a:t>, fields, and forest </a:t>
            </a:r>
            <a:r>
              <a:rPr lang="en-US" sz="1600" dirty="0" err="1" smtClean="0">
                <a:latin typeface="Cambria" pitchFamily="18" charset="0"/>
              </a:rPr>
              <a:t>understories</a:t>
            </a:r>
            <a:r>
              <a:rPr lang="en-US" sz="1600" dirty="0" smtClean="0">
                <a:latin typeface="Cambria" pitchFamily="18" charset="0"/>
              </a:rPr>
              <a:t> where it replaces native vegetation and prevents new trees from growing</a:t>
            </a:r>
            <a:endParaRPr lang="en-US" sz="1600" dirty="0">
              <a:latin typeface="Cambria" pitchFamily="18" charset="0"/>
            </a:endParaRPr>
          </a:p>
        </p:txBody>
      </p:sp>
      <p:sp>
        <p:nvSpPr>
          <p:cNvPr id="5" name="TextBox 4"/>
          <p:cNvSpPr txBox="1"/>
          <p:nvPr/>
        </p:nvSpPr>
        <p:spPr>
          <a:xfrm>
            <a:off x="1752600" y="990600"/>
            <a:ext cx="4800600" cy="461665"/>
          </a:xfrm>
          <a:prstGeom prst="rect">
            <a:avLst/>
          </a:prstGeom>
          <a:noFill/>
        </p:spPr>
        <p:txBody>
          <a:bodyPr wrap="square" rtlCol="0">
            <a:spAutoFit/>
          </a:bodyPr>
          <a:lstStyle/>
          <a:p>
            <a:pPr>
              <a:buFont typeface="Arial" pitchFamily="34" charset="0"/>
              <a:buChar char="•"/>
            </a:pPr>
            <a:r>
              <a:rPr lang="en-US" b="1" dirty="0" smtClean="0">
                <a:solidFill>
                  <a:schemeClr val="bg1"/>
                </a:solidFill>
                <a:latin typeface="Cambria" pitchFamily="18" charset="0"/>
              </a:rPr>
              <a:t> </a:t>
            </a:r>
            <a:r>
              <a:rPr lang="en-US" sz="1600" dirty="0" smtClean="0">
                <a:solidFill>
                  <a:schemeClr val="bg1"/>
                </a:solidFill>
                <a:latin typeface="Cambria" pitchFamily="18" charset="0"/>
              </a:rPr>
              <a:t>Perennial 10 to 17 feet tall. </a:t>
            </a:r>
            <a:endParaRPr lang="en-US" sz="1600" dirty="0">
              <a:solidFill>
                <a:schemeClr val="bg1"/>
              </a:solidFill>
            </a:endParaRPr>
          </a:p>
        </p:txBody>
      </p:sp>
      <p:sp>
        <p:nvSpPr>
          <p:cNvPr id="6" name="TextBox 5"/>
          <p:cNvSpPr txBox="1"/>
          <p:nvPr/>
        </p:nvSpPr>
        <p:spPr>
          <a:xfrm>
            <a:off x="6324600" y="4419600"/>
            <a:ext cx="2819400" cy="1107996"/>
          </a:xfrm>
          <a:prstGeom prst="rect">
            <a:avLst/>
          </a:prstGeom>
          <a:solidFill>
            <a:schemeClr val="accent6">
              <a:lumMod val="40000"/>
              <a:lumOff val="60000"/>
            </a:schemeClr>
          </a:solidFill>
        </p:spPr>
        <p:txBody>
          <a:bodyPr wrap="square" rtlCol="0">
            <a:spAutoFit/>
          </a:bodyPr>
          <a:lstStyle/>
          <a:p>
            <a:r>
              <a:rPr lang="en-US" sz="1200" b="1" dirty="0" smtClean="0">
                <a:latin typeface="Cambria" pitchFamily="18" charset="0"/>
              </a:rPr>
              <a:t>This plant is a public health hazard</a:t>
            </a:r>
            <a:r>
              <a:rPr lang="en-US" sz="1200" dirty="0" smtClean="0">
                <a:latin typeface="Cambria" pitchFamily="18" charset="0"/>
              </a:rPr>
              <a:t>!</a:t>
            </a:r>
            <a:r>
              <a:rPr lang="en-US" sz="1600" dirty="0" smtClean="0">
                <a:latin typeface="Cambria" pitchFamily="18" charset="0"/>
              </a:rPr>
              <a:t>!</a:t>
            </a:r>
            <a:r>
              <a:rPr lang="en-US" sz="1200" b="1" dirty="0" smtClean="0">
                <a:latin typeface="Cambria" pitchFamily="18" charset="0"/>
              </a:rPr>
              <a:t> </a:t>
            </a:r>
            <a:r>
              <a:rPr lang="en-US" sz="1200" dirty="0" smtClean="0">
                <a:latin typeface="Cambria" pitchFamily="18" charset="0"/>
              </a:rPr>
              <a:t>Skin that has come in contact with the plant’s sap will burn and blister when  exposed to sunlight</a:t>
            </a:r>
            <a:r>
              <a:rPr lang="en-US" dirty="0" smtClean="0">
                <a:latin typeface="Cambria" pitchFamily="18" charset="0"/>
              </a:rPr>
              <a:t>.</a:t>
            </a:r>
            <a:endParaRPr lang="en-US" dirty="0"/>
          </a:p>
        </p:txBody>
      </p:sp>
      <p:sp>
        <p:nvSpPr>
          <p:cNvPr id="9" name="TextBox 8"/>
          <p:cNvSpPr txBox="1"/>
          <p:nvPr/>
        </p:nvSpPr>
        <p:spPr>
          <a:xfrm>
            <a:off x="0" y="5638800"/>
            <a:ext cx="5181600" cy="830997"/>
          </a:xfrm>
          <a:prstGeom prst="rect">
            <a:avLst/>
          </a:prstGeom>
          <a:solidFill>
            <a:schemeClr val="accent5">
              <a:lumMod val="75000"/>
            </a:schemeClr>
          </a:solidFill>
        </p:spPr>
        <p:txBody>
          <a:bodyPr wrap="square" rtlCol="0">
            <a:spAutoFit/>
          </a:bodyPr>
          <a:lstStyle/>
          <a:p>
            <a:r>
              <a:rPr lang="en-US" sz="1600" i="1" dirty="0" smtClean="0">
                <a:latin typeface="Cambria" pitchFamily="18" charset="0"/>
              </a:rPr>
              <a:t>Native cow parsnip, a giant hogweed look-a-like, typically only grows up to 6 feet tall with a </a:t>
            </a:r>
            <a:r>
              <a:rPr lang="en-US" sz="1600" i="1" dirty="0" err="1" smtClean="0">
                <a:latin typeface="Cambria" pitchFamily="18" charset="0"/>
              </a:rPr>
              <a:t>flowerhead</a:t>
            </a:r>
            <a:r>
              <a:rPr lang="en-US" sz="1600" i="1" dirty="0" smtClean="0">
                <a:latin typeface="Cambria" pitchFamily="18" charset="0"/>
              </a:rPr>
              <a:t> of less than </a:t>
            </a:r>
            <a:r>
              <a:rPr lang="en-US" sz="1600" b="1" i="1" dirty="0" smtClean="0">
                <a:latin typeface="Cambria" pitchFamily="18" charset="0"/>
              </a:rPr>
              <a:t>1</a:t>
            </a:r>
            <a:r>
              <a:rPr lang="en-US" sz="1600" i="1" dirty="0" smtClean="0">
                <a:latin typeface="Cambria" pitchFamily="18" charset="0"/>
              </a:rPr>
              <a:t> foot in diameter and much smaller, less incised leaves.</a:t>
            </a:r>
          </a:p>
        </p:txBody>
      </p:sp>
      <p:pic>
        <p:nvPicPr>
          <p:cNvPr id="31748" name="Picture 4" descr="J:\Staff workspaces\Partnership Specialist\2013\presentations\Weed ID Training\hogweedhieght.jpg"/>
          <p:cNvPicPr>
            <a:picLocks noChangeAspect="1" noChangeArrowheads="1"/>
          </p:cNvPicPr>
          <p:nvPr/>
        </p:nvPicPr>
        <p:blipFill>
          <a:blip r:embed="rId3" cstate="print"/>
          <a:srcRect/>
          <a:stretch>
            <a:fillRect/>
          </a:stretch>
        </p:blipFill>
        <p:spPr bwMode="auto">
          <a:xfrm>
            <a:off x="0" y="990600"/>
            <a:ext cx="1847850" cy="2590800"/>
          </a:xfrm>
          <a:prstGeom prst="rect">
            <a:avLst/>
          </a:prstGeom>
          <a:noFill/>
        </p:spPr>
      </p:pic>
      <p:pic>
        <p:nvPicPr>
          <p:cNvPr id="31749" name="Picture 5" descr="J:\Staff workspaces\Partnership Specialist\2013\presentations\Weed ID Training\burninset.jpg"/>
          <p:cNvPicPr>
            <a:picLocks noChangeAspect="1" noChangeArrowheads="1"/>
          </p:cNvPicPr>
          <p:nvPr/>
        </p:nvPicPr>
        <p:blipFill>
          <a:blip r:embed="rId4" cstate="print"/>
          <a:srcRect/>
          <a:stretch>
            <a:fillRect/>
          </a:stretch>
        </p:blipFill>
        <p:spPr bwMode="auto">
          <a:xfrm>
            <a:off x="6562725" y="2286000"/>
            <a:ext cx="2581275" cy="2133600"/>
          </a:xfrm>
          <a:prstGeom prst="rect">
            <a:avLst/>
          </a:prstGeom>
          <a:noFill/>
        </p:spPr>
      </p:pic>
      <p:pic>
        <p:nvPicPr>
          <p:cNvPr id="31750" name="Picture 6" descr="J:\Staff workspaces\Partnership Specialist\2013\presentations\Weed ID Training\bigleafhogweed.jpg"/>
          <p:cNvPicPr>
            <a:picLocks noChangeAspect="1" noChangeArrowheads="1"/>
          </p:cNvPicPr>
          <p:nvPr/>
        </p:nvPicPr>
        <p:blipFill>
          <a:blip r:embed="rId5" cstate="print"/>
          <a:srcRect/>
          <a:stretch>
            <a:fillRect/>
          </a:stretch>
        </p:blipFill>
        <p:spPr bwMode="auto">
          <a:xfrm>
            <a:off x="6953250" y="5385227"/>
            <a:ext cx="2190750" cy="1472773"/>
          </a:xfrm>
          <a:prstGeom prst="rect">
            <a:avLst/>
          </a:prstGeom>
          <a:noFill/>
        </p:spPr>
      </p:pic>
      <p:sp>
        <p:nvSpPr>
          <p:cNvPr id="13" name="5-Point Star 12"/>
          <p:cNvSpPr/>
          <p:nvPr/>
        </p:nvSpPr>
        <p:spPr>
          <a:xfrm>
            <a:off x="8534400" y="5105400"/>
            <a:ext cx="609600" cy="685800"/>
          </a:xfrm>
          <a:prstGeom prst="star5">
            <a:avLst>
              <a:gd name="adj" fmla="val 19098"/>
              <a:gd name="hf" fmla="val 105146"/>
              <a:gd name="vf" fmla="val 110557"/>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751" name="Picture 7" descr="J:\Staff workspaces\Partnership Specialist\2013\presentations\Weed ID Training\hairhogweed.jpg"/>
          <p:cNvPicPr>
            <a:picLocks noChangeAspect="1" noChangeArrowheads="1"/>
          </p:cNvPicPr>
          <p:nvPr/>
        </p:nvPicPr>
        <p:blipFill>
          <a:blip r:embed="rId6" cstate="print"/>
          <a:srcRect/>
          <a:stretch>
            <a:fillRect/>
          </a:stretch>
        </p:blipFill>
        <p:spPr bwMode="auto">
          <a:xfrm>
            <a:off x="5410200" y="5410200"/>
            <a:ext cx="1523999" cy="1250673"/>
          </a:xfrm>
          <a:prstGeom prst="rect">
            <a:avLst/>
          </a:prstGeom>
          <a:noFill/>
        </p:spPr>
      </p:pic>
      <p:pic>
        <p:nvPicPr>
          <p:cNvPr id="31752" name="Picture 8" descr="J:\Staff workspaces\Partnership Specialist\2013\presentations\Weed ID Training\nicecleaf.jpg"/>
          <p:cNvPicPr>
            <a:picLocks noChangeAspect="1" noChangeArrowheads="1"/>
          </p:cNvPicPr>
          <p:nvPr/>
        </p:nvPicPr>
        <p:blipFill>
          <a:blip r:embed="rId7" cstate="print"/>
          <a:srcRect/>
          <a:stretch>
            <a:fillRect/>
          </a:stretch>
        </p:blipFill>
        <p:spPr bwMode="auto">
          <a:xfrm>
            <a:off x="0" y="3581400"/>
            <a:ext cx="1905000" cy="1905000"/>
          </a:xfrm>
          <a:prstGeom prst="rect">
            <a:avLst/>
          </a:prstGeom>
          <a:noFill/>
        </p:spPr>
      </p:pic>
      <p:pic>
        <p:nvPicPr>
          <p:cNvPr id="14" name="Picture 13" descr="cgcwmalogotext.jpg"/>
          <p:cNvPicPr>
            <a:picLocks noChangeAspect="1"/>
          </p:cNvPicPr>
          <p:nvPr/>
        </p:nvPicPr>
        <p:blipFill>
          <a:blip r:embed="rId8" cstate="print"/>
          <a:stretch>
            <a:fillRect/>
          </a:stretch>
        </p:blipFill>
        <p:spPr>
          <a:xfrm>
            <a:off x="0" y="0"/>
            <a:ext cx="1905000" cy="100949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05200" y="1524000"/>
            <a:ext cx="5943600" cy="4770537"/>
          </a:xfrm>
          <a:prstGeom prst="rect">
            <a:avLst/>
          </a:prstGeom>
        </p:spPr>
        <p:txBody>
          <a:bodyPr wrap="square">
            <a:spAutoFit/>
          </a:bodyPr>
          <a:lstStyle/>
          <a:p>
            <a:r>
              <a:rPr lang="en-US" sz="1600" b="1" dirty="0" smtClean="0">
                <a:latin typeface="Cambria" pitchFamily="18" charset="0"/>
              </a:rPr>
              <a:t>Step 1: Collect information about your sighting</a:t>
            </a:r>
          </a:p>
          <a:p>
            <a:r>
              <a:rPr lang="en-US" sz="1600" dirty="0" smtClean="0">
                <a:latin typeface="Cambria" pitchFamily="18" charset="0"/>
              </a:rPr>
              <a:t>If you suspect that you have found any of the weeds included</a:t>
            </a:r>
          </a:p>
          <a:p>
            <a:r>
              <a:rPr lang="en-US" sz="1600" dirty="0" smtClean="0">
                <a:latin typeface="Cambria" pitchFamily="18" charset="0"/>
              </a:rPr>
              <a:t>in this ID guide, please record the following information so</a:t>
            </a:r>
          </a:p>
          <a:p>
            <a:r>
              <a:rPr lang="en-US" sz="1600" dirty="0" smtClean="0">
                <a:latin typeface="Cambria" pitchFamily="18" charset="0"/>
              </a:rPr>
              <a:t>we can follow up on your report:</a:t>
            </a:r>
          </a:p>
          <a:p>
            <a:r>
              <a:rPr lang="en-US" sz="1600" b="1" i="1" dirty="0" smtClean="0">
                <a:latin typeface="Cambria" pitchFamily="18" charset="0"/>
              </a:rPr>
              <a:t>1. Take a picture of the plant: Include something to</a:t>
            </a:r>
          </a:p>
          <a:p>
            <a:r>
              <a:rPr lang="en-US" sz="1600" dirty="0" smtClean="0">
                <a:latin typeface="Cambria" pitchFamily="18" charset="0"/>
              </a:rPr>
              <a:t>show scale (a ruler or a common object like a quarter) and</a:t>
            </a:r>
          </a:p>
          <a:p>
            <a:r>
              <a:rPr lang="en-US" sz="1600" dirty="0" smtClean="0">
                <a:latin typeface="Cambria" pitchFamily="18" charset="0"/>
              </a:rPr>
              <a:t>close-ups of distinctive features of the plant. Take your</a:t>
            </a:r>
          </a:p>
          <a:p>
            <a:r>
              <a:rPr lang="en-US" sz="1600" dirty="0" smtClean="0">
                <a:latin typeface="Cambria" pitchFamily="18" charset="0"/>
              </a:rPr>
              <a:t>time to make sure the photo is in focus.</a:t>
            </a:r>
          </a:p>
          <a:p>
            <a:r>
              <a:rPr lang="en-US" sz="1600" b="1" i="1" dirty="0" smtClean="0">
                <a:latin typeface="Cambria" pitchFamily="18" charset="0"/>
              </a:rPr>
              <a:t>2. Collect a written description of the plant: Are the</a:t>
            </a:r>
          </a:p>
          <a:p>
            <a:r>
              <a:rPr lang="en-US" sz="1600" dirty="0" smtClean="0">
                <a:latin typeface="Cambria" pitchFamily="18" charset="0"/>
              </a:rPr>
              <a:t>stems or leaves hairy, smooth, or waxy? Note color, shape,</a:t>
            </a:r>
          </a:p>
          <a:p>
            <a:r>
              <a:rPr lang="en-US" sz="1600" dirty="0" smtClean="0">
                <a:latin typeface="Cambria" pitchFamily="18" charset="0"/>
              </a:rPr>
              <a:t>and size of flowers and leaves.</a:t>
            </a:r>
          </a:p>
          <a:p>
            <a:r>
              <a:rPr lang="en-US" sz="1600" b="1" i="1" dirty="0" smtClean="0">
                <a:latin typeface="Cambria" pitchFamily="18" charset="0"/>
              </a:rPr>
              <a:t>3. Collect location information: GPS coordinates are the</a:t>
            </a:r>
          </a:p>
          <a:p>
            <a:r>
              <a:rPr lang="en-US" sz="1600" dirty="0" smtClean="0">
                <a:latin typeface="Cambria" pitchFamily="18" charset="0"/>
              </a:rPr>
              <a:t>best; written directions to the site work, too. The closest</a:t>
            </a:r>
          </a:p>
          <a:p>
            <a:r>
              <a:rPr lang="en-US" sz="1600" dirty="0" smtClean="0">
                <a:latin typeface="Cambria" pitchFamily="18" charset="0"/>
              </a:rPr>
              <a:t>address, intersection or mile marker, or how far past a trail</a:t>
            </a:r>
          </a:p>
          <a:p>
            <a:r>
              <a:rPr lang="en-US" sz="1600" dirty="0" smtClean="0">
                <a:latin typeface="Cambria" pitchFamily="18" charset="0"/>
              </a:rPr>
              <a:t>or bridge crossing, as well as nearby landmarks are most</a:t>
            </a:r>
          </a:p>
          <a:p>
            <a:r>
              <a:rPr lang="en-US" sz="1600" dirty="0" smtClean="0">
                <a:latin typeface="Cambria" pitchFamily="18" charset="0"/>
              </a:rPr>
              <a:t>helpful.</a:t>
            </a:r>
          </a:p>
          <a:p>
            <a:r>
              <a:rPr lang="en-US" sz="1600" b="1" i="1" dirty="0" smtClean="0">
                <a:latin typeface="Cambria" pitchFamily="18" charset="0"/>
              </a:rPr>
              <a:t>4. Collect infestation size: How many feet wide and how</a:t>
            </a:r>
          </a:p>
          <a:p>
            <a:r>
              <a:rPr lang="en-US" sz="1600" dirty="0" smtClean="0">
                <a:latin typeface="Cambria" pitchFamily="18" charset="0"/>
              </a:rPr>
              <a:t>many feet long is the weed patch? You may also estimate</a:t>
            </a:r>
          </a:p>
          <a:p>
            <a:r>
              <a:rPr lang="en-US" sz="1600" dirty="0" smtClean="0">
                <a:latin typeface="Cambria" pitchFamily="18" charset="0"/>
              </a:rPr>
              <a:t>the number of plants at the site.</a:t>
            </a:r>
          </a:p>
        </p:txBody>
      </p:sp>
      <p:sp>
        <p:nvSpPr>
          <p:cNvPr id="3" name="TextBox 2"/>
          <p:cNvSpPr txBox="1"/>
          <p:nvPr/>
        </p:nvSpPr>
        <p:spPr>
          <a:xfrm>
            <a:off x="2362200" y="304800"/>
            <a:ext cx="6172200" cy="1015663"/>
          </a:xfrm>
          <a:prstGeom prst="rect">
            <a:avLst/>
          </a:prstGeom>
          <a:noFill/>
        </p:spPr>
        <p:txBody>
          <a:bodyPr wrap="square" rtlCol="0">
            <a:spAutoFit/>
          </a:bodyPr>
          <a:lstStyle/>
          <a:p>
            <a:r>
              <a:rPr lang="en-US" sz="3600" b="1" dirty="0" smtClean="0">
                <a:solidFill>
                  <a:schemeClr val="bg1"/>
                </a:solidFill>
              </a:rPr>
              <a:t>How to Report</a:t>
            </a:r>
          </a:p>
          <a:p>
            <a:endParaRPr lang="en-US" dirty="0">
              <a:solidFill>
                <a:schemeClr val="bg1"/>
              </a:solidFill>
            </a:endParaRPr>
          </a:p>
        </p:txBody>
      </p:sp>
      <p:pic>
        <p:nvPicPr>
          <p:cNvPr id="8193" name="Picture 1" descr="J:\Staff workspaces\Partnership Specialist\2013\presentations\Weed ID Training\measure.jpg"/>
          <p:cNvPicPr>
            <a:picLocks noChangeAspect="1" noChangeArrowheads="1"/>
          </p:cNvPicPr>
          <p:nvPr/>
        </p:nvPicPr>
        <p:blipFill>
          <a:blip r:embed="rId2" cstate="print"/>
          <a:srcRect/>
          <a:stretch>
            <a:fillRect/>
          </a:stretch>
        </p:blipFill>
        <p:spPr bwMode="auto">
          <a:xfrm>
            <a:off x="0" y="2133600"/>
            <a:ext cx="3429000" cy="2819400"/>
          </a:xfrm>
          <a:prstGeom prst="rect">
            <a:avLst/>
          </a:prstGeom>
          <a:ln>
            <a:noFill/>
          </a:ln>
          <a:effectLst>
            <a:outerShdw blurRad="190500" algn="tl" rotWithShape="0">
              <a:srgbClr val="000000">
                <a:alpha val="70000"/>
              </a:srgbClr>
            </a:outerShdw>
          </a:effectLst>
        </p:spPr>
      </p:pic>
      <p:pic>
        <p:nvPicPr>
          <p:cNvPr id="5" name="Picture 4" descr="cgcwmalogotext.jpg"/>
          <p:cNvPicPr>
            <a:picLocks noChangeAspect="1"/>
          </p:cNvPicPr>
          <p:nvPr/>
        </p:nvPicPr>
        <p:blipFill>
          <a:blip r:embed="rId3" cstate="print"/>
          <a:stretch>
            <a:fillRect/>
          </a:stretch>
        </p:blipFill>
        <p:spPr>
          <a:xfrm>
            <a:off x="0" y="0"/>
            <a:ext cx="1905000" cy="100584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381000"/>
            <a:ext cx="6934200" cy="584775"/>
          </a:xfrm>
          <a:prstGeom prst="rect">
            <a:avLst/>
          </a:prstGeom>
          <a:noFill/>
        </p:spPr>
        <p:txBody>
          <a:bodyPr wrap="square" rtlCol="0">
            <a:spAutoFit/>
          </a:bodyPr>
          <a:lstStyle/>
          <a:p>
            <a:pPr algn="ctr"/>
            <a:r>
              <a:rPr lang="en-US" sz="3200" dirty="0" smtClean="0">
                <a:solidFill>
                  <a:schemeClr val="bg1"/>
                </a:solidFill>
              </a:rPr>
              <a:t>WHERE TO REPORT</a:t>
            </a:r>
            <a:endParaRPr lang="en-US" sz="3200" dirty="0">
              <a:solidFill>
                <a:schemeClr val="bg1"/>
              </a:solidFill>
            </a:endParaRPr>
          </a:p>
        </p:txBody>
      </p:sp>
      <p:sp>
        <p:nvSpPr>
          <p:cNvPr id="3" name="TextBox 2"/>
          <p:cNvSpPr txBox="1"/>
          <p:nvPr/>
        </p:nvSpPr>
        <p:spPr>
          <a:xfrm>
            <a:off x="1981200" y="1828800"/>
            <a:ext cx="8001000" cy="3477875"/>
          </a:xfrm>
          <a:prstGeom prst="rect">
            <a:avLst/>
          </a:prstGeom>
          <a:noFill/>
        </p:spPr>
        <p:txBody>
          <a:bodyPr wrap="square" rtlCol="0">
            <a:spAutoFit/>
          </a:bodyPr>
          <a:lstStyle/>
          <a:p>
            <a:pPr>
              <a:buFont typeface="Arial" pitchFamily="34" charset="0"/>
              <a:buChar char="•"/>
            </a:pPr>
            <a:r>
              <a:rPr lang="en-US" b="1" dirty="0" smtClean="0">
                <a:latin typeface="Cambria" pitchFamily="18" charset="0"/>
              </a:rPr>
              <a:t>Oregon Invasive Species Hotline </a:t>
            </a:r>
            <a:r>
              <a:rPr lang="en-US" sz="1800" b="1" dirty="0" smtClean="0">
                <a:latin typeface="Cambria" pitchFamily="18" charset="0"/>
              </a:rPr>
              <a:t>www</a:t>
            </a:r>
            <a:r>
              <a:rPr lang="en-US" sz="1800" b="1" u="sng" dirty="0" smtClean="0">
                <a:latin typeface="Cambria" pitchFamily="18" charset="0"/>
              </a:rPr>
              <a:t>.oregoninvasiveshotline.org</a:t>
            </a:r>
          </a:p>
          <a:p>
            <a:r>
              <a:rPr lang="en-US" sz="1800" b="1" dirty="0" smtClean="0">
                <a:latin typeface="Cambria" pitchFamily="18" charset="0"/>
              </a:rPr>
              <a:t> </a:t>
            </a:r>
            <a:r>
              <a:rPr lang="en-US" sz="1800" b="1" dirty="0" smtClean="0">
                <a:solidFill>
                  <a:srgbClr val="660066"/>
                </a:solidFill>
                <a:latin typeface="Cambria" pitchFamily="18" charset="0"/>
              </a:rPr>
              <a:t>*indicated on boot brushes</a:t>
            </a:r>
            <a:endParaRPr lang="en-US" sz="1800" b="1" dirty="0" smtClean="0">
              <a:latin typeface="Cambria" pitchFamily="18" charset="0"/>
            </a:endParaRPr>
          </a:p>
          <a:p>
            <a:endParaRPr lang="en-US" sz="2000" b="1" dirty="0" smtClean="0">
              <a:latin typeface="Cambria" pitchFamily="18" charset="0"/>
            </a:endParaRPr>
          </a:p>
          <a:p>
            <a:endParaRPr lang="en-US" sz="1600" b="1" u="sng" dirty="0" smtClean="0">
              <a:latin typeface="Cambria" pitchFamily="18" charset="0"/>
            </a:endParaRPr>
          </a:p>
          <a:p>
            <a:pPr>
              <a:buFont typeface="Arial" pitchFamily="34" charset="0"/>
              <a:buChar char="•"/>
            </a:pPr>
            <a:r>
              <a:rPr lang="en-US" sz="2800" b="1" dirty="0" err="1" smtClean="0">
                <a:latin typeface="Cambria" pitchFamily="18" charset="0"/>
              </a:rPr>
              <a:t>EDDMaps</a:t>
            </a:r>
            <a:r>
              <a:rPr lang="en-US" sz="2800" b="1" dirty="0" smtClean="0">
                <a:latin typeface="Cambria" pitchFamily="18" charset="0"/>
              </a:rPr>
              <a:t>        </a:t>
            </a:r>
            <a:r>
              <a:rPr lang="en-US" sz="2800" b="1" u="sng" dirty="0" smtClean="0">
                <a:latin typeface="Cambria" pitchFamily="18" charset="0"/>
              </a:rPr>
              <a:t>www.eddmaps.org/</a:t>
            </a:r>
          </a:p>
          <a:p>
            <a:pPr>
              <a:buFont typeface="Arial" pitchFamily="34" charset="0"/>
              <a:buChar char="•"/>
            </a:pPr>
            <a:endParaRPr lang="en-US" sz="1600" b="1" u="sng" dirty="0" smtClean="0">
              <a:latin typeface="Cambria" pitchFamily="18" charset="0"/>
            </a:endParaRPr>
          </a:p>
          <a:p>
            <a:r>
              <a:rPr lang="en-US" sz="1600" b="1" u="sng" dirty="0" smtClean="0">
                <a:solidFill>
                  <a:schemeClr val="bg1"/>
                </a:solidFill>
              </a:rPr>
              <a:t>bbBBBYes.org/map</a:t>
            </a:r>
          </a:p>
          <a:p>
            <a:r>
              <a:rPr lang="en-US" sz="1600" b="1" u="sng" dirty="0" smtClean="0">
                <a:solidFill>
                  <a:schemeClr val="bg1"/>
                </a:solidFill>
              </a:rPr>
              <a:t>ves.org/map</a:t>
            </a:r>
          </a:p>
          <a:p>
            <a:endParaRPr lang="en-US" sz="1600" dirty="0" smtClean="0">
              <a:latin typeface="Cambria" pitchFamily="18" charset="0"/>
            </a:endParaRPr>
          </a:p>
          <a:p>
            <a:endParaRPr lang="en-US" sz="1600" dirty="0" smtClean="0">
              <a:latin typeface="Cambria" pitchFamily="18" charset="0"/>
            </a:endParaRPr>
          </a:p>
          <a:p>
            <a:endParaRPr lang="en-US" sz="1600" dirty="0">
              <a:latin typeface="Cambria" pitchFamily="18" charset="0"/>
            </a:endParaRPr>
          </a:p>
        </p:txBody>
      </p:sp>
      <p:sp>
        <p:nvSpPr>
          <p:cNvPr id="4" name="TextBox 3"/>
          <p:cNvSpPr txBox="1"/>
          <p:nvPr/>
        </p:nvSpPr>
        <p:spPr>
          <a:xfrm>
            <a:off x="2057400" y="1066800"/>
            <a:ext cx="5638800" cy="461665"/>
          </a:xfrm>
          <a:prstGeom prst="rect">
            <a:avLst/>
          </a:prstGeom>
          <a:noFill/>
        </p:spPr>
        <p:txBody>
          <a:bodyPr wrap="square" rtlCol="0">
            <a:spAutoFit/>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ONLINE</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TextBox 5"/>
          <p:cNvSpPr txBox="1"/>
          <p:nvPr/>
        </p:nvSpPr>
        <p:spPr>
          <a:xfrm>
            <a:off x="1905000" y="4038600"/>
            <a:ext cx="6858000" cy="1323439"/>
          </a:xfrm>
          <a:prstGeom prst="rect">
            <a:avLst/>
          </a:prstGeom>
          <a:solidFill>
            <a:schemeClr val="accent5">
              <a:lumMod val="60000"/>
              <a:lumOff val="40000"/>
            </a:schemeClr>
          </a:solidFill>
        </p:spPr>
        <p:txBody>
          <a:bodyPr wrap="square" rtlCol="0">
            <a:spAutoFit/>
          </a:bodyPr>
          <a:lstStyle/>
          <a:p>
            <a:r>
              <a:rPr lang="en-US" sz="2000" b="1" i="1" dirty="0" smtClean="0">
                <a:latin typeface="Cambria" pitchFamily="18" charset="0"/>
              </a:rPr>
              <a:t>Phone: If you do not have access to the internet, the</a:t>
            </a:r>
          </a:p>
          <a:p>
            <a:r>
              <a:rPr lang="en-US" sz="2000" dirty="0" smtClean="0">
                <a:latin typeface="Cambria" pitchFamily="18" charset="0"/>
              </a:rPr>
              <a:t>second way to report an EDRR sighting is by phone. To</a:t>
            </a:r>
          </a:p>
          <a:p>
            <a:r>
              <a:rPr lang="en-US" sz="2000" dirty="0" smtClean="0">
                <a:latin typeface="Cambria" pitchFamily="18" charset="0"/>
              </a:rPr>
              <a:t>report an infestation in either Oregon or Washington,</a:t>
            </a:r>
          </a:p>
          <a:p>
            <a:r>
              <a:rPr lang="en-US" sz="2000" dirty="0" smtClean="0">
                <a:latin typeface="Cambria" pitchFamily="18" charset="0"/>
              </a:rPr>
              <a:t>please call </a:t>
            </a:r>
            <a:r>
              <a:rPr lang="en-US" sz="2000" b="1" dirty="0" smtClean="0">
                <a:latin typeface="Cambria" pitchFamily="18" charset="0"/>
              </a:rPr>
              <a:t>1-877-9-INFEST (1-877-946-3378). </a:t>
            </a:r>
            <a:endParaRPr lang="en-US" sz="2000" dirty="0" smtClean="0">
              <a:latin typeface="Cambria" pitchFamily="18" charset="0"/>
            </a:endParaRPr>
          </a:p>
        </p:txBody>
      </p:sp>
      <p:pic>
        <p:nvPicPr>
          <p:cNvPr id="7" name="Picture 6" descr="cgcwmalogotext.jpg"/>
          <p:cNvPicPr>
            <a:picLocks noChangeAspect="1"/>
          </p:cNvPicPr>
          <p:nvPr/>
        </p:nvPicPr>
        <p:blipFill>
          <a:blip r:embed="rId2" cstate="print"/>
          <a:stretch>
            <a:fillRect/>
          </a:stretch>
        </p:blipFill>
        <p:spPr>
          <a:xfrm>
            <a:off x="0" y="0"/>
            <a:ext cx="1905000" cy="9906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1905000" y="2133600"/>
            <a:ext cx="7239000" cy="4724400"/>
          </a:xfrm>
          <a:prstGeom prst="rect">
            <a:avLst/>
          </a:prstGeom>
          <a:noFill/>
          <a:ln w="9525">
            <a:noFill/>
            <a:miter lim="800000"/>
            <a:headEnd/>
            <a:tailEnd/>
          </a:ln>
        </p:spPr>
      </p:pic>
      <p:sp>
        <p:nvSpPr>
          <p:cNvPr id="4" name="TextBox 3"/>
          <p:cNvSpPr txBox="1"/>
          <p:nvPr/>
        </p:nvSpPr>
        <p:spPr>
          <a:xfrm>
            <a:off x="2438400" y="1524000"/>
            <a:ext cx="6096000" cy="584775"/>
          </a:xfrm>
          <a:prstGeom prst="rect">
            <a:avLst/>
          </a:prstGeom>
          <a:noFill/>
        </p:spPr>
        <p:txBody>
          <a:bodyPr wrap="square" rtlCol="0">
            <a:spAutoFit/>
          </a:bodyPr>
          <a:lstStyle/>
          <a:p>
            <a:r>
              <a:rPr lang="en-US" sz="1600" dirty="0" smtClean="0">
                <a:latin typeface="Cambria" pitchFamily="18" charset="0"/>
              </a:rPr>
              <a:t>Visit </a:t>
            </a:r>
            <a:r>
              <a:rPr lang="en-US" sz="1600" u="sng" dirty="0" smtClean="0">
                <a:latin typeface="Cambria" pitchFamily="18" charset="0"/>
              </a:rPr>
              <a:t>www.oregoninvasiveshotline.org </a:t>
            </a:r>
            <a:r>
              <a:rPr lang="en-US" sz="1600" dirty="0" smtClean="0">
                <a:latin typeface="Cambria" pitchFamily="18" charset="0"/>
              </a:rPr>
              <a:t>and click on the “report now” button and fill out the form.</a:t>
            </a:r>
          </a:p>
        </p:txBody>
      </p:sp>
      <p:sp>
        <p:nvSpPr>
          <p:cNvPr id="5" name="TextBox 4"/>
          <p:cNvSpPr txBox="1"/>
          <p:nvPr/>
        </p:nvSpPr>
        <p:spPr>
          <a:xfrm>
            <a:off x="1905000" y="304800"/>
            <a:ext cx="7086600" cy="646331"/>
          </a:xfrm>
          <a:prstGeom prst="rect">
            <a:avLst/>
          </a:prstGeom>
          <a:noFill/>
        </p:spPr>
        <p:txBody>
          <a:bodyPr wrap="square" rtlCol="0">
            <a:spAutoFit/>
          </a:bodyPr>
          <a:lstStyle/>
          <a:p>
            <a:r>
              <a:rPr lang="en-US" sz="3600" b="1" u="sng" dirty="0" smtClean="0">
                <a:solidFill>
                  <a:schemeClr val="bg1"/>
                </a:solidFill>
                <a:latin typeface="Cambria" pitchFamily="18" charset="0"/>
              </a:rPr>
              <a:t>www.oregoninvasiveshotline.org</a:t>
            </a:r>
            <a:r>
              <a:rPr lang="en-US" u="sng" dirty="0" smtClean="0">
                <a:latin typeface="Cambria" pitchFamily="18" charset="0"/>
              </a:rPr>
              <a:t> </a:t>
            </a:r>
            <a:endParaRPr lang="en-US" dirty="0"/>
          </a:p>
        </p:txBody>
      </p:sp>
      <p:pic>
        <p:nvPicPr>
          <p:cNvPr id="6" name="Picture 5" descr="cgcwmalogotext.jpg"/>
          <p:cNvPicPr>
            <a:picLocks noChangeAspect="1"/>
          </p:cNvPicPr>
          <p:nvPr/>
        </p:nvPicPr>
        <p:blipFill>
          <a:blip r:embed="rId3" cstate="print"/>
          <a:stretch>
            <a:fillRect/>
          </a:stretch>
        </p:blipFill>
        <p:spPr>
          <a:xfrm>
            <a:off x="0" y="0"/>
            <a:ext cx="1905000" cy="9906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514600" y="1742064"/>
            <a:ext cx="6629400" cy="5115936"/>
          </a:xfrm>
          <a:prstGeom prst="rect">
            <a:avLst/>
          </a:prstGeom>
          <a:noFill/>
          <a:ln w="9525">
            <a:noFill/>
            <a:miter lim="800000"/>
            <a:headEnd/>
            <a:tailEnd/>
          </a:ln>
        </p:spPr>
      </p:pic>
      <p:sp>
        <p:nvSpPr>
          <p:cNvPr id="3" name="Rectangle 2"/>
          <p:cNvSpPr/>
          <p:nvPr/>
        </p:nvSpPr>
        <p:spPr>
          <a:xfrm>
            <a:off x="2819400" y="228600"/>
            <a:ext cx="6324600" cy="769441"/>
          </a:xfrm>
          <a:prstGeom prst="rect">
            <a:avLst/>
          </a:prstGeom>
        </p:spPr>
        <p:txBody>
          <a:bodyPr wrap="square">
            <a:spAutoFit/>
          </a:bodyPr>
          <a:lstStyle/>
          <a:p>
            <a:r>
              <a:rPr lang="en-US" sz="4400" dirty="0" smtClean="0">
                <a:solidFill>
                  <a:schemeClr val="bg1"/>
                </a:solidFill>
                <a:latin typeface="Cambria" pitchFamily="18" charset="0"/>
              </a:rPr>
              <a:t>www.</a:t>
            </a:r>
            <a:r>
              <a:rPr lang="en-US" sz="4400" b="1" dirty="0" smtClean="0">
                <a:solidFill>
                  <a:schemeClr val="bg1"/>
                </a:solidFill>
                <a:latin typeface="Cambria" pitchFamily="18" charset="0"/>
              </a:rPr>
              <a:t>eddmaps</a:t>
            </a:r>
            <a:r>
              <a:rPr lang="en-US" sz="4400" dirty="0" smtClean="0">
                <a:solidFill>
                  <a:schemeClr val="bg1"/>
                </a:solidFill>
                <a:latin typeface="Cambria" pitchFamily="18" charset="0"/>
              </a:rPr>
              <a:t>.org</a:t>
            </a:r>
            <a:r>
              <a:rPr lang="en-US" sz="4400" dirty="0" smtClean="0">
                <a:solidFill>
                  <a:schemeClr val="bg1"/>
                </a:solidFill>
              </a:rPr>
              <a:t>/</a:t>
            </a:r>
            <a:endParaRPr lang="en-US" sz="4400" dirty="0">
              <a:solidFill>
                <a:schemeClr val="bg1"/>
              </a:solidFill>
            </a:endParaRPr>
          </a:p>
        </p:txBody>
      </p:sp>
      <p:pic>
        <p:nvPicPr>
          <p:cNvPr id="4" name="Picture 3" descr="cgcwmalogotext.jpg"/>
          <p:cNvPicPr>
            <a:picLocks noChangeAspect="1"/>
          </p:cNvPicPr>
          <p:nvPr/>
        </p:nvPicPr>
        <p:blipFill>
          <a:blip r:embed="rId3" cstate="print"/>
          <a:stretch>
            <a:fillRect/>
          </a:stretch>
        </p:blipFill>
        <p:spPr>
          <a:xfrm>
            <a:off x="0" y="0"/>
            <a:ext cx="1905000" cy="9906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600075" y="1752600"/>
            <a:ext cx="8543925" cy="4391025"/>
          </a:xfrm>
          <a:prstGeom prst="rect">
            <a:avLst/>
          </a:prstGeom>
          <a:noFill/>
          <a:ln w="9525">
            <a:noFill/>
            <a:miter lim="800000"/>
            <a:headEnd/>
            <a:tailEnd/>
          </a:ln>
        </p:spPr>
      </p:pic>
      <p:sp>
        <p:nvSpPr>
          <p:cNvPr id="4" name="TextBox 3"/>
          <p:cNvSpPr txBox="1"/>
          <p:nvPr/>
        </p:nvSpPr>
        <p:spPr>
          <a:xfrm>
            <a:off x="2667000" y="228600"/>
            <a:ext cx="5486400" cy="769441"/>
          </a:xfrm>
          <a:prstGeom prst="rect">
            <a:avLst/>
          </a:prstGeom>
          <a:noFill/>
        </p:spPr>
        <p:txBody>
          <a:bodyPr wrap="square" rtlCol="0">
            <a:spAutoFit/>
          </a:bodyPr>
          <a:lstStyle/>
          <a:p>
            <a:r>
              <a:rPr lang="en-US" sz="4400" dirty="0" smtClean="0">
                <a:solidFill>
                  <a:schemeClr val="bg1"/>
                </a:solidFill>
                <a:latin typeface="Cambria" pitchFamily="18" charset="0"/>
              </a:rPr>
              <a:t>www.</a:t>
            </a:r>
            <a:r>
              <a:rPr lang="en-US" sz="4400" b="1" dirty="0" smtClean="0">
                <a:solidFill>
                  <a:schemeClr val="bg1"/>
                </a:solidFill>
                <a:latin typeface="Cambria" pitchFamily="18" charset="0"/>
              </a:rPr>
              <a:t>eddmaps</a:t>
            </a:r>
            <a:r>
              <a:rPr lang="en-US" sz="4400" dirty="0" smtClean="0">
                <a:solidFill>
                  <a:schemeClr val="bg1"/>
                </a:solidFill>
                <a:latin typeface="Cambria" pitchFamily="18" charset="0"/>
              </a:rPr>
              <a:t>.org</a:t>
            </a:r>
            <a:r>
              <a:rPr lang="en-US" sz="4400" dirty="0" smtClean="0">
                <a:solidFill>
                  <a:schemeClr val="bg1"/>
                </a:solidFill>
              </a:rPr>
              <a:t>/</a:t>
            </a:r>
            <a:endParaRPr lang="en-US" sz="4400" dirty="0">
              <a:solidFill>
                <a:schemeClr val="bg1"/>
              </a:solidFill>
            </a:endParaRPr>
          </a:p>
        </p:txBody>
      </p:sp>
      <p:pic>
        <p:nvPicPr>
          <p:cNvPr id="5" name="Picture 4" descr="cgcwmalogotext.jpg"/>
          <p:cNvPicPr>
            <a:picLocks noChangeAspect="1"/>
          </p:cNvPicPr>
          <p:nvPr/>
        </p:nvPicPr>
        <p:blipFill>
          <a:blip r:embed="rId3" cstate="print"/>
          <a:stretch>
            <a:fillRect/>
          </a:stretch>
        </p:blipFill>
        <p:spPr>
          <a:xfrm>
            <a:off x="0" y="0"/>
            <a:ext cx="1905000" cy="100584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0" y="1230430"/>
            <a:ext cx="9144000" cy="5627570"/>
          </a:xfrm>
          <a:prstGeom prst="rect">
            <a:avLst/>
          </a:prstGeom>
          <a:noFill/>
          <a:ln w="9525">
            <a:noFill/>
            <a:miter lim="800000"/>
            <a:headEnd/>
            <a:tailEnd/>
          </a:ln>
        </p:spPr>
      </p:pic>
      <p:sp>
        <p:nvSpPr>
          <p:cNvPr id="4" name="TextBox 3"/>
          <p:cNvSpPr txBox="1"/>
          <p:nvPr/>
        </p:nvSpPr>
        <p:spPr>
          <a:xfrm>
            <a:off x="3048000" y="152400"/>
            <a:ext cx="5486400" cy="769441"/>
          </a:xfrm>
          <a:prstGeom prst="rect">
            <a:avLst/>
          </a:prstGeom>
          <a:noFill/>
        </p:spPr>
        <p:txBody>
          <a:bodyPr wrap="square" rtlCol="0">
            <a:spAutoFit/>
          </a:bodyPr>
          <a:lstStyle/>
          <a:p>
            <a:r>
              <a:rPr lang="en-US" sz="4400" dirty="0" smtClean="0">
                <a:solidFill>
                  <a:schemeClr val="bg1"/>
                </a:solidFill>
                <a:latin typeface="Cambria" pitchFamily="18" charset="0"/>
              </a:rPr>
              <a:t>www.</a:t>
            </a:r>
            <a:r>
              <a:rPr lang="en-US" sz="4400" b="1" dirty="0" smtClean="0">
                <a:solidFill>
                  <a:schemeClr val="bg1"/>
                </a:solidFill>
                <a:latin typeface="Cambria" pitchFamily="18" charset="0"/>
              </a:rPr>
              <a:t>eddmaps</a:t>
            </a:r>
            <a:r>
              <a:rPr lang="en-US" sz="4400" dirty="0" smtClean="0">
                <a:solidFill>
                  <a:schemeClr val="bg1"/>
                </a:solidFill>
                <a:latin typeface="Cambria" pitchFamily="18" charset="0"/>
              </a:rPr>
              <a:t>.org</a:t>
            </a:r>
            <a:r>
              <a:rPr lang="en-US" sz="4400" dirty="0" smtClean="0">
                <a:solidFill>
                  <a:schemeClr val="bg1"/>
                </a:solidFill>
              </a:rPr>
              <a:t>/</a:t>
            </a:r>
            <a:endParaRPr lang="en-US" sz="4400" dirty="0">
              <a:solidFill>
                <a:schemeClr val="bg1"/>
              </a:solidFill>
            </a:endParaRPr>
          </a:p>
        </p:txBody>
      </p:sp>
      <p:pic>
        <p:nvPicPr>
          <p:cNvPr id="5" name="Picture 4" descr="cgcwmalogotext.jpg"/>
          <p:cNvPicPr>
            <a:picLocks noChangeAspect="1"/>
          </p:cNvPicPr>
          <p:nvPr/>
        </p:nvPicPr>
        <p:blipFill>
          <a:blip r:embed="rId3" cstate="print"/>
          <a:stretch>
            <a:fillRect/>
          </a:stretch>
        </p:blipFill>
        <p:spPr>
          <a:xfrm>
            <a:off x="-1" y="1"/>
            <a:ext cx="2133601" cy="9906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33400" y="1676400"/>
            <a:ext cx="8839200" cy="4495800"/>
          </a:xfrm>
          <a:prstGeom prst="rect">
            <a:avLst/>
          </a:prstGeom>
          <a:noFill/>
          <a:ln w="9525">
            <a:noFill/>
            <a:miter lim="800000"/>
            <a:headEnd/>
            <a:tailEnd/>
          </a:ln>
        </p:spPr>
      </p:pic>
      <p:sp>
        <p:nvSpPr>
          <p:cNvPr id="3" name="TextBox 2"/>
          <p:cNvSpPr txBox="1"/>
          <p:nvPr/>
        </p:nvSpPr>
        <p:spPr>
          <a:xfrm>
            <a:off x="2819400" y="152400"/>
            <a:ext cx="5486400" cy="769441"/>
          </a:xfrm>
          <a:prstGeom prst="rect">
            <a:avLst/>
          </a:prstGeom>
          <a:noFill/>
        </p:spPr>
        <p:txBody>
          <a:bodyPr wrap="square" rtlCol="0">
            <a:spAutoFit/>
          </a:bodyPr>
          <a:lstStyle/>
          <a:p>
            <a:r>
              <a:rPr lang="en-US" sz="4400" dirty="0" smtClean="0">
                <a:solidFill>
                  <a:schemeClr val="bg1"/>
                </a:solidFill>
                <a:latin typeface="Cambria" pitchFamily="18" charset="0"/>
              </a:rPr>
              <a:t>www.</a:t>
            </a:r>
            <a:r>
              <a:rPr lang="en-US" sz="4400" b="1" dirty="0" smtClean="0">
                <a:solidFill>
                  <a:schemeClr val="bg1"/>
                </a:solidFill>
                <a:latin typeface="Cambria" pitchFamily="18" charset="0"/>
              </a:rPr>
              <a:t>eddmaps</a:t>
            </a:r>
            <a:r>
              <a:rPr lang="en-US" sz="4400" dirty="0" smtClean="0">
                <a:solidFill>
                  <a:schemeClr val="bg1"/>
                </a:solidFill>
                <a:latin typeface="Cambria" pitchFamily="18" charset="0"/>
              </a:rPr>
              <a:t>.org</a:t>
            </a:r>
            <a:r>
              <a:rPr lang="en-US" sz="4400" dirty="0" smtClean="0">
                <a:solidFill>
                  <a:schemeClr val="bg1"/>
                </a:solidFill>
              </a:rPr>
              <a:t>/</a:t>
            </a:r>
            <a:endParaRPr lang="en-US" sz="4400" dirty="0">
              <a:solidFill>
                <a:schemeClr val="bg1"/>
              </a:solidFill>
            </a:endParaRPr>
          </a:p>
        </p:txBody>
      </p:sp>
      <p:pic>
        <p:nvPicPr>
          <p:cNvPr id="4" name="Picture 3" descr="cgcwmalogotext.jpg"/>
          <p:cNvPicPr>
            <a:picLocks noChangeAspect="1"/>
          </p:cNvPicPr>
          <p:nvPr/>
        </p:nvPicPr>
        <p:blipFill>
          <a:blip r:embed="rId3" cstate="print"/>
          <a:stretch>
            <a:fillRect/>
          </a:stretch>
        </p:blipFill>
        <p:spPr>
          <a:xfrm>
            <a:off x="0" y="0"/>
            <a:ext cx="1905000" cy="100584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371600" y="2057400"/>
            <a:ext cx="7448550" cy="4314825"/>
          </a:xfrm>
          <a:prstGeom prst="rect">
            <a:avLst/>
          </a:prstGeom>
          <a:noFill/>
          <a:ln w="9525">
            <a:noFill/>
            <a:miter lim="800000"/>
            <a:headEnd/>
            <a:tailEnd/>
          </a:ln>
        </p:spPr>
      </p:pic>
      <p:sp>
        <p:nvSpPr>
          <p:cNvPr id="3" name="TextBox 2"/>
          <p:cNvSpPr txBox="1"/>
          <p:nvPr/>
        </p:nvSpPr>
        <p:spPr>
          <a:xfrm>
            <a:off x="2133600" y="228600"/>
            <a:ext cx="5486400" cy="769441"/>
          </a:xfrm>
          <a:prstGeom prst="rect">
            <a:avLst/>
          </a:prstGeom>
          <a:noFill/>
        </p:spPr>
        <p:txBody>
          <a:bodyPr wrap="square" rtlCol="0">
            <a:spAutoFit/>
          </a:bodyPr>
          <a:lstStyle/>
          <a:p>
            <a:r>
              <a:rPr lang="en-US" sz="4400" dirty="0" smtClean="0">
                <a:solidFill>
                  <a:schemeClr val="bg1"/>
                </a:solidFill>
                <a:latin typeface="Cambria" pitchFamily="18" charset="0"/>
              </a:rPr>
              <a:t>www.</a:t>
            </a:r>
            <a:r>
              <a:rPr lang="en-US" sz="4400" b="1" dirty="0" smtClean="0">
                <a:solidFill>
                  <a:schemeClr val="bg1"/>
                </a:solidFill>
                <a:latin typeface="Cambria" pitchFamily="18" charset="0"/>
              </a:rPr>
              <a:t>eddmaps</a:t>
            </a:r>
            <a:r>
              <a:rPr lang="en-US" sz="4400" dirty="0" smtClean="0">
                <a:solidFill>
                  <a:schemeClr val="bg1"/>
                </a:solidFill>
                <a:latin typeface="Cambria" pitchFamily="18" charset="0"/>
              </a:rPr>
              <a:t>.org</a:t>
            </a:r>
            <a:r>
              <a:rPr lang="en-US" sz="4400" dirty="0" smtClean="0">
                <a:solidFill>
                  <a:schemeClr val="bg1"/>
                </a:solidFill>
              </a:rPr>
              <a:t>/</a:t>
            </a:r>
            <a:endParaRPr lang="en-US" sz="4400" dirty="0">
              <a:solidFill>
                <a:schemeClr val="bg1"/>
              </a:solidFill>
            </a:endParaRPr>
          </a:p>
        </p:txBody>
      </p:sp>
      <p:pic>
        <p:nvPicPr>
          <p:cNvPr id="4" name="Picture 3" descr="cgcwmalogotext.jpg"/>
          <p:cNvPicPr>
            <a:picLocks noChangeAspect="1"/>
          </p:cNvPicPr>
          <p:nvPr/>
        </p:nvPicPr>
        <p:blipFill>
          <a:blip r:embed="rId3" cstate="print"/>
          <a:stretch>
            <a:fillRect/>
          </a:stretch>
        </p:blipFill>
        <p:spPr>
          <a:xfrm>
            <a:off x="0" y="0"/>
            <a:ext cx="1905000" cy="100584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nedn"/>
          <p:cNvPicPr>
            <a:picLocks noChangeAspect="1" noChangeArrowheads="1"/>
          </p:cNvPicPr>
          <p:nvPr/>
        </p:nvPicPr>
        <p:blipFill>
          <a:blip r:embed="rId2" cstate="print"/>
          <a:srcRect/>
          <a:stretch>
            <a:fillRect/>
          </a:stretch>
        </p:blipFill>
        <p:spPr bwMode="auto">
          <a:xfrm>
            <a:off x="6553200" y="1905000"/>
            <a:ext cx="1752600" cy="2438400"/>
          </a:xfrm>
          <a:prstGeom prst="rect">
            <a:avLst/>
          </a:prstGeom>
          <a:noFill/>
        </p:spPr>
      </p:pic>
      <p:sp>
        <p:nvSpPr>
          <p:cNvPr id="3" name="Rectangle 2"/>
          <p:cNvSpPr/>
          <p:nvPr/>
        </p:nvSpPr>
        <p:spPr>
          <a:xfrm>
            <a:off x="5486400" y="4495800"/>
            <a:ext cx="3429000" cy="1569660"/>
          </a:xfrm>
          <a:prstGeom prst="rect">
            <a:avLst/>
          </a:prstGeom>
        </p:spPr>
        <p:txBody>
          <a:bodyPr wrap="square">
            <a:spAutoFit/>
          </a:bodyPr>
          <a:lstStyle/>
          <a:p>
            <a:r>
              <a:rPr lang="en-US" sz="1600" dirty="0" smtClean="0"/>
              <a:t>The Pacific Northwest Early Detection Network (PNEDN) app brings the power of </a:t>
            </a:r>
            <a:r>
              <a:rPr lang="en-US" sz="1600" dirty="0" err="1" smtClean="0"/>
              <a:t>EDDMapS</a:t>
            </a:r>
            <a:r>
              <a:rPr lang="en-US" sz="1600" dirty="0" smtClean="0"/>
              <a:t> to your </a:t>
            </a:r>
            <a:r>
              <a:rPr lang="en-US" sz="1600" dirty="0" err="1" smtClean="0"/>
              <a:t>smartphone</a:t>
            </a:r>
            <a:r>
              <a:rPr lang="en-US" sz="1600" dirty="0" smtClean="0"/>
              <a:t>. Now you can submit invasive species observations directly with your </a:t>
            </a:r>
            <a:r>
              <a:rPr lang="en-US" sz="1600" dirty="0" err="1" smtClean="0"/>
              <a:t>smartphone</a:t>
            </a:r>
            <a:r>
              <a:rPr lang="en-US" sz="1600" dirty="0" smtClean="0"/>
              <a:t> from the field. </a:t>
            </a:r>
            <a:endParaRPr lang="en-US" sz="1600" dirty="0"/>
          </a:p>
        </p:txBody>
      </p:sp>
      <p:pic>
        <p:nvPicPr>
          <p:cNvPr id="4" name="Picture 2"/>
          <p:cNvPicPr>
            <a:picLocks noChangeAspect="1" noChangeArrowheads="1"/>
          </p:cNvPicPr>
          <p:nvPr/>
        </p:nvPicPr>
        <p:blipFill>
          <a:blip r:embed="rId3" cstate="print"/>
          <a:srcRect/>
          <a:stretch>
            <a:fillRect/>
          </a:stretch>
        </p:blipFill>
        <p:spPr bwMode="auto">
          <a:xfrm>
            <a:off x="0" y="1828800"/>
            <a:ext cx="5791200" cy="1771650"/>
          </a:xfrm>
          <a:prstGeom prst="rect">
            <a:avLst/>
          </a:prstGeom>
          <a:noFill/>
          <a:ln w="9525">
            <a:noFill/>
            <a:miter lim="800000"/>
            <a:headEnd/>
            <a:tailEnd/>
          </a:ln>
        </p:spPr>
      </p:pic>
      <p:sp>
        <p:nvSpPr>
          <p:cNvPr id="5" name="TextBox 4"/>
          <p:cNvSpPr txBox="1"/>
          <p:nvPr/>
        </p:nvSpPr>
        <p:spPr>
          <a:xfrm>
            <a:off x="2057400" y="228600"/>
            <a:ext cx="6781800" cy="584775"/>
          </a:xfrm>
          <a:prstGeom prst="rect">
            <a:avLst/>
          </a:prstGeom>
          <a:noFill/>
        </p:spPr>
        <p:txBody>
          <a:bodyPr wrap="square" rtlCol="0">
            <a:spAutoFit/>
          </a:bodyPr>
          <a:lstStyle/>
          <a:p>
            <a:r>
              <a:rPr lang="en-US" sz="3200" b="1" dirty="0" smtClean="0">
                <a:solidFill>
                  <a:schemeClr val="bg1"/>
                </a:solidFill>
              </a:rPr>
              <a:t>SMART PHONE APPS!!!</a:t>
            </a:r>
            <a:endParaRPr lang="en-US" sz="3200" b="1" dirty="0">
              <a:solidFill>
                <a:schemeClr val="bg1"/>
              </a:solidFill>
            </a:endParaRPr>
          </a:p>
        </p:txBody>
      </p:sp>
      <p:pic>
        <p:nvPicPr>
          <p:cNvPr id="6" name="Picture 5" descr="cgcwmalogotext.jpg"/>
          <p:cNvPicPr>
            <a:picLocks noChangeAspect="1"/>
          </p:cNvPicPr>
          <p:nvPr/>
        </p:nvPicPr>
        <p:blipFill>
          <a:blip r:embed="rId4" cstate="print"/>
          <a:stretch>
            <a:fillRect/>
          </a:stretch>
        </p:blipFill>
        <p:spPr>
          <a:xfrm>
            <a:off x="0" y="0"/>
            <a:ext cx="1905000" cy="102576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524000"/>
            <a:ext cx="6096000" cy="4401205"/>
          </a:xfrm>
          <a:prstGeom prst="rect">
            <a:avLst/>
          </a:prstGeom>
        </p:spPr>
        <p:txBody>
          <a:bodyPr wrap="square">
            <a:spAutoFit/>
          </a:bodyPr>
          <a:lstStyle/>
          <a:p>
            <a:r>
              <a:rPr lang="en-US" b="1" dirty="0" smtClean="0"/>
              <a:t>Watch for weeds and don’t spread ‘</a:t>
            </a:r>
            <a:r>
              <a:rPr lang="en-US" b="1" dirty="0" err="1" smtClean="0"/>
              <a:t>em</a:t>
            </a:r>
            <a:r>
              <a:rPr lang="en-US" b="1" dirty="0" smtClean="0"/>
              <a:t>: </a:t>
            </a:r>
            <a:r>
              <a:rPr lang="en-US" dirty="0" smtClean="0"/>
              <a:t>Take care not to spread invasive plant seeds and materials as you hike, bike, or boat!</a:t>
            </a:r>
          </a:p>
          <a:p>
            <a:r>
              <a:rPr lang="en-US" dirty="0" smtClean="0"/>
              <a:t> </a:t>
            </a:r>
          </a:p>
          <a:p>
            <a:r>
              <a:rPr lang="en-US" dirty="0" smtClean="0"/>
              <a:t>Brush off your boots, bike, and dog before and after using the trail or natural area. If you get in water, clean and dry your boat and gear before going to a new place.</a:t>
            </a:r>
          </a:p>
          <a:p>
            <a:endParaRPr lang="en-US" dirty="0" smtClean="0"/>
          </a:p>
          <a:p>
            <a:r>
              <a:rPr lang="en-US" dirty="0" smtClean="0"/>
              <a:t> </a:t>
            </a:r>
            <a:r>
              <a:rPr lang="en-US" sz="3200" dirty="0" smtClean="0"/>
              <a:t>Look for boot brushes like this one at trailheads throughout the Gorge!</a:t>
            </a:r>
            <a:endParaRPr lang="en-US" sz="3200" dirty="0"/>
          </a:p>
        </p:txBody>
      </p:sp>
      <p:pic>
        <p:nvPicPr>
          <p:cNvPr id="2050" name="Picture 2" descr="J:\Staff workspaces\Partnership Specialist\2013\presentations\Weed ID Training\bootbrush2.JPG"/>
          <p:cNvPicPr>
            <a:picLocks noChangeAspect="1" noChangeArrowheads="1"/>
          </p:cNvPicPr>
          <p:nvPr/>
        </p:nvPicPr>
        <p:blipFill>
          <a:blip r:embed="rId3" cstate="print"/>
          <a:srcRect/>
          <a:stretch>
            <a:fillRect/>
          </a:stretch>
        </p:blipFill>
        <p:spPr bwMode="auto">
          <a:xfrm>
            <a:off x="-457200" y="1481015"/>
            <a:ext cx="3276600" cy="5376985"/>
          </a:xfrm>
          <a:prstGeom prst="rect">
            <a:avLst/>
          </a:prstGeom>
          <a:noFill/>
        </p:spPr>
      </p:pic>
      <p:sp>
        <p:nvSpPr>
          <p:cNvPr id="5" name="TextBox 4"/>
          <p:cNvSpPr txBox="1"/>
          <p:nvPr/>
        </p:nvSpPr>
        <p:spPr>
          <a:xfrm>
            <a:off x="1981200" y="304800"/>
            <a:ext cx="7162800" cy="584775"/>
          </a:xfrm>
          <a:prstGeom prst="rect">
            <a:avLst/>
          </a:prstGeom>
          <a:noFill/>
        </p:spPr>
        <p:txBody>
          <a:bodyPr wrap="square" rtlCol="0">
            <a:spAutoFit/>
          </a:bodyPr>
          <a:lstStyle/>
          <a:p>
            <a:r>
              <a:rPr lang="en-US" sz="3200" b="1" dirty="0" smtClean="0">
                <a:solidFill>
                  <a:schemeClr val="bg1"/>
                </a:solidFill>
              </a:rPr>
              <a:t>Check boots, equipment and pets</a:t>
            </a:r>
            <a:endParaRPr lang="en-US" sz="3200" b="1" dirty="0">
              <a:solidFill>
                <a:schemeClr val="bg1"/>
              </a:solidFill>
            </a:endParaRPr>
          </a:p>
        </p:txBody>
      </p:sp>
      <p:pic>
        <p:nvPicPr>
          <p:cNvPr id="6" name="Picture 5" descr="cgcwmalogotext.jpg"/>
          <p:cNvPicPr>
            <a:picLocks noChangeAspect="1"/>
          </p:cNvPicPr>
          <p:nvPr/>
        </p:nvPicPr>
        <p:blipFill>
          <a:blip r:embed="rId4" cstate="print"/>
          <a:stretch>
            <a:fillRect/>
          </a:stretch>
        </p:blipFill>
        <p:spPr>
          <a:xfrm>
            <a:off x="0" y="0"/>
            <a:ext cx="1981200" cy="990600"/>
          </a:xfrm>
          <a:prstGeom prst="rect">
            <a:avLst/>
          </a:prstGeom>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WMABrushesW.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2514600" y="0"/>
            <a:ext cx="3657600" cy="461665"/>
          </a:xfrm>
          <a:prstGeom prst="rect">
            <a:avLst/>
          </a:prstGeom>
          <a:solidFill>
            <a:schemeClr val="bg1"/>
          </a:solidFill>
        </p:spPr>
        <p:txBody>
          <a:bodyPr wrap="square" rtlCol="0">
            <a:spAutoFit/>
          </a:bodyPr>
          <a:lstStyle/>
          <a:p>
            <a:r>
              <a:rPr lang="en-US" dirty="0" smtClean="0"/>
              <a:t>Western </a:t>
            </a:r>
            <a:r>
              <a:rPr lang="en-US" dirty="0" smtClean="0">
                <a:latin typeface="Cambria" pitchFamily="18" charset="0"/>
              </a:rPr>
              <a:t>Boot</a:t>
            </a:r>
            <a:r>
              <a:rPr lang="en-US" dirty="0" smtClean="0"/>
              <a:t> Brush Sites</a:t>
            </a: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609600" y="685800"/>
            <a:ext cx="1882506"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WMABrushesE.jpg"/>
          <p:cNvPicPr>
            <a:picLocks noChangeAspect="1"/>
          </p:cNvPicPr>
          <p:nvPr/>
        </p:nvPicPr>
        <p:blipFill>
          <a:blip r:embed="rId2" cstate="print"/>
          <a:stretch>
            <a:fillRect/>
          </a:stretch>
        </p:blipFill>
        <p:spPr>
          <a:xfrm>
            <a:off x="0" y="0"/>
            <a:ext cx="9143999" cy="6858000"/>
          </a:xfrm>
          <a:prstGeom prst="rect">
            <a:avLst/>
          </a:prstGeom>
        </p:spPr>
      </p:pic>
      <p:sp>
        <p:nvSpPr>
          <p:cNvPr id="3" name="TextBox 2"/>
          <p:cNvSpPr txBox="1"/>
          <p:nvPr/>
        </p:nvSpPr>
        <p:spPr>
          <a:xfrm>
            <a:off x="1981200" y="0"/>
            <a:ext cx="4572000" cy="461665"/>
          </a:xfrm>
          <a:prstGeom prst="rect">
            <a:avLst/>
          </a:prstGeom>
          <a:solidFill>
            <a:schemeClr val="bg1"/>
          </a:solidFill>
        </p:spPr>
        <p:txBody>
          <a:bodyPr wrap="square" rtlCol="0">
            <a:spAutoFit/>
          </a:bodyPr>
          <a:lstStyle/>
          <a:p>
            <a:pPr algn="ctr"/>
            <a:r>
              <a:rPr lang="en-US" dirty="0" smtClean="0"/>
              <a:t>Eastern Boot </a:t>
            </a:r>
            <a:r>
              <a:rPr lang="en-US" dirty="0" smtClean="0">
                <a:latin typeface="Cambria" pitchFamily="18" charset="0"/>
              </a:rPr>
              <a:t>Brush</a:t>
            </a:r>
            <a:r>
              <a:rPr lang="en-US" dirty="0" smtClean="0"/>
              <a:t> Sites</a:t>
            </a: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7054212" y="4151108"/>
            <a:ext cx="2089788" cy="27068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ewardsbootbrush.jpg"/>
          <p:cNvPicPr>
            <a:picLocks noChangeAspect="1"/>
          </p:cNvPicPr>
          <p:nvPr/>
        </p:nvPicPr>
        <p:blipFill>
          <a:blip r:embed="rId2" cstate="print"/>
          <a:stretch>
            <a:fillRect/>
          </a:stretch>
        </p:blipFill>
        <p:spPr>
          <a:xfrm>
            <a:off x="0" y="0"/>
            <a:ext cx="6629400" cy="6858000"/>
          </a:xfrm>
          <a:prstGeom prst="rect">
            <a:avLst/>
          </a:prstGeom>
        </p:spPr>
      </p:pic>
      <p:pic>
        <p:nvPicPr>
          <p:cNvPr id="4" name="Picture 3" descr="DSCN1342.tif"/>
          <p:cNvPicPr>
            <a:picLocks noChangeAspect="1"/>
          </p:cNvPicPr>
          <p:nvPr/>
        </p:nvPicPr>
        <p:blipFill>
          <a:blip r:embed="rId3" cstate="print"/>
          <a:stretch>
            <a:fillRect/>
          </a:stretch>
        </p:blipFill>
        <p:spPr>
          <a:xfrm>
            <a:off x="6172200" y="1524000"/>
            <a:ext cx="2971800" cy="4343400"/>
          </a:xfrm>
          <a:prstGeom prst="rect">
            <a:avLst/>
          </a:prstGeom>
        </p:spPr>
      </p:pic>
      <p:sp>
        <p:nvSpPr>
          <p:cNvPr id="5" name="TextBox 4"/>
          <p:cNvSpPr txBox="1"/>
          <p:nvPr/>
        </p:nvSpPr>
        <p:spPr>
          <a:xfrm>
            <a:off x="6629400" y="5791200"/>
            <a:ext cx="2514600" cy="461665"/>
          </a:xfrm>
          <a:prstGeom prst="rect">
            <a:avLst/>
          </a:prstGeom>
          <a:noFill/>
        </p:spPr>
        <p:txBody>
          <a:bodyPr wrap="square" rtlCol="0">
            <a:spAutoFit/>
          </a:bodyPr>
          <a:lstStyle/>
          <a:p>
            <a:r>
              <a:rPr lang="en-US" dirty="0" smtClean="0"/>
              <a:t>Wind Mountain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1\siemenst\LOCALS~1\Temp\scl12.jpg"/>
          <p:cNvPicPr>
            <a:picLocks noChangeAspect="1" noChangeArrowheads="1"/>
          </p:cNvPicPr>
          <p:nvPr/>
        </p:nvPicPr>
        <p:blipFill>
          <a:blip r:embed="rId2" cstate="print"/>
          <a:srcRect/>
          <a:stretch>
            <a:fillRect/>
          </a:stretch>
        </p:blipFill>
        <p:spPr bwMode="auto">
          <a:xfrm>
            <a:off x="0" y="0"/>
            <a:ext cx="9647238" cy="6858000"/>
          </a:xfrm>
          <a:prstGeom prst="rect">
            <a:avLst/>
          </a:prstGeom>
          <a:noFill/>
          <a:ln w="9525">
            <a:noFill/>
            <a:miter lim="800000"/>
            <a:headEnd/>
            <a:tailEnd/>
          </a:ln>
        </p:spPr>
      </p:pic>
      <p:pic>
        <p:nvPicPr>
          <p:cNvPr id="3" name="Picture 2" descr="http://livinghealthy.typepad.com/photos/uncategorized/2008/09/14/boots_with_burs_blog.jpg"/>
          <p:cNvPicPr>
            <a:picLocks noChangeAspect="1" noChangeArrowheads="1"/>
          </p:cNvPicPr>
          <p:nvPr/>
        </p:nvPicPr>
        <p:blipFill>
          <a:blip r:embed="rId3" cstate="print"/>
          <a:srcRect/>
          <a:stretch>
            <a:fillRect/>
          </a:stretch>
        </p:blipFill>
        <p:spPr bwMode="auto">
          <a:xfrm>
            <a:off x="4800600" y="1371600"/>
            <a:ext cx="4762500" cy="2933701"/>
          </a:xfrm>
          <a:prstGeom prst="rect">
            <a:avLst/>
          </a:prstGeom>
          <a:noFill/>
          <a:ln w="25400">
            <a:solidFill>
              <a:schemeClr val="bg1"/>
            </a:solidFill>
          </a:ln>
        </p:spPr>
      </p:pic>
      <p:sp>
        <p:nvSpPr>
          <p:cNvPr id="4" name="Rounded Rectangular Callout 3"/>
          <p:cNvSpPr/>
          <p:nvPr/>
        </p:nvSpPr>
        <p:spPr bwMode="auto">
          <a:xfrm>
            <a:off x="3657600" y="0"/>
            <a:ext cx="4267200" cy="1371600"/>
          </a:xfrm>
          <a:prstGeom prst="wedgeRoundRectCallout">
            <a:avLst>
              <a:gd name="adj1" fmla="val -20938"/>
              <a:gd name="adj2" fmla="val 128331"/>
              <a:gd name="adj3" fmla="val 16667"/>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Rounded MT Bold" pitchFamily="34" charset="0"/>
              </a:rPr>
              <a:t>Remember to check your pets too!</a:t>
            </a:r>
          </a:p>
        </p:txBody>
      </p:sp>
      <p:sp>
        <p:nvSpPr>
          <p:cNvPr id="5" name="Title 1"/>
          <p:cNvSpPr txBox="1">
            <a:spLocks/>
          </p:cNvSpPr>
          <p:nvPr/>
        </p:nvSpPr>
        <p:spPr>
          <a:xfrm>
            <a:off x="228600" y="381000"/>
            <a:ext cx="3581400" cy="2590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chemeClr val="bg1"/>
                </a:solidFill>
                <a:effectLst/>
                <a:uLnTx/>
                <a:uFillTx/>
                <a:latin typeface="Arial Black" pitchFamily="34" charset="0"/>
                <a:ea typeface="+mj-ea"/>
                <a:cs typeface="+mj-cs"/>
              </a:rPr>
              <a:t>Prevention.  </a:t>
            </a:r>
            <a:r>
              <a:rPr kumimoji="0" lang="en-US" sz="3600" b="1" i="0" u="none" strike="noStrike" kern="0" cap="none" spc="0" normalizeH="0" baseline="0" noProof="0" dirty="0" smtClean="0">
                <a:ln>
                  <a:noFill/>
                </a:ln>
                <a:solidFill>
                  <a:schemeClr val="bg1"/>
                </a:solidFill>
                <a:effectLst/>
                <a:uLnTx/>
                <a:uFillTx/>
                <a:latin typeface="Arial Rounded MT Bold" pitchFamily="34" charset="0"/>
                <a:ea typeface="+mj-ea"/>
                <a:cs typeface="+mj-cs"/>
              </a:rPr>
              <a:t>Don’t introduce the weed in the first place!</a:t>
            </a:r>
            <a:endParaRPr kumimoji="0" lang="en-US" sz="3200" b="1" i="0" u="none" strike="noStrike" kern="0" cap="none" spc="0" normalizeH="0" baseline="0" noProof="0" dirty="0" smtClean="0">
              <a:ln>
                <a:noFill/>
              </a:ln>
              <a:solidFill>
                <a:schemeClr val="bg1"/>
              </a:solidFill>
              <a:effectLst/>
              <a:uLnTx/>
              <a:uFillTx/>
              <a:latin typeface="Arial Rounded MT Bold" pitchFamily="34" charset="0"/>
              <a:ea typeface="+mj-ea"/>
              <a:cs typeface="+mj-cs"/>
            </a:endParaRPr>
          </a:p>
        </p:txBody>
      </p:sp>
      <p:pic>
        <p:nvPicPr>
          <p:cNvPr id="6" name="Picture 2" descr="http://www.dec.ny.gov/images/fish_marine_images/pickinginvasives.jpg"/>
          <p:cNvPicPr>
            <a:picLocks noChangeAspect="1" noChangeArrowheads="1"/>
          </p:cNvPicPr>
          <p:nvPr/>
        </p:nvPicPr>
        <p:blipFill>
          <a:blip r:embed="rId4" cstate="print"/>
          <a:srcRect/>
          <a:stretch>
            <a:fillRect/>
          </a:stretch>
        </p:blipFill>
        <p:spPr bwMode="auto">
          <a:xfrm>
            <a:off x="0" y="3657600"/>
            <a:ext cx="4829175" cy="3352800"/>
          </a:xfrm>
          <a:prstGeom prst="rect">
            <a:avLst/>
          </a:prstGeom>
          <a:noFill/>
          <a:ln w="28575">
            <a:solidFill>
              <a:srgbClr val="000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cstate="print"/>
          <a:srcRect/>
          <a:stretch>
            <a:fillRect/>
          </a:stretch>
        </p:blipFill>
        <p:spPr bwMode="auto">
          <a:xfrm>
            <a:off x="7543800" y="0"/>
            <a:ext cx="1600200" cy="1524000"/>
          </a:xfrm>
          <a:prstGeom prst="rect">
            <a:avLst/>
          </a:prstGeom>
          <a:noFill/>
          <a:ln w="9525">
            <a:noFill/>
            <a:miter lim="800000"/>
            <a:headEnd/>
            <a:tailEnd/>
          </a:ln>
        </p:spPr>
      </p:pic>
      <p:pic>
        <p:nvPicPr>
          <p:cNvPr id="3078" name="Picture 6"/>
          <p:cNvPicPr>
            <a:picLocks noChangeAspect="1" noChangeArrowheads="1"/>
          </p:cNvPicPr>
          <p:nvPr/>
        </p:nvPicPr>
        <p:blipFill>
          <a:blip r:embed="rId3" cstate="print"/>
          <a:srcRect/>
          <a:stretch>
            <a:fillRect/>
          </a:stretch>
        </p:blipFill>
        <p:spPr bwMode="auto">
          <a:xfrm>
            <a:off x="1828800" y="0"/>
            <a:ext cx="1143000" cy="1041400"/>
          </a:xfrm>
          <a:prstGeom prst="rect">
            <a:avLst/>
          </a:prstGeom>
          <a:noFill/>
          <a:ln w="9525">
            <a:noFill/>
            <a:miter lim="800000"/>
            <a:headEnd/>
            <a:tailEnd/>
          </a:ln>
        </p:spPr>
      </p:pic>
      <p:pic>
        <p:nvPicPr>
          <p:cNvPr id="3079" name="Picture 7"/>
          <p:cNvPicPr>
            <a:picLocks noChangeAspect="1" noChangeArrowheads="1"/>
          </p:cNvPicPr>
          <p:nvPr/>
        </p:nvPicPr>
        <p:blipFill>
          <a:blip r:embed="rId4" cstate="print"/>
          <a:srcRect/>
          <a:stretch>
            <a:fillRect/>
          </a:stretch>
        </p:blipFill>
        <p:spPr bwMode="auto">
          <a:xfrm>
            <a:off x="0" y="5848350"/>
            <a:ext cx="4267200" cy="1009650"/>
          </a:xfrm>
          <a:prstGeom prst="rect">
            <a:avLst/>
          </a:prstGeom>
          <a:noFill/>
          <a:ln w="9525">
            <a:noFill/>
            <a:miter lim="800000"/>
            <a:headEnd/>
            <a:tailEnd/>
          </a:ln>
        </p:spPr>
      </p:pic>
      <p:pic>
        <p:nvPicPr>
          <p:cNvPr id="3080" name="Picture 8"/>
          <p:cNvPicPr>
            <a:picLocks noChangeAspect="1" noChangeArrowheads="1"/>
          </p:cNvPicPr>
          <p:nvPr/>
        </p:nvPicPr>
        <p:blipFill>
          <a:blip r:embed="rId5" cstate="print"/>
          <a:srcRect/>
          <a:stretch>
            <a:fillRect/>
          </a:stretch>
        </p:blipFill>
        <p:spPr bwMode="auto">
          <a:xfrm>
            <a:off x="0" y="4876800"/>
            <a:ext cx="2362200" cy="990600"/>
          </a:xfrm>
          <a:prstGeom prst="rect">
            <a:avLst/>
          </a:prstGeom>
          <a:noFill/>
          <a:ln w="9525">
            <a:noFill/>
            <a:miter lim="800000"/>
            <a:headEnd/>
            <a:tailEnd/>
          </a:ln>
        </p:spPr>
      </p:pic>
      <p:pic>
        <p:nvPicPr>
          <p:cNvPr id="3081" name="Picture 9"/>
          <p:cNvPicPr>
            <a:picLocks noChangeAspect="1" noChangeArrowheads="1"/>
          </p:cNvPicPr>
          <p:nvPr/>
        </p:nvPicPr>
        <p:blipFill>
          <a:blip r:embed="rId6" cstate="print"/>
          <a:srcRect/>
          <a:stretch>
            <a:fillRect/>
          </a:stretch>
        </p:blipFill>
        <p:spPr bwMode="auto">
          <a:xfrm>
            <a:off x="0" y="4191000"/>
            <a:ext cx="2209800" cy="737658"/>
          </a:xfrm>
          <a:prstGeom prst="rect">
            <a:avLst/>
          </a:prstGeom>
          <a:noFill/>
          <a:ln w="9525">
            <a:noFill/>
            <a:miter lim="800000"/>
            <a:headEnd/>
            <a:tailEnd/>
          </a:ln>
        </p:spPr>
      </p:pic>
      <p:pic>
        <p:nvPicPr>
          <p:cNvPr id="3082" name="Picture 10"/>
          <p:cNvPicPr>
            <a:picLocks noChangeAspect="1" noChangeArrowheads="1"/>
          </p:cNvPicPr>
          <p:nvPr/>
        </p:nvPicPr>
        <p:blipFill>
          <a:blip r:embed="rId7" cstate="print"/>
          <a:srcRect/>
          <a:stretch>
            <a:fillRect/>
          </a:stretch>
        </p:blipFill>
        <p:spPr bwMode="auto">
          <a:xfrm>
            <a:off x="0" y="990600"/>
            <a:ext cx="1905000" cy="1685925"/>
          </a:xfrm>
          <a:prstGeom prst="rect">
            <a:avLst/>
          </a:prstGeom>
          <a:noFill/>
          <a:ln w="9525">
            <a:noFill/>
            <a:miter lim="800000"/>
            <a:headEnd/>
            <a:tailEnd/>
          </a:ln>
        </p:spPr>
      </p:pic>
      <p:pic>
        <p:nvPicPr>
          <p:cNvPr id="3083" name="Picture 11"/>
          <p:cNvPicPr>
            <a:picLocks noChangeAspect="1" noChangeArrowheads="1"/>
          </p:cNvPicPr>
          <p:nvPr/>
        </p:nvPicPr>
        <p:blipFill>
          <a:blip r:embed="rId8" cstate="print"/>
          <a:srcRect/>
          <a:stretch>
            <a:fillRect/>
          </a:stretch>
        </p:blipFill>
        <p:spPr bwMode="auto">
          <a:xfrm>
            <a:off x="0" y="2667000"/>
            <a:ext cx="1905000" cy="1524000"/>
          </a:xfrm>
          <a:prstGeom prst="rect">
            <a:avLst/>
          </a:prstGeom>
          <a:noFill/>
          <a:ln w="9525">
            <a:noFill/>
            <a:miter lim="800000"/>
            <a:headEnd/>
            <a:tailEnd/>
          </a:ln>
        </p:spPr>
      </p:pic>
      <p:sp>
        <p:nvSpPr>
          <p:cNvPr id="12" name="TextBox 11"/>
          <p:cNvSpPr txBox="1"/>
          <p:nvPr/>
        </p:nvSpPr>
        <p:spPr>
          <a:xfrm>
            <a:off x="2057400" y="0"/>
            <a:ext cx="6477000" cy="769441"/>
          </a:xfrm>
          <a:prstGeom prst="rect">
            <a:avLst/>
          </a:prstGeom>
          <a:noFill/>
        </p:spPr>
        <p:txBody>
          <a:bodyPr wrap="square" rtlCol="0">
            <a:spAutoFit/>
          </a:bodyPr>
          <a:lstStyle/>
          <a:p>
            <a:pPr algn="ctr"/>
            <a:r>
              <a:rPr lang="en-US" sz="4400" b="1" dirty="0" smtClean="0">
                <a:solidFill>
                  <a:schemeClr val="bg1"/>
                </a:solidFill>
              </a:rPr>
              <a:t>Partners</a:t>
            </a:r>
            <a:endParaRPr lang="en-US" sz="4400" b="1" dirty="0">
              <a:solidFill>
                <a:schemeClr val="bg1"/>
              </a:solidFill>
            </a:endParaRPr>
          </a:p>
        </p:txBody>
      </p:sp>
      <p:pic>
        <p:nvPicPr>
          <p:cNvPr id="13" name="Picture 2"/>
          <p:cNvPicPr>
            <a:picLocks noChangeAspect="1" noChangeArrowheads="1"/>
          </p:cNvPicPr>
          <p:nvPr/>
        </p:nvPicPr>
        <p:blipFill>
          <a:blip r:embed="rId9" cstate="print"/>
          <a:srcRect/>
          <a:stretch>
            <a:fillRect/>
          </a:stretch>
        </p:blipFill>
        <p:spPr bwMode="auto">
          <a:xfrm>
            <a:off x="2667000" y="1676400"/>
            <a:ext cx="6165397"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kamaniacounty">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skamaniacounty</Template>
  <TotalTime>2352</TotalTime>
  <Words>1168</Words>
  <Application>Microsoft Office PowerPoint</Application>
  <PresentationFormat>On-screen Show (4:3)</PresentationFormat>
  <Paragraphs>116</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skamaniacounty</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Skamania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Soliz</dc:creator>
  <cp:lastModifiedBy>Soliz</cp:lastModifiedBy>
  <cp:revision>232</cp:revision>
  <dcterms:created xsi:type="dcterms:W3CDTF">2013-02-07T17:50:15Z</dcterms:created>
  <dcterms:modified xsi:type="dcterms:W3CDTF">2015-04-28T15:45:48Z</dcterms:modified>
</cp:coreProperties>
</file>