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434" r:id="rId2"/>
    <p:sldId id="358" r:id="rId3"/>
    <p:sldId id="281" r:id="rId4"/>
    <p:sldId id="409" r:id="rId5"/>
    <p:sldId id="410" r:id="rId6"/>
    <p:sldId id="322" r:id="rId7"/>
    <p:sldId id="411" r:id="rId8"/>
    <p:sldId id="323" r:id="rId9"/>
    <p:sldId id="412" r:id="rId10"/>
    <p:sldId id="324" r:id="rId11"/>
    <p:sldId id="361" r:id="rId12"/>
    <p:sldId id="394" r:id="rId13"/>
    <p:sldId id="311" r:id="rId14"/>
    <p:sldId id="404" r:id="rId15"/>
    <p:sldId id="415" r:id="rId16"/>
    <p:sldId id="372" r:id="rId17"/>
    <p:sldId id="330" r:id="rId18"/>
    <p:sldId id="375" r:id="rId19"/>
    <p:sldId id="338" r:id="rId20"/>
    <p:sldId id="384" r:id="rId21"/>
    <p:sldId id="350" r:id="rId22"/>
    <p:sldId id="387" r:id="rId23"/>
    <p:sldId id="406" r:id="rId24"/>
    <p:sldId id="362" r:id="rId25"/>
    <p:sldId id="370" r:id="rId26"/>
    <p:sldId id="317" r:id="rId27"/>
    <p:sldId id="318" r:id="rId28"/>
    <p:sldId id="405" r:id="rId29"/>
    <p:sldId id="392" r:id="rId30"/>
    <p:sldId id="402" r:id="rId31"/>
    <p:sldId id="421" r:id="rId32"/>
    <p:sldId id="438" r:id="rId33"/>
    <p:sldId id="425" r:id="rId34"/>
    <p:sldId id="439" r:id="rId35"/>
    <p:sldId id="400" r:id="rId36"/>
    <p:sldId id="429" r:id="rId37"/>
    <p:sldId id="393" r:id="rId38"/>
    <p:sldId id="441" r:id="rId39"/>
    <p:sldId id="440" r:id="rId40"/>
    <p:sldId id="443"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3300"/>
    <a:srgbClr val="EAEAEA"/>
    <a:srgbClr val="99FF66"/>
    <a:srgbClr val="33CC33"/>
    <a:srgbClr val="339966"/>
    <a:srgbClr val="00CC00"/>
    <a:srgbClr val="FFCC99"/>
    <a:srgbClr val="6699FF"/>
    <a:srgbClr val="0099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35" autoAdjust="0"/>
    <p:restoredTop sz="66339" autoAdjust="0"/>
  </p:normalViewPr>
  <p:slideViewPr>
    <p:cSldViewPr>
      <p:cViewPr varScale="1">
        <p:scale>
          <a:sx n="77" d="100"/>
          <a:sy n="77" d="100"/>
        </p:scale>
        <p:origin x="2652"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CC8913-2599-40FA-8A66-B1D8891358F8}" type="datetimeFigureOut">
              <a:rPr lang="en-US" smtClean="0"/>
              <a:pPr/>
              <a:t>2/6/2019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EE2275-1EFD-499C-9B1D-3FE783BA49E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EE2275-1EFD-499C-9B1D-3FE783BA49E3}"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a:t>
            </a:r>
            <a:r>
              <a:rPr lang="en-US" baseline="0" dirty="0"/>
              <a:t> basis for any weed control plan is to learn how to properly identify weeds so you can learn about its biology  and what method is best to use, the timing of control, and what types of herbicide will be most effective</a:t>
            </a:r>
            <a:r>
              <a:rPr lang="en-US" dirty="0"/>
              <a:t> </a:t>
            </a:r>
          </a:p>
        </p:txBody>
      </p:sp>
      <p:sp>
        <p:nvSpPr>
          <p:cNvPr id="4" name="Slide Number Placeholder 3"/>
          <p:cNvSpPr>
            <a:spLocks noGrp="1"/>
          </p:cNvSpPr>
          <p:nvPr>
            <p:ph type="sldNum" sz="quarter" idx="10"/>
          </p:nvPr>
        </p:nvSpPr>
        <p:spPr/>
        <p:txBody>
          <a:bodyPr/>
          <a:lstStyle/>
          <a:p>
            <a:fld id="{75EE2275-1EFD-499C-9B1D-3FE783BA49E3}"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tx1"/>
                </a:solidFill>
                <a:effectLst/>
                <a:uLnTx/>
                <a:uFillTx/>
                <a:latin typeface="+mn-lt"/>
                <a:ea typeface="+mn-ea"/>
                <a:cs typeface="+mn-cs"/>
              </a:rPr>
              <a:t>Grasses </a:t>
            </a:r>
            <a:r>
              <a:rPr kumimoji="0" lang="en-US" sz="1200" b="0" i="0" u="none" strike="noStrike" kern="1200" cap="none" spc="0" normalizeH="0" baseline="0" noProof="0" dirty="0">
                <a:ln>
                  <a:noFill/>
                </a:ln>
                <a:solidFill>
                  <a:schemeClr val="tx1"/>
                </a:solidFill>
                <a:effectLst/>
                <a:uLnTx/>
                <a:uFillTx/>
                <a:latin typeface="+mn-lt"/>
                <a:ea typeface="+mn-ea"/>
                <a:cs typeface="+mn-cs"/>
              </a:rPr>
              <a:t>have 1 leaf when they emerge. Most have fibrous root systems.  The growing point is usually located below the soil surface</a:t>
            </a:r>
          </a:p>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tx1"/>
                </a:solidFill>
                <a:effectLst/>
                <a:uLnTx/>
                <a:uFillTx/>
                <a:latin typeface="+mn-lt"/>
                <a:ea typeface="+mn-ea"/>
                <a:cs typeface="+mn-cs"/>
              </a:rPr>
              <a:t>Broad leafs </a:t>
            </a:r>
            <a:r>
              <a:rPr kumimoji="0" lang="en-US" sz="1200" b="0" i="0" u="none" strike="noStrike" kern="1200" cap="none" spc="0" normalizeH="0" baseline="0" noProof="0" dirty="0">
                <a:ln>
                  <a:noFill/>
                </a:ln>
                <a:solidFill>
                  <a:schemeClr val="tx1"/>
                </a:solidFill>
                <a:effectLst/>
                <a:uLnTx/>
                <a:uFillTx/>
                <a:latin typeface="+mn-lt"/>
                <a:ea typeface="+mn-ea"/>
                <a:cs typeface="+mn-cs"/>
              </a:rPr>
              <a:t>emerge with 2 seed leave and form a</a:t>
            </a:r>
            <a:r>
              <a:rPr kumimoji="0" lang="en-US" sz="1200" b="0" i="0" u="none" strike="noStrike" kern="1200" cap="none" spc="0" normalizeH="0" noProof="0" dirty="0">
                <a:ln>
                  <a:noFill/>
                </a:ln>
                <a:solidFill>
                  <a:schemeClr val="tx1"/>
                </a:solidFill>
                <a:effectLst/>
                <a:uLnTx/>
                <a:uFillTx/>
                <a:latin typeface="+mn-lt"/>
                <a:ea typeface="+mn-ea"/>
                <a:cs typeface="+mn-cs"/>
              </a:rPr>
              <a:t> taproot  with a relatively coarse root system.  The Growing points are on buds at the end of </a:t>
            </a:r>
            <a:r>
              <a:rPr kumimoji="0" lang="en-US" sz="1200" b="1" i="0" u="none" strike="noStrike" kern="1200" cap="none" spc="0" normalizeH="0" noProof="0" dirty="0">
                <a:ln>
                  <a:noFill/>
                </a:ln>
                <a:solidFill>
                  <a:schemeClr val="tx1"/>
                </a:solidFill>
                <a:effectLst/>
                <a:uLnTx/>
                <a:uFillTx/>
                <a:latin typeface="+mn-lt"/>
                <a:ea typeface="+mn-ea"/>
                <a:cs typeface="+mn-cs"/>
              </a:rPr>
              <a:t>each stem </a:t>
            </a:r>
            <a:r>
              <a:rPr kumimoji="0" lang="en-US" sz="1200" b="0" i="0" u="none" strike="noStrike" kern="1200" cap="none" spc="0" normalizeH="0" noProof="0" dirty="0">
                <a:ln>
                  <a:noFill/>
                </a:ln>
                <a:solidFill>
                  <a:schemeClr val="tx1"/>
                </a:solidFill>
                <a:effectLst/>
                <a:uLnTx/>
                <a:uFillTx/>
                <a:latin typeface="+mn-lt"/>
                <a:ea typeface="+mn-ea"/>
                <a:cs typeface="+mn-cs"/>
              </a:rPr>
              <a:t>and in the </a:t>
            </a:r>
            <a:r>
              <a:rPr kumimoji="0" lang="en-US" sz="1200" b="1" i="0" u="none" strike="noStrike" kern="1200" cap="none" spc="0" normalizeH="0" noProof="0" dirty="0">
                <a:ln>
                  <a:noFill/>
                </a:ln>
                <a:solidFill>
                  <a:schemeClr val="tx1"/>
                </a:solidFill>
                <a:effectLst/>
                <a:uLnTx/>
                <a:uFillTx/>
                <a:latin typeface="+mn-lt"/>
                <a:ea typeface="+mn-ea"/>
                <a:cs typeface="+mn-cs"/>
              </a:rPr>
              <a:t>leaf </a:t>
            </a:r>
            <a:r>
              <a:rPr kumimoji="0" lang="en-US" sz="1200" b="1" i="0" u="none" strike="noStrike" kern="1200" cap="none" spc="0" normalizeH="0" noProof="0" dirty="0" err="1">
                <a:ln>
                  <a:noFill/>
                </a:ln>
                <a:solidFill>
                  <a:schemeClr val="tx1"/>
                </a:solidFill>
                <a:effectLst/>
                <a:uLnTx/>
                <a:uFillTx/>
                <a:latin typeface="+mn-lt"/>
                <a:ea typeface="+mn-ea"/>
                <a:cs typeface="+mn-cs"/>
              </a:rPr>
              <a:t>axil</a:t>
            </a:r>
            <a:r>
              <a:rPr kumimoji="0" lang="en-US" sz="1200" b="1" i="0" u="none" strike="noStrike" kern="1200" cap="none" spc="0" normalizeH="0" noProof="0" dirty="0">
                <a:ln>
                  <a:noFill/>
                </a:ln>
                <a:solidFill>
                  <a:schemeClr val="tx1"/>
                </a:solidFill>
                <a:effectLst/>
                <a:uLnTx/>
                <a:uFillTx/>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chemeClr val="tx1"/>
              </a:solidFill>
              <a:effectLst/>
              <a:uLnTx/>
              <a:uFillTx/>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chemeClr val="tx1"/>
              </a:solidFill>
              <a:effectLst/>
              <a:uLnTx/>
              <a:uFillTx/>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chemeClr val="tx1"/>
              </a:solidFill>
              <a:effectLst/>
              <a:uLnTx/>
              <a:uFillTx/>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75EE2275-1EFD-499C-9B1D-3FE783BA49E3}"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342900" marR="0" indent="-342900" algn="l" defTabSz="914400" rtl="0" eaLnBrk="1" fontAlgn="auto" latinLnBrk="0" hangingPunct="1">
              <a:lnSpc>
                <a:spcPct val="100000"/>
              </a:lnSpc>
              <a:spcBef>
                <a:spcPct val="20000"/>
              </a:spcBef>
              <a:spcAft>
                <a:spcPts val="0"/>
              </a:spcAft>
              <a:buClrTx/>
              <a:buSzTx/>
              <a:tabLst/>
            </a:pPr>
            <a:r>
              <a:rPr kumimoji="0" lang="en-US" sz="1200" b="0" i="0" u="none" strike="noStrike" kern="1200" cap="none" spc="0" normalizeH="0" noProof="0" dirty="0">
                <a:ln>
                  <a:noFill/>
                </a:ln>
                <a:solidFill>
                  <a:schemeClr val="tx1"/>
                </a:solidFill>
                <a:effectLst/>
                <a:uLnTx/>
                <a:uFillTx/>
                <a:latin typeface="+mn-lt"/>
                <a:ea typeface="+mn-ea"/>
                <a:cs typeface="+mn-cs"/>
              </a:rPr>
              <a:t>The plants life cycle</a:t>
            </a:r>
            <a:r>
              <a:rPr kumimoji="0" lang="en-US" sz="1200" b="0" i="0" u="none" strike="noStrike" kern="1200" cap="none" spc="0" normalizeH="0" baseline="0" noProof="0" dirty="0">
                <a:ln>
                  <a:noFill/>
                </a:ln>
                <a:solidFill>
                  <a:schemeClr val="tx1"/>
                </a:solidFill>
                <a:effectLst/>
                <a:uLnTx/>
                <a:uFillTx/>
                <a:latin typeface="+mn-lt"/>
                <a:ea typeface="+mn-ea"/>
                <a:cs typeface="+mn-cs"/>
              </a:rPr>
              <a:t> will determines when it will be most vulnerable to control measure.</a:t>
            </a:r>
          </a:p>
          <a:p>
            <a:pPr marL="342900" marR="0" indent="-342900" algn="l" defTabSz="914400" rtl="0" eaLnBrk="1" fontAlgn="auto" latinLnBrk="0" hangingPunct="1">
              <a:lnSpc>
                <a:spcPct val="100000"/>
              </a:lnSpc>
              <a:spcBef>
                <a:spcPct val="20000"/>
              </a:spcBef>
              <a:spcAft>
                <a:spcPts val="0"/>
              </a:spcAft>
              <a:buClrTx/>
              <a:buSzTx/>
              <a:tabLst/>
            </a:pPr>
            <a:r>
              <a:rPr kumimoji="0" lang="en-US" sz="1200" b="0" i="0" u="none" strike="noStrike" kern="1200" cap="none" spc="0" normalizeH="0" noProof="0" dirty="0">
                <a:ln>
                  <a:noFill/>
                </a:ln>
                <a:solidFill>
                  <a:schemeClr val="tx1"/>
                </a:solidFill>
                <a:effectLst/>
                <a:uLnTx/>
                <a:uFillTx/>
                <a:latin typeface="+mn-lt"/>
                <a:ea typeface="+mn-ea"/>
                <a:cs typeface="+mn-cs"/>
              </a:rPr>
              <a:t>Successful management depends on timing control measures to coincide with stages in the plants life when they are most vulnerable, </a:t>
            </a:r>
            <a:endParaRPr kumimoji="0" lang="en-US" sz="12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Slide Number Placeholder 3"/>
          <p:cNvSpPr>
            <a:spLocks noGrp="1"/>
          </p:cNvSpPr>
          <p:nvPr>
            <p:ph type="sldNum" sz="quarter" idx="10"/>
          </p:nvPr>
        </p:nvSpPr>
        <p:spPr/>
        <p:txBody>
          <a:bodyPr/>
          <a:lstStyle/>
          <a:p>
            <a:fld id="{75EE2275-1EFD-499C-9B1D-3FE783BA49E3}"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a:t>Annuals, their life cycle</a:t>
            </a:r>
            <a:r>
              <a:rPr lang="en-US" sz="1200" baseline="0" dirty="0"/>
              <a:t> in less than one calendar year</a:t>
            </a:r>
            <a:r>
              <a:rPr lang="en-US" sz="1200" b="1" baseline="0" dirty="0"/>
              <a:t>. Easiest type of weed to control,</a:t>
            </a:r>
            <a:r>
              <a:rPr lang="en-US" sz="1200" baseline="0" dirty="0"/>
              <a:t> problem because of their rapid growth produce abundant seed. </a:t>
            </a:r>
          </a:p>
          <a:p>
            <a:r>
              <a:rPr lang="en-US" sz="1200" baseline="0" dirty="0"/>
              <a:t> Long term control requires stopping seed production and exhausting the seed bank</a:t>
            </a:r>
          </a:p>
          <a:p>
            <a:endParaRPr lang="en-US" sz="1200" baseline="0" dirty="0"/>
          </a:p>
          <a:p>
            <a:r>
              <a:rPr lang="en-US" sz="1200" baseline="0" dirty="0"/>
              <a:t> </a:t>
            </a:r>
            <a:endParaRPr lang="en-US" sz="1200" dirty="0"/>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a:t>Winter annual plants germinate from late summer to early winter,  and overwinter in a vegetative stage (this means having the power to support growth). Then in the spring or early summer start to grow,  flower , set seed, mature and die but live for less than one full year.  Seeds then lie dormant in the soil during the summer months and germinate again in the fall.</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US" baseline="0" dirty="0"/>
          </a:p>
          <a:p>
            <a:pPr>
              <a:buFont typeface="Arial" pitchFamily="34" charset="0"/>
              <a:buChar char="•"/>
            </a:pPr>
            <a:r>
              <a:rPr lang="en-US" dirty="0"/>
              <a:t>Summer annuals germinate in the spring and summer,</a:t>
            </a:r>
            <a:r>
              <a:rPr lang="en-US" baseline="0" dirty="0"/>
              <a:t> grow , flower and set seed before winter.  The seeds lie dormant in the soil until spring or several springs later when the cycle repeats itself.</a:t>
            </a:r>
          </a:p>
          <a:p>
            <a:pPr>
              <a:buFont typeface="Arial" pitchFamily="34" charset="0"/>
              <a:buChar cha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t>Annuals</a:t>
            </a:r>
            <a:r>
              <a:rPr lang="en-US" sz="1400" baseline="0" dirty="0"/>
              <a:t> are usually </a:t>
            </a:r>
            <a:r>
              <a:rPr lang="en-US" sz="1400" dirty="0"/>
              <a:t>the easiest type of weed to control</a:t>
            </a:r>
            <a:r>
              <a:rPr lang="en-US" sz="1200" dirty="0"/>
              <a:t>.  They are a continual problem because of their rapid growth, high seed</a:t>
            </a:r>
            <a:r>
              <a:rPr lang="en-US" sz="1200" baseline="0" dirty="0"/>
              <a:t> production</a:t>
            </a:r>
            <a:r>
              <a:rPr lang="en-US" sz="1200" dirty="0"/>
              <a:t>  and abundance of dormant seed.      </a:t>
            </a:r>
            <a:r>
              <a:rPr lang="en-US" sz="1200" b="1" dirty="0"/>
              <a:t>SEED BANK?</a:t>
            </a:r>
            <a:endParaRPr lang="en-US" b="1" dirty="0"/>
          </a:p>
          <a:p>
            <a:endParaRPr lang="en-US" baseline="0" dirty="0"/>
          </a:p>
        </p:txBody>
      </p:sp>
      <p:sp>
        <p:nvSpPr>
          <p:cNvPr id="4" name="Slide Number Placeholder 3"/>
          <p:cNvSpPr>
            <a:spLocks noGrp="1"/>
          </p:cNvSpPr>
          <p:nvPr>
            <p:ph type="sldNum" sz="quarter" idx="10"/>
          </p:nvPr>
        </p:nvSpPr>
        <p:spPr/>
        <p:txBody>
          <a:bodyPr/>
          <a:lstStyle/>
          <a:p>
            <a:fld id="{75EE2275-1EFD-499C-9B1D-3FE783BA49E3}"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Control of annual</a:t>
            </a:r>
            <a:r>
              <a:rPr lang="en-US" baseline="0" dirty="0"/>
              <a:t> weeds</a:t>
            </a:r>
            <a:r>
              <a:rPr lang="en-US" dirty="0"/>
              <a:t> becomes increasingly more difficult as the plant matures    the easiest time to kill annuals is during the seedling stage. </a:t>
            </a:r>
            <a:r>
              <a:rPr lang="en-US" b="0" baseline="0" dirty="0"/>
              <a:t>Annuals gets harder to kill as they mature</a:t>
            </a:r>
            <a:r>
              <a:rPr lang="en-US" dirty="0"/>
              <a:t>   At</a:t>
            </a:r>
            <a:r>
              <a:rPr lang="en-US" baseline="0" dirty="0"/>
              <a:t> maturity    </a:t>
            </a:r>
            <a:r>
              <a:rPr lang="en-US" b="1" dirty="0"/>
              <a:t>Chemical control is not effective or practical at this stage. </a:t>
            </a:r>
            <a:endParaRPr lang="en-US" dirty="0"/>
          </a:p>
          <a:p>
            <a:endParaRPr lang="en-US" dirty="0"/>
          </a:p>
          <a:p>
            <a:r>
              <a:rPr lang="en-US" dirty="0"/>
              <a:t>Annual Plants in the </a:t>
            </a:r>
            <a:r>
              <a:rPr lang="en-US" b="1" dirty="0"/>
              <a:t>vegetative stage </a:t>
            </a:r>
            <a:r>
              <a:rPr lang="en-US" b="0" dirty="0"/>
              <a:t>are still controllable but </a:t>
            </a:r>
            <a:r>
              <a:rPr lang="en-US" b="0" baseline="0" dirty="0"/>
              <a:t> more difficult than seedlings</a:t>
            </a:r>
            <a:endParaRPr lang="en-US" b="0" dirty="0"/>
          </a:p>
          <a:p>
            <a:endParaRPr lang="en-US" b="1" dirty="0"/>
          </a:p>
          <a:p>
            <a:r>
              <a:rPr lang="en-US" baseline="0" dirty="0"/>
              <a:t>During the flowering stage, most of the energy is put towards seed production.  It is difficult to kill older annual plants</a:t>
            </a:r>
            <a:r>
              <a:rPr lang="en-US" baseline="0" dirty="0">
                <a:solidFill>
                  <a:schemeClr val="accent3"/>
                </a:solidFill>
              </a:rPr>
              <a:t>, </a:t>
            </a:r>
          </a:p>
          <a:p>
            <a:endParaRPr lang="en-US" baseline="0" dirty="0">
              <a:solidFill>
                <a:schemeClr val="accent3"/>
              </a:solidFill>
            </a:endParaRPr>
          </a:p>
          <a:p>
            <a:r>
              <a:rPr lang="en-US" baseline="0" dirty="0">
                <a:solidFill>
                  <a:schemeClr val="accent3"/>
                </a:solidFill>
              </a:rPr>
              <a:t>but Some foliar herbicide applications may be able to prevent seed production.  </a:t>
            </a:r>
            <a:endParaRPr lang="en-US" dirty="0">
              <a:solidFill>
                <a:schemeClr val="accent3"/>
              </a:solidFill>
            </a:endParaRPr>
          </a:p>
          <a:p>
            <a:endParaRPr lang="en-US" dirty="0"/>
          </a:p>
          <a:p>
            <a:r>
              <a:rPr lang="en-US" dirty="0"/>
              <a:t>At maturity, the seed has set and the</a:t>
            </a:r>
            <a:r>
              <a:rPr lang="en-US" baseline="0" dirty="0"/>
              <a:t> life cycle of an annual plant is</a:t>
            </a:r>
            <a:r>
              <a:rPr lang="en-US" dirty="0"/>
              <a:t> complete. </a:t>
            </a:r>
            <a:endParaRPr lang="en-US" b="1" dirty="0"/>
          </a:p>
          <a:p>
            <a:endParaRPr lang="en-US" dirty="0"/>
          </a:p>
          <a:p>
            <a:r>
              <a:rPr lang="en-US" baseline="0" dirty="0"/>
              <a:t>collect the seed heads off of the plants and dispose of them properly.  Vital to keep more seed from hitting the ground</a:t>
            </a:r>
            <a:endParaRPr lang="en-US" dirty="0"/>
          </a:p>
        </p:txBody>
      </p:sp>
      <p:sp>
        <p:nvSpPr>
          <p:cNvPr id="4" name="Slide Number Placeholder 3"/>
          <p:cNvSpPr>
            <a:spLocks noGrp="1"/>
          </p:cNvSpPr>
          <p:nvPr>
            <p:ph type="sldNum" sz="quarter" idx="10"/>
          </p:nvPr>
        </p:nvSpPr>
        <p:spPr/>
        <p:txBody>
          <a:bodyPr/>
          <a:lstStyle/>
          <a:p>
            <a:fld id="{75EE2275-1EFD-499C-9B1D-3FE783BA49E3}"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Biennials complete their life cycle within 2 years.  The first year the plants form basal</a:t>
            </a:r>
            <a:r>
              <a:rPr lang="en-US" baseline="0" dirty="0"/>
              <a:t> leaves, called a rosette, and a tap root.</a:t>
            </a:r>
          </a:p>
          <a:p>
            <a:endParaRPr lang="en-US" baseline="0" dirty="0"/>
          </a:p>
          <a:p>
            <a:r>
              <a:rPr lang="en-US" baseline="0" dirty="0"/>
              <a:t>The second year, the plant will flower and die.</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Sometimes people confuse winter annuals </a:t>
            </a:r>
            <a:r>
              <a:rPr lang="en-US" dirty="0">
                <a:solidFill>
                  <a:srgbClr val="FF0000"/>
                </a:solidFill>
              </a:rPr>
              <a:t>with</a:t>
            </a:r>
            <a:r>
              <a:rPr lang="en-US" dirty="0"/>
              <a:t> biennials.  Winter annuals live  DURING 2 calendar years but complete their life cycle in less than 12 months. </a:t>
            </a:r>
          </a:p>
          <a:p>
            <a:endParaRPr lang="en-US" dirty="0"/>
          </a:p>
        </p:txBody>
      </p:sp>
      <p:sp>
        <p:nvSpPr>
          <p:cNvPr id="4" name="Slide Number Placeholder 3"/>
          <p:cNvSpPr>
            <a:spLocks noGrp="1"/>
          </p:cNvSpPr>
          <p:nvPr>
            <p:ph type="sldNum" sz="quarter" idx="10"/>
          </p:nvPr>
        </p:nvSpPr>
        <p:spPr/>
        <p:txBody>
          <a:bodyPr/>
          <a:lstStyle/>
          <a:p>
            <a:fld id="{75EE2275-1EFD-499C-9B1D-3FE783BA49E3}"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control of biennials is</a:t>
            </a:r>
            <a:r>
              <a:rPr lang="en-US" baseline="0" dirty="0"/>
              <a:t> the</a:t>
            </a:r>
            <a:r>
              <a:rPr lang="en-US" dirty="0"/>
              <a:t> same as the annual.   the most effective control</a:t>
            </a:r>
            <a:r>
              <a:rPr lang="en-US" baseline="0" dirty="0"/>
              <a:t> is as a seedling, followed by the rosette stage, and decrease as </a:t>
            </a:r>
          </a:p>
          <a:p>
            <a:r>
              <a:rPr lang="en-US" baseline="0" dirty="0"/>
              <a:t>the plants mature</a:t>
            </a:r>
          </a:p>
          <a:p>
            <a:endParaRPr lang="en-US" baseline="0" dirty="0"/>
          </a:p>
          <a:p>
            <a:r>
              <a:rPr lang="en-US" b="1" dirty="0"/>
              <a:t>Biennial plants</a:t>
            </a:r>
          </a:p>
          <a:p>
            <a:r>
              <a:rPr lang="en-US" dirty="0"/>
              <a:t>Biennials take 2 years to develop through the same growth stages as annuals. The first year, the plant forms basal leaves (</a:t>
            </a:r>
            <a:r>
              <a:rPr lang="en-US" b="1" dirty="0"/>
              <a:t>rosette) </a:t>
            </a:r>
            <a:r>
              <a:rPr lang="en-US" dirty="0"/>
              <a:t>and a taproot; the second year it bolts, flowers, matures, and dies. </a:t>
            </a:r>
          </a:p>
          <a:p>
            <a:endParaRPr lang="en-US" dirty="0"/>
          </a:p>
          <a:p>
            <a:r>
              <a:rPr lang="en-US" dirty="0"/>
              <a:t>For best results, control biennial weeds as seedlings Control of the rosette stage is second best. </a:t>
            </a:r>
            <a:r>
              <a:rPr lang="en-US" b="1" dirty="0"/>
              <a:t>Control decreases as plants mature.</a:t>
            </a:r>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75EE2275-1EFD-499C-9B1D-3FE783BA49E3}"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Perennials live more than</a:t>
            </a:r>
            <a:r>
              <a:rPr lang="en-US" baseline="0" dirty="0"/>
              <a:t> 2 years, and may live indefinitely.</a:t>
            </a:r>
          </a:p>
          <a:p>
            <a:r>
              <a:rPr lang="en-US" baseline="0" dirty="0"/>
              <a:t>They are </a:t>
            </a:r>
            <a:r>
              <a:rPr lang="en-US" baseline="0" dirty="0" err="1"/>
              <a:t>classsified</a:t>
            </a:r>
            <a:r>
              <a:rPr lang="en-US" baseline="0" dirty="0"/>
              <a:t> by how they sprout Simple and Creeping.  SIMPLE- spread primarily by seed, they have large  roots that can </a:t>
            </a:r>
            <a:r>
              <a:rPr lang="en-US" baseline="0" dirty="0" err="1"/>
              <a:t>resprout</a:t>
            </a:r>
            <a:r>
              <a:rPr lang="en-US" baseline="0" dirty="0"/>
              <a:t> when cu</a:t>
            </a:r>
          </a:p>
          <a:p>
            <a:r>
              <a:rPr lang="en-US" baseline="0" dirty="0"/>
              <a:t>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CREEPING PERENNIALS reproduce by creeping horizontal stems either above ground (STOLONS) or below(RHIZOMES)</a:t>
            </a:r>
          </a:p>
          <a:p>
            <a:endParaRPr lang="en-US" dirty="0"/>
          </a:p>
          <a:p>
            <a:r>
              <a:rPr lang="en-US" b="1" baseline="0" dirty="0"/>
              <a:t>perennials are the most difficult to control </a:t>
            </a:r>
            <a:r>
              <a:rPr lang="en-US" b="1" dirty="0"/>
              <a:t>Because of the </a:t>
            </a:r>
            <a:r>
              <a:rPr lang="en-US" b="1" dirty="0" err="1"/>
              <a:t>resprouting</a:t>
            </a:r>
            <a:r>
              <a:rPr lang="en-US" b="1" baseline="0" dirty="0"/>
              <a:t> roots and plant fragments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Once an area is infested, creeping perennials that send up new shoots from the roots often are the most difficult weeds to control. Control might require repeated mowing or cutting, herbicide application(s), or combinations of all methods.</a:t>
            </a:r>
            <a:endParaRPr lang="en-US" baseline="0" dirty="0"/>
          </a:p>
          <a:p>
            <a:endParaRPr lang="en-US" baseline="0" dirty="0"/>
          </a:p>
          <a:p>
            <a:endParaRPr lang="en-US" baseline="0" dirty="0"/>
          </a:p>
          <a:p>
            <a:r>
              <a:rPr lang="en-US" dirty="0"/>
              <a:t>Store nutrients in their expansive root system,  and can </a:t>
            </a:r>
            <a:r>
              <a:rPr lang="en-US" dirty="0" err="1"/>
              <a:t>regrow</a:t>
            </a:r>
            <a:r>
              <a:rPr lang="en-US" dirty="0"/>
              <a:t> from small portions of the root or stem that may be left</a:t>
            </a:r>
            <a:r>
              <a:rPr lang="en-US" baseline="0" dirty="0"/>
              <a:t> behind after pulling.</a:t>
            </a:r>
          </a:p>
          <a:p>
            <a:endParaRPr lang="en-US" baseline="0" dirty="0"/>
          </a:p>
          <a:p>
            <a:r>
              <a:rPr lang="en-US" baseline="0" dirty="0"/>
              <a:t>Creeping: </a:t>
            </a:r>
            <a:r>
              <a:rPr lang="en-US" baseline="0" dirty="0" err="1"/>
              <a:t>canada</a:t>
            </a:r>
            <a:r>
              <a:rPr lang="en-US" baseline="0" dirty="0"/>
              <a:t> thistle, leafy spurge, field bindweed</a:t>
            </a:r>
          </a:p>
          <a:p>
            <a:endParaRPr lang="en-US" baseline="0" dirty="0"/>
          </a:p>
        </p:txBody>
      </p:sp>
      <p:sp>
        <p:nvSpPr>
          <p:cNvPr id="4" name="Slide Number Placeholder 3"/>
          <p:cNvSpPr>
            <a:spLocks noGrp="1"/>
          </p:cNvSpPr>
          <p:nvPr>
            <p:ph type="sldNum" sz="quarter" idx="10"/>
          </p:nvPr>
        </p:nvSpPr>
        <p:spPr/>
        <p:txBody>
          <a:bodyPr/>
          <a:lstStyle/>
          <a:p>
            <a:fld id="{75EE2275-1EFD-499C-9B1D-3FE783BA49E3}"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To</a:t>
            </a:r>
            <a:r>
              <a:rPr lang="en-US" b="1" baseline="0" dirty="0"/>
              <a:t> </a:t>
            </a:r>
            <a:r>
              <a:rPr lang="en-US" b="1" dirty="0"/>
              <a:t>understand perennial weed control,</a:t>
            </a:r>
            <a:r>
              <a:rPr lang="en-US" b="1" baseline="0" dirty="0"/>
              <a:t> you should know that</a:t>
            </a:r>
            <a:r>
              <a:rPr lang="en-US" b="1" dirty="0"/>
              <a:t> • herbicides move with the flow of plant sugars. Therefore, to move herbicides down into the roots, apply them when the flow of sugar is downward into the roots ,  This is during summer as seedlings establish their root system          again at</a:t>
            </a:r>
            <a:r>
              <a:rPr lang="en-US" sz="1200" dirty="0"/>
              <a:t> the bud stage when</a:t>
            </a:r>
            <a:r>
              <a:rPr lang="en-US" baseline="0" dirty="0"/>
              <a:t> food is transported and stored in the roots,    and then again in the fall</a:t>
            </a:r>
            <a:endParaRPr lang="en-US" b="0"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Control is effective seedling stage </a:t>
            </a:r>
            <a:r>
              <a:rPr lang="en-US" b="1" baseline="0" dirty="0"/>
              <a:t>decreases at the vegetative stage</a:t>
            </a:r>
            <a:r>
              <a:rPr lang="en-US" sz="1200" dirty="0"/>
              <a:t>. </a:t>
            </a:r>
            <a:r>
              <a:rPr lang="en-US" baseline="0" dirty="0"/>
              <a:t>Then improve as the plant move towards the bud stage</a:t>
            </a:r>
            <a:endParaRPr lang="en-US" b="1"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Herbicide control is most effective just prior to flowering at the bud stage</a:t>
            </a: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most sugars are moving up the stem to support new growth, so little herbicide is moving to the roots. </a:t>
            </a:r>
            <a:endParaRPr lang="en-US" b="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  </a:t>
            </a:r>
            <a:endParaRPr lang="en-US" b="0"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Maturity</a:t>
            </a:r>
            <a:r>
              <a:rPr lang="en-US" sz="1200" dirty="0"/>
              <a:t>. Until the bud stage, most sugars are moving up the stem to support new growth, so little herbicide is moving to the roots.</a:t>
            </a:r>
            <a:endParaRPr lang="en-US" b="0"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system. </a:t>
            </a:r>
            <a:r>
              <a:rPr lang="en-US" b="1" dirty="0"/>
              <a:t> and fall</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 • Plants store sugars in their roots during winter. In the spring they use the sugars to grow shoots, depleting the root reserves. In the summer and fall after flowering, the plants restock the roots with sugars for next year’s growth. </a:t>
            </a:r>
          </a:p>
          <a:p>
            <a:endParaRPr lang="en-US" dirty="0"/>
          </a:p>
        </p:txBody>
      </p:sp>
      <p:sp>
        <p:nvSpPr>
          <p:cNvPr id="4" name="Slide Number Placeholder 3"/>
          <p:cNvSpPr>
            <a:spLocks noGrp="1"/>
          </p:cNvSpPr>
          <p:nvPr>
            <p:ph type="sldNum" sz="quarter" idx="10"/>
          </p:nvPr>
        </p:nvSpPr>
        <p:spPr/>
        <p:txBody>
          <a:bodyPr/>
          <a:lstStyle/>
          <a:p>
            <a:fld id="{75EE2275-1EFD-499C-9B1D-3FE783BA49E3}"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a:t> As we have shown    </a:t>
            </a:r>
            <a:r>
              <a:rPr lang="en-US" dirty="0"/>
              <a:t>Seedling stage is when weeds</a:t>
            </a:r>
            <a:r>
              <a:rPr lang="en-US" baseline="0" dirty="0"/>
              <a:t> are most easily controlled no matter whether they are annuals, biennials or perennial,  and whether you are using herbicide or mechanical control</a:t>
            </a:r>
            <a:endParaRPr lang="en-US" dirty="0"/>
          </a:p>
        </p:txBody>
      </p:sp>
      <p:sp>
        <p:nvSpPr>
          <p:cNvPr id="4" name="Slide Number Placeholder 3"/>
          <p:cNvSpPr>
            <a:spLocks noGrp="1"/>
          </p:cNvSpPr>
          <p:nvPr>
            <p:ph type="sldNum" sz="quarter" idx="10"/>
          </p:nvPr>
        </p:nvSpPr>
        <p:spPr/>
        <p:txBody>
          <a:bodyPr/>
          <a:lstStyle/>
          <a:p>
            <a:fld id="{75EE2275-1EFD-499C-9B1D-3FE783BA49E3}"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normalizeH="0" baseline="0" noProof="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uLnTx/>
                <a:uFillTx/>
                <a:latin typeface="+mn-lt"/>
                <a:ea typeface="+mn-ea"/>
                <a:cs typeface="+mn-cs"/>
              </a:rPr>
              <a:t>Long term weed control requires stopping the seed production</a:t>
            </a:r>
            <a:r>
              <a:rPr kumimoji="0" lang="en-US" sz="1200" b="1" i="0" u="none" strike="noStrike" kern="1200" normalizeH="0" noProof="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uLnTx/>
                <a:uFillTx/>
                <a:latin typeface="+mn-lt"/>
                <a:ea typeface="+mn-ea"/>
                <a:cs typeface="+mn-cs"/>
              </a:rPr>
              <a:t> and exhausting the seed bank  it requires</a:t>
            </a:r>
            <a:endParaRPr kumimoji="0" lang="en-US" sz="1200" b="1" i="0" u="none" strike="noStrike" kern="1200" normalizeH="0" baseline="0" noProof="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uLnTx/>
              <a:uFillTx/>
              <a:latin typeface="+mn-lt"/>
              <a:ea typeface="+mn-ea"/>
              <a:cs typeface="+mn-cs"/>
            </a:endParaRPr>
          </a:p>
          <a:p>
            <a:endParaRPr kumimoji="0" lang="en-US" sz="1200" b="0" i="0" u="none" strike="noStrike" kern="1200" cap="none" spc="0" normalizeH="0" noProof="0" dirty="0">
              <a:ln>
                <a:noFill/>
              </a:ln>
              <a:solidFill>
                <a:schemeClr val="tx1"/>
              </a:solidFill>
              <a:effectLst/>
              <a:uLnTx/>
              <a:uFillTx/>
              <a:latin typeface="+mn-lt"/>
              <a:ea typeface="+mn-ea"/>
              <a:cs typeface="+mn-cs"/>
            </a:endParaRPr>
          </a:p>
          <a:p>
            <a:endParaRPr kumimoji="0" lang="en-US" sz="1200" b="0" i="0" u="none" strike="noStrike" kern="1200" cap="none" spc="0" normalizeH="0" noProof="0" dirty="0">
              <a:ln>
                <a:noFill/>
              </a:ln>
              <a:solidFill>
                <a:schemeClr val="tx1"/>
              </a:solidFill>
              <a:effectLst/>
              <a:uLnTx/>
              <a:uFillTx/>
              <a:latin typeface="+mn-lt"/>
              <a:ea typeface="+mn-ea"/>
              <a:cs typeface="+mn-cs"/>
            </a:endParaRPr>
          </a:p>
          <a:p>
            <a:endParaRPr kumimoji="0" lang="en-US" sz="1200" b="0" i="0" u="none" strike="noStrike" kern="1200" cap="none" spc="0" normalizeH="0" noProof="0" dirty="0">
              <a:ln>
                <a:noFill/>
              </a:ln>
              <a:solidFill>
                <a:schemeClr val="tx1"/>
              </a:solidFill>
              <a:effectLst/>
              <a:uLnTx/>
              <a:uFillTx/>
              <a:latin typeface="+mn-lt"/>
              <a:ea typeface="+mn-ea"/>
              <a:cs typeface="+mn-cs"/>
            </a:endParaRPr>
          </a:p>
          <a:p>
            <a:endParaRPr kumimoji="0" lang="en-US" sz="1200" b="0" i="0" u="none" strike="noStrike" kern="1200" cap="none" spc="0" normalizeH="0" noProof="0" dirty="0">
              <a:ln>
                <a:noFill/>
              </a:ln>
              <a:solidFill>
                <a:schemeClr val="tx1"/>
              </a:solidFill>
              <a:effectLst/>
              <a:uLnTx/>
              <a:uFillTx/>
              <a:latin typeface="+mn-lt"/>
              <a:ea typeface="+mn-ea"/>
              <a:cs typeface="+mn-cs"/>
            </a:endParaRPr>
          </a:p>
          <a:p>
            <a:endParaRPr kumimoji="0" lang="en-US" sz="1200" b="0" i="0" u="none" strike="noStrike" kern="1200" cap="none" spc="0" normalizeH="0" noProof="0" dirty="0">
              <a:ln>
                <a:noFill/>
              </a:ln>
              <a:solidFill>
                <a:schemeClr val="tx1"/>
              </a:solidFill>
              <a:effectLst/>
              <a:uLnTx/>
              <a:uFillTx/>
              <a:latin typeface="+mn-lt"/>
              <a:ea typeface="+mn-ea"/>
              <a:cs typeface="+mn-cs"/>
            </a:endParaRPr>
          </a:p>
          <a:p>
            <a:endParaRPr kumimoji="0" lang="en-US" sz="1200" b="0" i="0" u="none" strike="noStrike" kern="1200" cap="none" spc="0" normalizeH="0" noProof="0" dirty="0">
              <a:ln>
                <a:noFill/>
              </a:ln>
              <a:solidFill>
                <a:schemeClr val="tx1"/>
              </a:solidFill>
              <a:effectLst/>
              <a:uLnTx/>
              <a:uFillTx/>
              <a:latin typeface="+mn-lt"/>
              <a:ea typeface="+mn-ea"/>
              <a:cs typeface="+mn-cs"/>
            </a:endParaRPr>
          </a:p>
          <a:p>
            <a:r>
              <a:rPr kumimoji="0" lang="en-US" sz="1200" b="0" i="0" u="none" strike="noStrike" kern="1200" cap="none" spc="0" normalizeH="0" noProof="0" dirty="0">
                <a:ln>
                  <a:noFill/>
                </a:ln>
                <a:solidFill>
                  <a:schemeClr val="tx1"/>
                </a:solidFill>
                <a:effectLst/>
                <a:uLnTx/>
                <a:uFillTx/>
                <a:latin typeface="+mn-lt"/>
                <a:ea typeface="+mn-ea"/>
                <a:cs typeface="+mn-cs"/>
              </a:rPr>
              <a:t>The goal of a weed control effort is to deplete the seed bank.</a:t>
            </a:r>
          </a:p>
          <a:p>
            <a:endParaRPr kumimoji="0" lang="en-US" sz="1200" b="0" i="0" u="none" strike="noStrike" kern="1200" cap="none" spc="0" normalizeH="0" noProof="0" dirty="0">
              <a:ln>
                <a:noFill/>
              </a:ln>
              <a:solidFill>
                <a:schemeClr val="tx1"/>
              </a:solidFill>
              <a:effectLst/>
              <a:uLnTx/>
              <a:uFillTx/>
              <a:latin typeface="+mn-lt"/>
              <a:ea typeface="+mn-ea"/>
              <a:cs typeface="+mn-cs"/>
            </a:endParaRPr>
          </a:p>
          <a:p>
            <a:r>
              <a:rPr kumimoji="0" lang="en-US" sz="1200" b="0" i="0" u="none" strike="noStrike" kern="1200" cap="none" spc="0" normalizeH="0" noProof="0" dirty="0">
                <a:ln>
                  <a:noFill/>
                </a:ln>
                <a:solidFill>
                  <a:schemeClr val="tx1"/>
                </a:solidFill>
                <a:effectLst/>
                <a:uLnTx/>
                <a:uFillTx/>
                <a:latin typeface="+mn-lt"/>
                <a:ea typeface="+mn-ea"/>
                <a:cs typeface="+mn-cs"/>
              </a:rPr>
              <a:t>A seed bank is the storage of seed in the soil from</a:t>
            </a:r>
            <a:r>
              <a:rPr kumimoji="0" lang="en-US" sz="1200" b="0" i="0" u="none" strike="noStrike" kern="1200" cap="none" spc="0" normalizeH="0" baseline="0" noProof="0" dirty="0">
                <a:ln>
                  <a:noFill/>
                </a:ln>
                <a:solidFill>
                  <a:schemeClr val="tx1"/>
                </a:solidFill>
                <a:effectLst/>
                <a:uLnTx/>
                <a:uFillTx/>
                <a:latin typeface="+mn-lt"/>
                <a:ea typeface="+mn-ea"/>
                <a:cs typeface="+mn-cs"/>
              </a:rPr>
              <a:t> plants that have lived their life cycle and dropped their seed.</a:t>
            </a:r>
            <a:r>
              <a:rPr lang="en-US" sz="1200" dirty="0"/>
              <a:t> Weed seeds can be viable in the soil for many years waiting for the right conditions to sprout and grow.  Disturbance is</a:t>
            </a:r>
            <a:r>
              <a:rPr lang="en-US" sz="1200" baseline="0" dirty="0"/>
              <a:t> a major cause of germination of weed seeds that have laid dormant until the disturbance occurs.</a:t>
            </a:r>
            <a:endParaRPr lang="en-US" sz="1200" dirty="0"/>
          </a:p>
          <a:p>
            <a:endParaRPr lang="en-US" sz="1200" dirty="0"/>
          </a:p>
          <a:p>
            <a:r>
              <a:rPr kumimoji="0" lang="en-US" sz="1200" b="0" i="0" u="none" strike="noStrike" kern="1200" cap="none" spc="0" normalizeH="0" baseline="0" noProof="0" dirty="0">
                <a:ln>
                  <a:noFill/>
                </a:ln>
                <a:solidFill>
                  <a:schemeClr val="tx1"/>
                </a:solidFill>
                <a:effectLst/>
                <a:uLnTx/>
                <a:uFillTx/>
                <a:latin typeface="+mn-lt"/>
                <a:ea typeface="+mn-ea"/>
                <a:cs typeface="+mn-cs"/>
              </a:rPr>
              <a:t>For example:  One garlic mustard plant can produce well over 10,000 seeds per plant and it looks as though the seeds are viable as long as 9 years.  So letting one plant go to seed can really set you back in the long term goal of eradication .  This is why it is SO important to keep weed from going to seed and making it a high, if not the highest priority in your control program. </a:t>
            </a:r>
          </a:p>
          <a:p>
            <a:endParaRPr kumimoji="0" lang="en-US" sz="1200" b="0" i="0" u="none" strike="noStrike" kern="1200" cap="none" spc="0" normalizeH="0" baseline="0" noProof="0" dirty="0">
              <a:ln>
                <a:noFill/>
              </a:ln>
              <a:solidFill>
                <a:schemeClr val="tx1"/>
              </a:solidFill>
              <a:effectLst/>
              <a:uLnTx/>
              <a:uFillTx/>
              <a:latin typeface="+mn-lt"/>
              <a:ea typeface="+mn-ea"/>
              <a:cs typeface="+mn-cs"/>
            </a:endParaRPr>
          </a:p>
          <a:p>
            <a:r>
              <a:rPr kumimoji="0" lang="en-US" sz="1200" b="0" i="0" u="none" strike="noStrike" kern="1200" cap="none" spc="0" normalizeH="0" baseline="0" noProof="0" dirty="0">
                <a:ln>
                  <a:noFill/>
                </a:ln>
                <a:solidFill>
                  <a:schemeClr val="tx1"/>
                </a:solidFill>
                <a:effectLst/>
                <a:uLnTx/>
                <a:uFillTx/>
                <a:latin typeface="+mn-lt"/>
                <a:ea typeface="+mn-ea"/>
                <a:cs typeface="+mn-cs"/>
              </a:rPr>
              <a:t>So lets get into some specific best management practices</a:t>
            </a:r>
          </a:p>
          <a:p>
            <a:endParaRPr kumimoji="0" lang="en-US" sz="1200" b="0" i="0" u="none" strike="noStrike" kern="1200" cap="none" spc="0" normalizeH="0" baseline="0" noProof="0" dirty="0">
              <a:ln>
                <a:noFill/>
              </a:ln>
              <a:solidFill>
                <a:schemeClr val="tx1"/>
              </a:solidFill>
              <a:effectLst/>
              <a:uLnTx/>
              <a:uFillTx/>
              <a:latin typeface="+mn-lt"/>
              <a:ea typeface="+mn-ea"/>
              <a:cs typeface="+mn-cs"/>
            </a:endParaRPr>
          </a:p>
          <a:p>
            <a:r>
              <a:rPr kumimoji="0" lang="en-US" sz="1200" b="0" i="0" u="none" strike="noStrike" kern="1200" cap="none" spc="0" normalizeH="0" baseline="0" noProof="0" dirty="0">
                <a:ln>
                  <a:noFill/>
                </a:ln>
                <a:solidFill>
                  <a:schemeClr val="tx1"/>
                </a:solidFill>
                <a:effectLst/>
                <a:uLnTx/>
                <a:uFillTx/>
                <a:latin typeface="+mn-lt"/>
                <a:ea typeface="+mn-ea"/>
                <a:cs typeface="+mn-cs"/>
              </a:rPr>
              <a:t> </a:t>
            </a:r>
            <a:endParaRPr lang="en-US" sz="1200" dirty="0"/>
          </a:p>
          <a:p>
            <a:endParaRPr lang="en-US" dirty="0"/>
          </a:p>
        </p:txBody>
      </p:sp>
      <p:sp>
        <p:nvSpPr>
          <p:cNvPr id="4" name="Slide Number Placeholder 3"/>
          <p:cNvSpPr>
            <a:spLocks noGrp="1"/>
          </p:cNvSpPr>
          <p:nvPr>
            <p:ph type="sldNum" sz="quarter" idx="10"/>
          </p:nvPr>
        </p:nvSpPr>
        <p:spPr/>
        <p:txBody>
          <a:bodyPr/>
          <a:lstStyle/>
          <a:p>
            <a:fld id="{75EE2275-1EFD-499C-9B1D-3FE783BA49E3}"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endParaRPr lang="en-US" dirty="0"/>
          </a:p>
          <a:p>
            <a:pPr>
              <a:buFont typeface="Arial" pitchFamily="34" charset="0"/>
              <a:buChar char="•"/>
            </a:pPr>
            <a:r>
              <a:rPr lang="en-US" dirty="0"/>
              <a:t>Mechanical techniques are the oldest methods of vegetation control, that includes hand-pulling, grubbing</a:t>
            </a:r>
            <a:r>
              <a:rPr lang="en-US" baseline="0" dirty="0"/>
              <a:t> and mowing  </a:t>
            </a:r>
          </a:p>
          <a:p>
            <a:pPr>
              <a:buFont typeface="Arial" pitchFamily="34" charset="0"/>
              <a:buChar char="•"/>
            </a:pPr>
            <a:r>
              <a:rPr lang="en-US" baseline="0" dirty="0"/>
              <a:t> cultural control includes methods like burning, maybe a flooding regime, or planting desirable vegetation to out compete weeds.  </a:t>
            </a:r>
          </a:p>
          <a:p>
            <a:pPr>
              <a:buFont typeface="Arial" pitchFamily="34" charset="0"/>
              <a:buChar char="•"/>
            </a:pPr>
            <a:r>
              <a:rPr lang="en-US" baseline="0" dirty="0"/>
              <a:t>  Chemical control is the application of herbicides, and</a:t>
            </a:r>
          </a:p>
          <a:p>
            <a:pPr>
              <a:buFont typeface="Arial" pitchFamily="34" charset="0"/>
              <a:buChar char="•"/>
            </a:pPr>
            <a:r>
              <a:rPr lang="en-US" baseline="0" dirty="0"/>
              <a:t> Biological control that uses living organisms to control undesirable vegetation.</a:t>
            </a:r>
            <a:endParaRPr lang="en-US" dirty="0"/>
          </a:p>
        </p:txBody>
      </p:sp>
      <p:sp>
        <p:nvSpPr>
          <p:cNvPr id="4" name="Slide Number Placeholder 3"/>
          <p:cNvSpPr>
            <a:spLocks noGrp="1"/>
          </p:cNvSpPr>
          <p:nvPr>
            <p:ph type="sldNum" sz="quarter" idx="10"/>
          </p:nvPr>
        </p:nvSpPr>
        <p:spPr/>
        <p:txBody>
          <a:bodyPr/>
          <a:lstStyle/>
          <a:p>
            <a:fld id="{75EE2275-1EFD-499C-9B1D-3FE783BA49E3}"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a:t>
            </a:r>
            <a:r>
              <a:rPr lang="en-US" baseline="0" dirty="0"/>
              <a:t> following slides discuss herbicide applications so I want to define those for you</a:t>
            </a:r>
            <a:endParaRPr lang="en-US" dirty="0"/>
          </a:p>
          <a:p>
            <a:r>
              <a:rPr lang="en-US" dirty="0"/>
              <a:t>Foliar applications are </a:t>
            </a:r>
            <a:r>
              <a:rPr lang="en-US" b="1" dirty="0"/>
              <a:t>made directly</a:t>
            </a:r>
            <a:r>
              <a:rPr lang="en-US" b="1" baseline="0" dirty="0"/>
              <a:t> to the foliage of a plant via backpack sprayer</a:t>
            </a:r>
            <a:r>
              <a:rPr lang="en-US" baseline="0" dirty="0"/>
              <a:t>, boom sprayer, or from a ready to use container</a:t>
            </a:r>
          </a:p>
          <a:p>
            <a:endParaRPr lang="en-US" dirty="0"/>
          </a:p>
          <a:p>
            <a:r>
              <a:rPr lang="en-US" b="1" dirty="0"/>
              <a:t>Cut stump</a:t>
            </a:r>
            <a:r>
              <a:rPr lang="en-US" b="1" baseline="0" dirty="0"/>
              <a:t> and stem  these applications involve daubing, </a:t>
            </a:r>
            <a:r>
              <a:rPr lang="en-US" b="1" dirty="0"/>
              <a:t>painting </a:t>
            </a:r>
            <a:r>
              <a:rPr lang="en-US" b="1" baseline="0" dirty="0"/>
              <a:t> or </a:t>
            </a:r>
            <a:r>
              <a:rPr lang="en-US" b="1" dirty="0"/>
              <a:t>Spraying the surface with herbicide.</a:t>
            </a:r>
          </a:p>
          <a:p>
            <a:endParaRPr lang="en-US" b="1" dirty="0"/>
          </a:p>
          <a:p>
            <a:endParaRPr lang="en-US" b="1" dirty="0"/>
          </a:p>
          <a:p>
            <a:r>
              <a:rPr lang="en-US" b="1" dirty="0"/>
              <a:t> </a:t>
            </a:r>
            <a:r>
              <a:rPr lang="en-US" dirty="0"/>
              <a:t>For effective </a:t>
            </a:r>
            <a:r>
              <a:rPr lang="en-US" dirty="0" err="1"/>
              <a:t>control,good</a:t>
            </a:r>
            <a:r>
              <a:rPr lang="en-US" dirty="0"/>
              <a:t> coverage of the surface area is necessary, and for trees the herbicide must be placed where the tree sap flows called the (cambium layer)—located near the outside rings of the stump.</a:t>
            </a:r>
            <a:r>
              <a:rPr kumimoji="0" lang="en-US" sz="1200" b="0" i="0" u="none" strike="noStrike" kern="1200" cap="none" spc="0" normalizeH="0" noProof="0" dirty="0">
                <a:ln>
                  <a:noFill/>
                </a:ln>
                <a:solidFill>
                  <a:schemeClr val="tx1"/>
                </a:solidFill>
                <a:effectLst/>
                <a:uLnTx/>
                <a:uFillTx/>
                <a:latin typeface="+mn-lt"/>
                <a:ea typeface="+mn-ea"/>
                <a:cs typeface="+mn-cs"/>
              </a:rPr>
              <a:t>  </a:t>
            </a:r>
          </a:p>
          <a:p>
            <a:endParaRPr lang="en-US" dirty="0"/>
          </a:p>
          <a:p>
            <a:r>
              <a:rPr lang="en-US" dirty="0"/>
              <a:t> Cut surfaces begin to dry within minutes of cutting.</a:t>
            </a:r>
            <a:r>
              <a:rPr kumimoji="0" lang="en-US" sz="1200" b="0" i="0" u="none" strike="noStrike" kern="1200" cap="none" spc="0" normalizeH="0" noProof="0" dirty="0">
                <a:ln>
                  <a:noFill/>
                </a:ln>
                <a:solidFill>
                  <a:schemeClr val="tx1"/>
                </a:solidFill>
                <a:effectLst/>
                <a:uLnTx/>
                <a:uFillTx/>
                <a:latin typeface="+mn-lt"/>
                <a:ea typeface="+mn-ea"/>
                <a:cs typeface="+mn-cs"/>
              </a:rPr>
              <a:t> Herbicide solution must be applied as soon as stem is cut.  These type of treatments typically utilize a high</a:t>
            </a:r>
            <a:r>
              <a:rPr kumimoji="0" lang="en-US" sz="1200" b="0" i="0" u="none" strike="noStrike" kern="1200" cap="none" spc="0" normalizeH="0" baseline="0" noProof="0" dirty="0">
                <a:ln>
                  <a:noFill/>
                </a:ln>
                <a:solidFill>
                  <a:schemeClr val="tx1"/>
                </a:solidFill>
                <a:effectLst/>
                <a:uLnTx/>
                <a:uFillTx/>
                <a:latin typeface="+mn-lt"/>
                <a:ea typeface="+mn-ea"/>
                <a:cs typeface="+mn-cs"/>
              </a:rPr>
              <a:t> concentration of herbicide.</a:t>
            </a:r>
            <a:endParaRPr lang="en-US" dirty="0"/>
          </a:p>
        </p:txBody>
      </p:sp>
      <p:sp>
        <p:nvSpPr>
          <p:cNvPr id="4" name="Slide Number Placeholder 3"/>
          <p:cNvSpPr>
            <a:spLocks noGrp="1"/>
          </p:cNvSpPr>
          <p:nvPr>
            <p:ph type="sldNum" sz="quarter" idx="10"/>
          </p:nvPr>
        </p:nvSpPr>
        <p:spPr/>
        <p:txBody>
          <a:bodyPr/>
          <a:lstStyle/>
          <a:p>
            <a:fld id="{75EE2275-1EFD-499C-9B1D-3FE783BA49E3}"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tx2">
                    <a:lumMod val="75000"/>
                  </a:schemeClr>
                </a:solidFill>
              </a:rPr>
              <a:t>SELECTIVE </a:t>
            </a:r>
            <a:r>
              <a:rPr lang="en-US" dirty="0">
                <a:solidFill>
                  <a:schemeClr val="tx2">
                    <a:lumMod val="75000"/>
                  </a:schemeClr>
                </a:solidFill>
              </a:rPr>
              <a:t>Herbicides that control weeds while doing little or no damage to desirable vegetation.  For instance controlling</a:t>
            </a:r>
            <a:r>
              <a:rPr lang="en-US" baseline="0" dirty="0">
                <a:solidFill>
                  <a:schemeClr val="tx2">
                    <a:lumMod val="75000"/>
                  </a:schemeClr>
                </a:solidFill>
              </a:rPr>
              <a:t> a broadleaf weed in grass.  An example of a selective herbicide is 2,4’D</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solidFill>
                <a:schemeClr val="tx2">
                  <a:lumMod val="75000"/>
                </a:schemeClr>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solidFill>
                  <a:schemeClr val="tx2">
                    <a:lumMod val="75000"/>
                  </a:schemeClr>
                </a:solidFill>
              </a:rPr>
              <a:t>Non selective </a:t>
            </a:r>
            <a:r>
              <a:rPr lang="en-US" baseline="0" dirty="0">
                <a:solidFill>
                  <a:schemeClr val="tx2">
                    <a:lumMod val="75000"/>
                  </a:schemeClr>
                </a:solidFill>
              </a:rPr>
              <a:t>will kill all the vegetation, including grasses  i.e. </a:t>
            </a:r>
            <a:r>
              <a:rPr lang="en-US" baseline="0" dirty="0" err="1">
                <a:solidFill>
                  <a:schemeClr val="tx2">
                    <a:lumMod val="75000"/>
                  </a:schemeClr>
                </a:solidFill>
              </a:rPr>
              <a:t>glyphosate</a:t>
            </a:r>
            <a:r>
              <a:rPr lang="en-US" baseline="0" dirty="0">
                <a:solidFill>
                  <a:schemeClr val="tx2">
                    <a:lumMod val="75000"/>
                  </a:schemeClr>
                </a:solidFill>
              </a:rPr>
              <a:t>.   .</a:t>
            </a:r>
            <a:r>
              <a:rPr lang="en-US" baseline="0" dirty="0" err="1">
                <a:solidFill>
                  <a:schemeClr val="tx2">
                    <a:lumMod val="75000"/>
                  </a:schemeClr>
                </a:solidFill>
              </a:rPr>
              <a:t>revegetation</a:t>
            </a:r>
            <a:r>
              <a:rPr lang="en-US" baseline="0" dirty="0">
                <a:solidFill>
                  <a:schemeClr val="tx2">
                    <a:lumMod val="75000"/>
                  </a:schemeClr>
                </a:solidFill>
              </a:rPr>
              <a:t> is often recommended with using non selective</a:t>
            </a:r>
            <a:endParaRPr lang="en-US" dirty="0">
              <a:solidFill>
                <a:schemeClr val="tx2">
                  <a:lumMod val="75000"/>
                </a:schemeClr>
              </a:solidFill>
            </a:endParaRPr>
          </a:p>
          <a:p>
            <a:endParaRPr lang="en-US" baseline="0" dirty="0"/>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mn-lt"/>
                <a:ea typeface="+mn-ea"/>
                <a:cs typeface="+mn-cs"/>
              </a:rPr>
              <a:t>To be effective herbicides must 1. adequately contact plants, </a:t>
            </a:r>
          </a:p>
          <a:p>
            <a:pPr marL="342900" indent="-342900">
              <a:spcBef>
                <a:spcPct val="20000"/>
              </a:spcBef>
            </a:pPr>
            <a:r>
              <a:rPr lang="en-US" dirty="0"/>
              <a:t>To be effective, the herbicide must enter the plant. Leaf angle, size, hairiness, and thickness of wax and cuticle greatly affect the retention and absorption of foliar-applied herbicides</a:t>
            </a:r>
            <a:endParaRPr kumimoji="0" lang="en-US" b="0" i="0" u="none" strike="noStrike" kern="1200" cap="none" spc="0" normalizeH="0" baseline="0" noProof="0" dirty="0">
              <a:ln>
                <a:noFill/>
              </a:ln>
              <a:solidFill>
                <a:schemeClr val="tx1"/>
              </a:solidFill>
              <a:effectLst/>
              <a:uLnTx/>
              <a:uFillTx/>
              <a:latin typeface="+mn-lt"/>
              <a:ea typeface="+mn-ea"/>
              <a:cs typeface="+mn-cs"/>
            </a:endParaRPr>
          </a:p>
        </p:txBody>
      </p:sp>
      <p:sp>
        <p:nvSpPr>
          <p:cNvPr id="4" name="Slide Number Placeholder 3"/>
          <p:cNvSpPr>
            <a:spLocks noGrp="1"/>
          </p:cNvSpPr>
          <p:nvPr>
            <p:ph type="sldNum" sz="quarter" idx="10"/>
          </p:nvPr>
        </p:nvSpPr>
        <p:spPr/>
        <p:txBody>
          <a:bodyPr/>
          <a:lstStyle/>
          <a:p>
            <a:fld id="{75EE2275-1EFD-499C-9B1D-3FE783BA49E3}"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err="1"/>
              <a:t>Thebest</a:t>
            </a:r>
            <a:r>
              <a:rPr lang="en-US" baseline="0" dirty="0"/>
              <a:t> way to control this plant is to prevent its establishment.  It is a very easy plant to pull. Hopefully you can get to it before the burs begin to form. </a:t>
            </a:r>
          </a:p>
          <a:p>
            <a:r>
              <a:rPr lang="en-US" baseline="0" dirty="0"/>
              <a:t> Shallow tilling before the burs form is very effective. </a:t>
            </a:r>
            <a:r>
              <a:rPr lang="en-US" b="1" baseline="0" dirty="0"/>
              <a:t>MOWING is not recommended </a:t>
            </a:r>
            <a:r>
              <a:rPr lang="en-US" baseline="0" dirty="0"/>
              <a:t>as it will likely just contribute to the spread, and if the burs are present they will get caught in the tires and spread that way.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Mulching over the top of this plant can be effective if the mulch is deep enough. Must be at least 3 inches. OR </a:t>
            </a:r>
            <a:r>
              <a:rPr kumimoji="0" lang="en-US" sz="1200" b="0" i="0" u="none" strike="noStrike" kern="1200" cap="none" spc="0" normalizeH="0" baseline="0" noProof="0" dirty="0">
                <a:ln>
                  <a:noFill/>
                </a:ln>
                <a:solidFill>
                  <a:schemeClr val="tx1"/>
                </a:solidFill>
                <a:effectLst/>
                <a:uLnTx/>
                <a:uFillTx/>
                <a:latin typeface="+mn-lt"/>
                <a:ea typeface="+mn-ea"/>
                <a:cs typeface="+mn-cs"/>
              </a:rPr>
              <a:t>Aeration</a:t>
            </a:r>
            <a:r>
              <a:rPr kumimoji="0" lang="en-US" sz="1200" b="0" i="0" u="none" strike="noStrike" kern="1200" cap="none" spc="0" normalizeH="0" noProof="0" dirty="0">
                <a:ln>
                  <a:noFill/>
                </a:ln>
                <a:solidFill>
                  <a:schemeClr val="tx1"/>
                </a:solidFill>
                <a:effectLst/>
                <a:uLnTx/>
                <a:uFillTx/>
                <a:latin typeface="+mn-lt"/>
                <a:ea typeface="+mn-ea"/>
                <a:cs typeface="+mn-cs"/>
              </a:rPr>
              <a:t> of compacted sites and planting competitive species can be beneficial in an area where control has started to take place</a:t>
            </a:r>
            <a:endParaRPr lang="en-US" baseline="0" dirty="0"/>
          </a:p>
          <a:p>
            <a:endParaRPr lang="en-US" baseline="0" dirty="0"/>
          </a:p>
          <a:p>
            <a:r>
              <a:rPr lang="en-US" baseline="0" dirty="0"/>
              <a:t>2,4-D, </a:t>
            </a:r>
            <a:r>
              <a:rPr lang="en-US" baseline="0" dirty="0" err="1"/>
              <a:t>glyphosate</a:t>
            </a:r>
            <a:r>
              <a:rPr lang="en-US" baseline="0" dirty="0"/>
              <a:t> and </a:t>
            </a:r>
            <a:r>
              <a:rPr lang="en-US" baseline="0" dirty="0" err="1"/>
              <a:t>dicamba</a:t>
            </a:r>
            <a:r>
              <a:rPr lang="en-US" baseline="0" dirty="0"/>
              <a:t> are effective herbicide treatments, and as an annual, the younger the plant, the better.  After this plant has matured, chemical control is not an effective tool, and one should concentrate on collecting the seed if possible.</a:t>
            </a:r>
          </a:p>
          <a:p>
            <a:endParaRPr lang="en-US" baseline="0" dirty="0"/>
          </a:p>
          <a:p>
            <a:r>
              <a:rPr lang="en-US" b="1" baseline="0" dirty="0"/>
              <a:t>REFERENCE CONTRACTOR SECTION OF THE BMP=we </a:t>
            </a:r>
            <a:r>
              <a:rPr lang="en-US" baseline="0" dirty="0"/>
              <a:t>have expanded on the herbicide options for contractors and licensed applicators.  </a:t>
            </a:r>
          </a:p>
          <a:p>
            <a:endParaRPr lang="en-US" baseline="0" dirty="0"/>
          </a:p>
          <a:p>
            <a:r>
              <a:rPr lang="en-US" baseline="0" dirty="0"/>
              <a:t>Important to check your shoe tread, tires and tools to keep the m free of the burrs so as to not contribute to the spread</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endParaRPr lang="en-US" dirty="0"/>
          </a:p>
        </p:txBody>
      </p:sp>
      <p:sp>
        <p:nvSpPr>
          <p:cNvPr id="4" name="Slide Number Placeholder 3"/>
          <p:cNvSpPr>
            <a:spLocks noGrp="1"/>
          </p:cNvSpPr>
          <p:nvPr>
            <p:ph type="sldNum" sz="quarter" idx="10"/>
          </p:nvPr>
        </p:nvSpPr>
        <p:spPr/>
        <p:txBody>
          <a:bodyPr/>
          <a:lstStyle/>
          <a:p>
            <a:fld id="{75EE2275-1EFD-499C-9B1D-3FE783BA49E3}"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Bag flowers</a:t>
            </a:r>
          </a:p>
          <a:p>
            <a:r>
              <a:rPr lang="en-US" dirty="0"/>
              <a:t>Manual control is feasible, it</a:t>
            </a:r>
            <a:r>
              <a:rPr lang="en-US" baseline="0" dirty="0"/>
              <a:t> is important to get all of the roots, because this plant will </a:t>
            </a:r>
            <a:r>
              <a:rPr lang="en-US" baseline="0" dirty="0" err="1"/>
              <a:t>resprout</a:t>
            </a:r>
            <a:r>
              <a:rPr lang="en-US" baseline="0" dirty="0"/>
              <a:t>.</a:t>
            </a:r>
            <a:r>
              <a:rPr lang="en-US" sz="1200" dirty="0"/>
              <a:t> If flowers have formed, carefully  cut bag and remove</a:t>
            </a:r>
            <a:r>
              <a:rPr lang="en-US" sz="1200" baseline="0" dirty="0"/>
              <a:t> them to</a:t>
            </a:r>
            <a:r>
              <a:rPr lang="en-US" sz="1200" dirty="0"/>
              <a:t> Prevent seed deposit into the bank. The</a:t>
            </a:r>
            <a:r>
              <a:rPr lang="en-US" sz="1200" baseline="0" dirty="0"/>
              <a:t> seed from tansy is viable up to 15yrs.      </a:t>
            </a:r>
            <a:r>
              <a:rPr lang="en-US" sz="1200" dirty="0"/>
              <a:t> </a:t>
            </a:r>
            <a:r>
              <a:rPr lang="en-US" baseline="0" dirty="0"/>
              <a:t>I control tansy manually within my own pasture, and very often find that plants have sprouted from roots that have broken off while I was pulling, </a:t>
            </a:r>
            <a:r>
              <a:rPr lang="en-US" sz="1200" dirty="0"/>
              <a:t>Revisiting within the season is necessary </a:t>
            </a:r>
            <a:endParaRPr lang="en-US" baseline="0" dirty="0"/>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t>Mowing is not an effective </a:t>
            </a:r>
            <a:r>
              <a:rPr lang="en-US" sz="1200" dirty="0"/>
              <a:t>tool against tansy because mowed plants can persist as short lived perennials or can flower below the level of the mower.   Also important to note: Mowing may increase the amount of toxin ingested by livestock because they have a hard time differentiating between the weeds and small grasses as they graze.</a:t>
            </a:r>
          </a:p>
          <a:p>
            <a:endParaRPr lang="en-US" baseline="0" dirty="0"/>
          </a:p>
          <a:p>
            <a:r>
              <a:rPr lang="en-US" baseline="0" dirty="0"/>
              <a:t>Herbicides applied in the spring before flowering, the younger the  plant, the easier it is to control,  control decreases as the plant matures. Fall Herbicide application to rosettes that appear following the fall rains is also very effective and also effective.  If you have the ability to treating tansy in the spring and fall, Herbicides that are effective on tansy include 2,4_D and </a:t>
            </a:r>
            <a:r>
              <a:rPr lang="en-US" baseline="0" dirty="0" err="1"/>
              <a:t>dicamba</a:t>
            </a:r>
            <a:r>
              <a:rPr lang="en-US" baseline="0" dirty="0"/>
              <a:t> or a combination of those 2.  An example of that would be </a:t>
            </a:r>
            <a:r>
              <a:rPr lang="en-US" baseline="0" dirty="0" err="1"/>
              <a:t>Weedmaster</a:t>
            </a:r>
            <a:r>
              <a:rPr lang="en-US" baseline="0" dirty="0"/>
              <a:t> or Weed B Gone.  Please note that </a:t>
            </a:r>
            <a:r>
              <a:rPr lang="en-US" baseline="0" dirty="0" err="1"/>
              <a:t>Dicamba</a:t>
            </a:r>
            <a:r>
              <a:rPr lang="en-US" baseline="0" dirty="0"/>
              <a:t> and 24D can harm alfalfa and other legumes and it is important to read and follow the label. Glyphosate will work when spot spraying.  Glyphosate is non selective, so </a:t>
            </a:r>
            <a:r>
              <a:rPr lang="en-US" baseline="0" dirty="0" err="1"/>
              <a:t>revegetate</a:t>
            </a:r>
            <a:r>
              <a:rPr lang="en-US" baseline="0" dirty="0"/>
              <a:t> as necessary.</a:t>
            </a:r>
          </a:p>
          <a:p>
            <a:endParaRPr lang="en-US" baseline="0" dirty="0"/>
          </a:p>
          <a:p>
            <a:r>
              <a:rPr lang="en-US" baseline="0" dirty="0"/>
              <a:t>.</a:t>
            </a:r>
          </a:p>
          <a:p>
            <a:endParaRPr lang="en-US" dirty="0"/>
          </a:p>
        </p:txBody>
      </p:sp>
      <p:sp>
        <p:nvSpPr>
          <p:cNvPr id="4" name="Slide Number Placeholder 3"/>
          <p:cNvSpPr>
            <a:spLocks noGrp="1"/>
          </p:cNvSpPr>
          <p:nvPr>
            <p:ph type="sldNum" sz="quarter" idx="10"/>
          </p:nvPr>
        </p:nvSpPr>
        <p:spPr/>
        <p:txBody>
          <a:bodyPr/>
          <a:lstStyle/>
          <a:p>
            <a:fld id="{75EE2275-1EFD-499C-9B1D-3FE783BA49E3}"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Manual and mechanical control of reed canary</a:t>
            </a:r>
            <a:r>
              <a:rPr lang="en-US" baseline="0" dirty="0"/>
              <a:t> grass is very difficult, of not impossible.  cutting several times in a season can help prevent seed. Since RCG occurs mostly in wetlands, mot of the time, mowers aren’t used.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Smaller isolated patches can be covered and mulched. RCG is shade intolerant, so planting trees will help eventually shade out RCG and can be a long term tool</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Controlled burn followed by herbicide when plants have grown a foot or so is very effective, </a:t>
            </a:r>
            <a:r>
              <a:rPr lang="en-US" dirty="0"/>
              <a:t>Permits may be required to make applications in a wetland</a:t>
            </a:r>
          </a:p>
          <a:p>
            <a:r>
              <a:rPr lang="en-US" baseline="0" dirty="0"/>
              <a:t>An application  of </a:t>
            </a:r>
            <a:r>
              <a:rPr lang="en-US" baseline="0" dirty="0" err="1"/>
              <a:t>glyphosate</a:t>
            </a:r>
            <a:r>
              <a:rPr lang="en-US" baseline="0" dirty="0"/>
              <a:t> to young actively growing plants is effective, as is string trimming before the plant goes to seed then following up with a </a:t>
            </a:r>
            <a:r>
              <a:rPr lang="en-US" baseline="0" dirty="0" err="1"/>
              <a:t>glyphosate</a:t>
            </a:r>
            <a:r>
              <a:rPr lang="en-US" baseline="0" dirty="0"/>
              <a:t> application to </a:t>
            </a:r>
            <a:r>
              <a:rPr lang="en-US" baseline="0" dirty="0" err="1"/>
              <a:t>regrowth</a:t>
            </a:r>
            <a:r>
              <a:rPr lang="en-US" baseline="0" dirty="0"/>
              <a:t>. </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Since RCG is frequently found in wet areas, only herbicides and surfactants formulated for aquatic use may be permitted and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Permits may be required to make applications in a wetland</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75EE2275-1EFD-499C-9B1D-3FE783BA49E3}"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a:t>Handpulling</a:t>
            </a:r>
            <a:r>
              <a:rPr lang="en-US" dirty="0"/>
              <a:t> or cutting may eventually reduce very small infestations</a:t>
            </a:r>
            <a:r>
              <a:rPr lang="en-US" baseline="0" dirty="0"/>
              <a:t> over a long period of time  but it is not advised for larger infestations because it</a:t>
            </a:r>
            <a:r>
              <a:rPr lang="en-US" dirty="0"/>
              <a:t> will likely promote the growth of the rhizomes</a:t>
            </a:r>
            <a:endParaRPr lang="en-US" baseline="0" dirty="0"/>
          </a:p>
          <a:p>
            <a:r>
              <a:rPr lang="en-US" baseline="0" dirty="0"/>
              <a:t>Prescribed fire can be effective, the </a:t>
            </a:r>
            <a:r>
              <a:rPr lang="en-US" b="1" baseline="0" dirty="0"/>
              <a:t>most detrimental time being late spring</a:t>
            </a:r>
            <a:r>
              <a:rPr lang="en-US" baseline="0" dirty="0"/>
              <a:t>. </a:t>
            </a:r>
          </a:p>
          <a:p>
            <a:r>
              <a:rPr lang="en-US" baseline="0" dirty="0"/>
              <a:t>Herbicide applications during the growing season is effective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Herbicides  containing </a:t>
            </a:r>
            <a:r>
              <a:rPr lang="en-US" dirty="0" err="1"/>
              <a:t>triclopyr</a:t>
            </a:r>
            <a:r>
              <a:rPr lang="en-US" dirty="0"/>
              <a:t>, 2,4-D amine, </a:t>
            </a:r>
            <a:r>
              <a:rPr lang="en-US" dirty="0" err="1"/>
              <a:t>dicamba</a:t>
            </a:r>
            <a:r>
              <a:rPr lang="en-US" dirty="0"/>
              <a:t>, or a combination of </a:t>
            </a:r>
            <a:r>
              <a:rPr lang="en-US" dirty="0" err="1"/>
              <a:t>dicamba</a:t>
            </a:r>
            <a:r>
              <a:rPr lang="en-US" dirty="0"/>
              <a:t> and 2,4-D such as  (</a:t>
            </a:r>
            <a:r>
              <a:rPr lang="en-US" dirty="0" err="1"/>
              <a:t>Weedmaster</a:t>
            </a:r>
            <a:r>
              <a:rPr lang="en-US" dirty="0"/>
              <a:t>), </a:t>
            </a:r>
            <a:r>
              <a:rPr lang="en-US" dirty="0" err="1"/>
              <a:t>clopyralid</a:t>
            </a:r>
            <a:r>
              <a:rPr lang="en-US" dirty="0"/>
              <a:t> or </a:t>
            </a:r>
            <a:r>
              <a:rPr lang="en-US" dirty="0" err="1"/>
              <a:t>aminopyralid</a:t>
            </a:r>
            <a:r>
              <a:rPr lang="en-US" dirty="0"/>
              <a:t> (Milestone)</a:t>
            </a:r>
          </a:p>
          <a:p>
            <a:r>
              <a:rPr lang="en-US" b="1" baseline="0" dirty="0"/>
              <a:t>Careful spot applications </a:t>
            </a:r>
            <a:r>
              <a:rPr lang="en-US" baseline="0" dirty="0"/>
              <a:t>of </a:t>
            </a:r>
            <a:r>
              <a:rPr lang="en-US" baseline="0" dirty="0" err="1"/>
              <a:t>glyphosate</a:t>
            </a:r>
            <a:r>
              <a:rPr lang="en-US" baseline="0" dirty="0"/>
              <a:t> to plants that are 6-10 inches tall is effective</a:t>
            </a:r>
            <a:r>
              <a:rPr lang="en-US" b="1" baseline="0" dirty="0"/>
              <a:t> remember </a:t>
            </a:r>
            <a:r>
              <a:rPr lang="en-US" baseline="0" dirty="0"/>
              <a:t>that </a:t>
            </a:r>
            <a:r>
              <a:rPr lang="en-US" baseline="0" dirty="0" err="1"/>
              <a:t>glyphosate</a:t>
            </a:r>
            <a:r>
              <a:rPr lang="en-US" baseline="0" dirty="0"/>
              <a:t> in nonselective grass and </a:t>
            </a:r>
            <a:r>
              <a:rPr lang="en-US" baseline="0" dirty="0" err="1"/>
              <a:t>revegetation</a:t>
            </a:r>
            <a:r>
              <a:rPr lang="en-US" baseline="0" dirty="0"/>
              <a:t> may be necessary.</a:t>
            </a:r>
          </a:p>
          <a:p>
            <a:endParaRPr lang="en-US" baseline="0" dirty="0"/>
          </a:p>
          <a:p>
            <a:r>
              <a:rPr lang="en-US" b="1" baseline="0" dirty="0"/>
              <a:t>There is </a:t>
            </a:r>
            <a:r>
              <a:rPr lang="en-US" b="1" baseline="0" dirty="0" err="1"/>
              <a:t>biocontrol</a:t>
            </a:r>
            <a:r>
              <a:rPr lang="en-US" b="1" baseline="0" dirty="0"/>
              <a:t> available but these do not eliminate infestations, rather, they inhibit seed production</a:t>
            </a:r>
          </a:p>
          <a:p>
            <a:endParaRPr lang="en-US" baseline="0" dirty="0"/>
          </a:p>
          <a:p>
            <a:r>
              <a:rPr lang="en-US" sz="1200" i="1" baseline="0" dirty="0"/>
              <a:t>Growth and flowering can be reduced, but this agent alone does not kill</a:t>
            </a:r>
            <a:r>
              <a:rPr lang="en-US" sz="1200" i="1" dirty="0"/>
              <a:t> </a:t>
            </a:r>
            <a:r>
              <a:rPr lang="en-US" sz="1200" i="1" baseline="0" dirty="0"/>
              <a:t>plants or prevent spread. </a:t>
            </a:r>
            <a:r>
              <a:rPr kumimoji="0" lang="en-US" b="1" i="1" u="none" strike="noStrike" kern="1200" cap="none" spc="0" normalizeH="0" noProof="0" dirty="0">
                <a:ln>
                  <a:noFill/>
                </a:ln>
                <a:solidFill>
                  <a:schemeClr val="tx1"/>
                </a:solidFill>
                <a:effectLst/>
                <a:uLnTx/>
                <a:uFillTx/>
                <a:latin typeface="+mn-lt"/>
                <a:ea typeface="+mn-ea"/>
                <a:cs typeface="+mn-cs"/>
              </a:rPr>
              <a:t>Mowing</a:t>
            </a:r>
            <a:r>
              <a:rPr kumimoji="0" lang="en-US" b="0" i="1" u="none" strike="noStrike" kern="1200" cap="none" spc="0" normalizeH="0" noProof="0" dirty="0">
                <a:ln>
                  <a:noFill/>
                </a:ln>
                <a:solidFill>
                  <a:schemeClr val="tx1"/>
                </a:solidFill>
                <a:effectLst/>
                <a:uLnTx/>
                <a:uFillTx/>
                <a:latin typeface="+mn-lt"/>
                <a:ea typeface="+mn-ea"/>
                <a:cs typeface="+mn-cs"/>
              </a:rPr>
              <a:t> </a:t>
            </a:r>
            <a:r>
              <a:rPr lang="en-US" i="1" dirty="0"/>
              <a:t>should not be used in conjunction with this bio-control</a:t>
            </a:r>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75EE2275-1EFD-499C-9B1D-3FE783BA49E3}"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pPr>
            <a:r>
              <a:rPr kumimoji="0" lang="en-US" sz="1200" b="1" i="0" u="none" strike="noStrike" kern="1200" cap="none" spc="0" normalizeH="0" noProof="0" dirty="0">
                <a:ln>
                  <a:noFill/>
                </a:ln>
                <a:solidFill>
                  <a:schemeClr val="tx1"/>
                </a:solidFill>
                <a:effectLst/>
                <a:uLnTx/>
                <a:uFillTx/>
                <a:latin typeface="+mn-lt"/>
                <a:ea typeface="+mn-ea"/>
                <a:cs typeface="+mn-cs"/>
              </a:rPr>
              <a:t>it</a:t>
            </a:r>
            <a:r>
              <a:rPr kumimoji="0" lang="en-US" sz="1200" b="1" i="0" u="none" strike="noStrike" kern="1200" cap="none" spc="0" normalizeH="0" baseline="0" noProof="0" dirty="0">
                <a:ln>
                  <a:noFill/>
                </a:ln>
                <a:solidFill>
                  <a:schemeClr val="tx1"/>
                </a:solidFill>
                <a:effectLst/>
                <a:uLnTx/>
                <a:uFillTx/>
                <a:latin typeface="+mn-lt"/>
                <a:ea typeface="+mn-ea"/>
                <a:cs typeface="+mn-cs"/>
              </a:rPr>
              <a:t> is helpful to prioritize    </a:t>
            </a:r>
            <a:r>
              <a:rPr kumimoji="0" lang="en-US" sz="1200" b="0" i="0" u="none" strike="noStrike" kern="1200" cap="none" spc="0" normalizeH="0" baseline="0" noProof="0" dirty="0">
                <a:ln>
                  <a:noFill/>
                </a:ln>
                <a:solidFill>
                  <a:schemeClr val="tx1"/>
                </a:solidFill>
                <a:effectLst/>
                <a:uLnTx/>
                <a:uFillTx/>
                <a:latin typeface="+mn-lt"/>
                <a:ea typeface="+mn-ea"/>
                <a:cs typeface="+mn-cs"/>
              </a:rPr>
              <a:t>Ivy can be pulled or dug out taking care to get the entire root.. </a:t>
            </a:r>
            <a:r>
              <a:rPr kumimoji="0" lang="en-US" sz="1200" b="0" i="0" u="none" strike="noStrike" kern="1200" cap="none" spc="0" normalizeH="0" baseline="0" noProof="0" dirty="0" err="1">
                <a:ln>
                  <a:noFill/>
                </a:ln>
                <a:solidFill>
                  <a:schemeClr val="tx1"/>
                </a:solidFill>
                <a:effectLst/>
                <a:uLnTx/>
                <a:uFillTx/>
                <a:latin typeface="+mn-lt"/>
                <a:ea typeface="+mn-ea"/>
                <a:cs typeface="+mn-cs"/>
              </a:rPr>
              <a:t>s</a:t>
            </a:r>
            <a:r>
              <a:rPr kumimoji="0" lang="en-US" sz="1200" b="1" i="0" u="none" strike="noStrike" kern="1200" cap="none" spc="0" normalizeH="0" baseline="0" noProof="0" dirty="0" err="1">
                <a:ln>
                  <a:noFill/>
                </a:ln>
                <a:solidFill>
                  <a:schemeClr val="tx1"/>
                </a:solidFill>
                <a:effectLst/>
                <a:uLnTx/>
                <a:uFillTx/>
                <a:latin typeface="+mn-lt"/>
                <a:ea typeface="+mn-ea"/>
                <a:cs typeface="+mn-cs"/>
              </a:rPr>
              <a:t>Cutting</a:t>
            </a:r>
            <a:r>
              <a:rPr kumimoji="0" lang="en-US" sz="1200" b="1" i="0" u="none" strike="noStrike" kern="1200" cap="none" spc="0" normalizeH="0" baseline="0" noProof="0" dirty="0">
                <a:ln>
                  <a:noFill/>
                </a:ln>
                <a:solidFill>
                  <a:schemeClr val="tx1"/>
                </a:solidFill>
                <a:effectLst/>
                <a:uLnTx/>
                <a:uFillTx/>
                <a:latin typeface="+mn-lt"/>
                <a:ea typeface="+mn-ea"/>
                <a:cs typeface="+mn-cs"/>
              </a:rPr>
              <a:t> the vines on trees pulling as much as possible off to Release trees and clearing a buffer at the base </a:t>
            </a:r>
            <a:r>
              <a:rPr kumimoji="0" lang="en-US" sz="1200" b="0" i="0" u="none" strike="noStrike" kern="1200" cap="none" spc="0" normalizeH="0" baseline="0" noProof="0" dirty="0">
                <a:ln>
                  <a:noFill/>
                </a:ln>
                <a:solidFill>
                  <a:schemeClr val="tx1"/>
                </a:solidFill>
                <a:effectLst/>
                <a:uLnTx/>
                <a:uFillTx/>
                <a:latin typeface="+mn-lt"/>
                <a:ea typeface="+mn-ea"/>
                <a:cs typeface="+mn-cs"/>
              </a:rPr>
              <a:t>is often the first priority, followed by working your way from the outside in., as you work toward controlling the entire infestation.  It is possible to prevent the spread of ivy by seed by cutting a 12 “ gap in vines on trees.</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pPr>
            <a:r>
              <a:rPr kumimoji="0" lang="en-US" sz="1200" b="0" i="0" u="none" strike="noStrike" kern="1200" cap="none" spc="0" normalizeH="0" baseline="0" noProof="0" dirty="0">
                <a:ln>
                  <a:noFill/>
                </a:ln>
                <a:solidFill>
                  <a:schemeClr val="tx1"/>
                </a:solidFill>
                <a:effectLst/>
                <a:uLnTx/>
                <a:uFillTx/>
                <a:latin typeface="+mn-lt"/>
                <a:ea typeface="+mn-ea"/>
                <a:cs typeface="+mn-cs"/>
              </a:rPr>
              <a:t>Covering and mulching has been effective for small isolated infestations. </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pPr>
            <a:r>
              <a:rPr kumimoji="0" lang="en-US" sz="1200" b="0" i="0" u="none" strike="noStrike" kern="1200" cap="none" spc="0" normalizeH="0" baseline="0" noProof="0" dirty="0">
                <a:ln>
                  <a:noFill/>
                </a:ln>
                <a:solidFill>
                  <a:schemeClr val="tx1"/>
                </a:solidFill>
                <a:effectLst/>
                <a:uLnTx/>
                <a:uFillTx/>
                <a:latin typeface="+mn-lt"/>
                <a:ea typeface="+mn-ea"/>
                <a:cs typeface="+mn-cs"/>
              </a:rPr>
              <a:t>Glyphosate, or </a:t>
            </a:r>
            <a:r>
              <a:rPr kumimoji="0" lang="en-US" sz="1200" b="0" i="0" u="none" strike="noStrike" kern="1200" cap="none" spc="0" normalizeH="0" baseline="0" noProof="0" dirty="0" err="1">
                <a:ln>
                  <a:noFill/>
                </a:ln>
                <a:solidFill>
                  <a:schemeClr val="tx1"/>
                </a:solidFill>
                <a:effectLst/>
                <a:uLnTx/>
                <a:uFillTx/>
                <a:latin typeface="+mn-lt"/>
                <a:ea typeface="+mn-ea"/>
                <a:cs typeface="+mn-cs"/>
              </a:rPr>
              <a:t>triclopyr</a:t>
            </a:r>
            <a:r>
              <a:rPr kumimoji="0" lang="en-US" sz="1200" b="0" i="0" u="none" strike="noStrike" kern="1200" cap="none" spc="0" normalizeH="0" baseline="0" noProof="0" dirty="0">
                <a:ln>
                  <a:noFill/>
                </a:ln>
                <a:solidFill>
                  <a:schemeClr val="tx1"/>
                </a:solidFill>
                <a:effectLst/>
                <a:uLnTx/>
                <a:uFillTx/>
                <a:latin typeface="+mn-lt"/>
                <a:ea typeface="+mn-ea"/>
                <a:cs typeface="+mn-cs"/>
              </a:rPr>
              <a:t> or a mixture of both i.e. Ortho Poison Ivy and Tough brush killer) can be applied on a sunny day in winter when temps are above 50, ideally early to mid January</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pPr>
            <a:r>
              <a:rPr kumimoji="0" lang="en-US" sz="1200" b="0" i="0" u="none" strike="noStrike" kern="1200" cap="none" spc="0" normalizeH="0" baseline="0" noProof="0" dirty="0">
                <a:ln>
                  <a:noFill/>
                </a:ln>
                <a:solidFill>
                  <a:schemeClr val="tx1"/>
                </a:solidFill>
                <a:effectLst/>
                <a:uLnTx/>
                <a:uFillTx/>
                <a:latin typeface="+mn-lt"/>
                <a:ea typeface="+mn-ea"/>
                <a:cs typeface="+mn-cs"/>
              </a:rPr>
              <a:t>The </a:t>
            </a:r>
            <a:r>
              <a:rPr kumimoji="0" lang="en-US" sz="1200" b="0" i="0" u="none" strike="noStrike" kern="1200" cap="none" spc="0" normalizeH="0" baseline="0" noProof="0" dirty="0" err="1">
                <a:ln>
                  <a:noFill/>
                </a:ln>
                <a:solidFill>
                  <a:schemeClr val="tx1"/>
                </a:solidFill>
                <a:effectLst/>
                <a:uLnTx/>
                <a:uFillTx/>
                <a:latin typeface="+mn-lt"/>
                <a:ea typeface="+mn-ea"/>
                <a:cs typeface="+mn-cs"/>
              </a:rPr>
              <a:t>glyphosate</a:t>
            </a:r>
            <a:r>
              <a:rPr kumimoji="0" lang="en-US" sz="1200" b="0" i="0" u="none" strike="noStrike" kern="1200" cap="none" spc="0" normalizeH="0" baseline="0" noProof="0" dirty="0">
                <a:ln>
                  <a:noFill/>
                </a:ln>
                <a:solidFill>
                  <a:schemeClr val="tx1"/>
                </a:solidFill>
                <a:effectLst/>
                <a:uLnTx/>
                <a:uFillTx/>
                <a:latin typeface="+mn-lt"/>
                <a:ea typeface="+mn-ea"/>
                <a:cs typeface="+mn-cs"/>
              </a:rPr>
              <a:t> + </a:t>
            </a:r>
            <a:r>
              <a:rPr kumimoji="0" lang="en-US" sz="1200" b="0" i="0" u="none" strike="noStrike" kern="1200" cap="none" spc="0" normalizeH="0" baseline="0" noProof="0" dirty="0" err="1">
                <a:ln>
                  <a:noFill/>
                </a:ln>
                <a:solidFill>
                  <a:schemeClr val="tx1"/>
                </a:solidFill>
                <a:effectLst/>
                <a:uLnTx/>
                <a:uFillTx/>
                <a:latin typeface="+mn-lt"/>
                <a:ea typeface="+mn-ea"/>
                <a:cs typeface="+mn-cs"/>
              </a:rPr>
              <a:t>triclopyr</a:t>
            </a:r>
            <a:r>
              <a:rPr kumimoji="0" lang="en-US" sz="1200" b="0" i="0" u="none" strike="noStrike" kern="1200" cap="none" spc="0" normalizeH="0" baseline="0" noProof="0" dirty="0">
                <a:ln>
                  <a:noFill/>
                </a:ln>
                <a:solidFill>
                  <a:schemeClr val="tx1"/>
                </a:solidFill>
                <a:effectLst/>
                <a:uLnTx/>
                <a:uFillTx/>
                <a:latin typeface="+mn-lt"/>
                <a:ea typeface="+mn-ea"/>
                <a:cs typeface="+mn-cs"/>
              </a:rPr>
              <a:t> combination can also be effective when applied to ivy after it has been cut with a string trimmer.</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pPr>
            <a:endParaRPr kumimoji="0" lang="en-US" sz="1200" b="0" i="0" u="none" strike="noStrike" kern="1200" cap="none" spc="0" normalizeH="0" baseline="0" noProof="0" dirty="0">
              <a:ln>
                <a:noFill/>
              </a:ln>
              <a:solidFill>
                <a:schemeClr val="tx1"/>
              </a:solidFill>
              <a:effectLst/>
              <a:uLnTx/>
              <a:uFillTx/>
              <a:latin typeface="+mn-lt"/>
              <a:ea typeface="+mn-ea"/>
              <a:cs typeface="+mn-cs"/>
            </a:endParaRPr>
          </a:p>
          <a:p>
            <a: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pPr>
            <a:r>
              <a:rPr kumimoji="0" lang="en-US" sz="1200" b="0" i="0" u="none" strike="noStrike" kern="1200" cap="none" spc="0" normalizeH="0" baseline="0" noProof="0" dirty="0">
                <a:ln>
                  <a:noFill/>
                </a:ln>
                <a:solidFill>
                  <a:schemeClr val="tx1"/>
                </a:solidFill>
                <a:effectLst/>
                <a:uLnTx/>
                <a:uFillTx/>
                <a:latin typeface="+mn-lt"/>
                <a:ea typeface="+mn-ea"/>
                <a:cs typeface="+mn-cs"/>
              </a:rPr>
              <a:t>RECENT TRIALS in Portland have shown a 4-2-2 combination to be 95% or better success.  That is a combination of 4% </a:t>
            </a:r>
            <a:r>
              <a:rPr kumimoji="0" lang="en-US" sz="1200" b="0" i="0" u="none" strike="noStrike" kern="1200" cap="none" spc="0" normalizeH="0" baseline="0" noProof="0" dirty="0" err="1">
                <a:ln>
                  <a:noFill/>
                </a:ln>
                <a:solidFill>
                  <a:schemeClr val="tx1"/>
                </a:solidFill>
                <a:effectLst/>
                <a:uLnTx/>
                <a:uFillTx/>
                <a:latin typeface="+mn-lt"/>
                <a:ea typeface="+mn-ea"/>
                <a:cs typeface="+mn-cs"/>
              </a:rPr>
              <a:t>glyphosate</a:t>
            </a:r>
            <a:r>
              <a:rPr kumimoji="0" lang="en-US" sz="1200" b="0" i="0" u="none" strike="noStrike" kern="1200" cap="none" spc="0" normalizeH="0" baseline="0" noProof="0" dirty="0">
                <a:ln>
                  <a:noFill/>
                </a:ln>
                <a:solidFill>
                  <a:schemeClr val="tx1"/>
                </a:solidFill>
                <a:effectLst/>
                <a:uLnTx/>
                <a:uFillTx/>
                <a:latin typeface="+mn-lt"/>
                <a:ea typeface="+mn-ea"/>
                <a:cs typeface="+mn-cs"/>
              </a:rPr>
              <a:t>, 2%triclopyr, with 2% surfactant (I think they used competitor)</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pPr>
            <a:r>
              <a:rPr kumimoji="0" lang="en-US" sz="1200" b="0" i="0" u="none" strike="noStrike" kern="1200" cap="none" spc="0" normalizeH="0" baseline="0" noProof="0" dirty="0">
                <a:ln>
                  <a:noFill/>
                </a:ln>
                <a:solidFill>
                  <a:schemeClr val="tx1"/>
                </a:solidFill>
                <a:effectLst/>
                <a:uLnTx/>
                <a:uFillTx/>
                <a:latin typeface="+mn-lt"/>
                <a:ea typeface="+mn-ea"/>
                <a:cs typeface="+mn-cs"/>
              </a:rPr>
              <a:t> Ivy that has received an herbicide application should not be mowed until it  appears dead. Ivy can take several months to die after an herbicide application, so be patient</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pPr>
            <a:endParaRPr kumimoji="0" lang="en-US" sz="1200" b="0" i="0" u="none" strike="noStrike" kern="1200" cap="none" spc="0" normalizeH="0" baseline="0" noProof="0" dirty="0">
              <a:ln>
                <a:noFill/>
              </a:ln>
              <a:solidFill>
                <a:schemeClr val="tx1"/>
              </a:solidFill>
              <a:effectLst/>
              <a:uLnTx/>
              <a:uFillTx/>
              <a:latin typeface="+mn-lt"/>
              <a:ea typeface="+mn-ea"/>
              <a:cs typeface="+mn-cs"/>
            </a:endParaRPr>
          </a:p>
          <a:p>
            <a: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200" b="1" i="0" u="none" strike="noStrike" kern="1200" cap="none" spc="0" normalizeH="0" baseline="0" noProof="0" dirty="0">
                <a:ln>
                  <a:noFill/>
                </a:ln>
                <a:solidFill>
                  <a:srgbClr val="C00000"/>
                </a:solidFill>
                <a:effectLst/>
                <a:uLnTx/>
                <a:uFillTx/>
                <a:latin typeface="+mn-lt"/>
                <a:ea typeface="+mn-ea"/>
                <a:cs typeface="+mn-cs"/>
              </a:rPr>
              <a:t>2</a:t>
            </a:r>
            <a:r>
              <a:rPr kumimoji="0" lang="en-US" sz="1200" b="1" i="0" u="none" strike="noStrike" kern="1200" cap="none" spc="0" normalizeH="0" noProof="0" dirty="0">
                <a:ln>
                  <a:noFill/>
                </a:ln>
                <a:solidFill>
                  <a:srgbClr val="C00000"/>
                </a:solidFill>
                <a:effectLst/>
                <a:uLnTx/>
                <a:uFillTx/>
                <a:latin typeface="+mn-lt"/>
                <a:ea typeface="+mn-ea"/>
                <a:cs typeface="+mn-cs"/>
              </a:rPr>
              <a:t> applications of 2,4-D one month apart provides good control in early summer then again on </a:t>
            </a:r>
            <a:r>
              <a:rPr kumimoji="0" lang="en-US" sz="1200" b="1" i="0" u="none" strike="noStrike" kern="1200" cap="none" spc="0" normalizeH="0" noProof="0" dirty="0" err="1">
                <a:ln>
                  <a:noFill/>
                </a:ln>
                <a:solidFill>
                  <a:srgbClr val="C00000"/>
                </a:solidFill>
                <a:effectLst/>
                <a:uLnTx/>
                <a:uFillTx/>
                <a:latin typeface="+mn-lt"/>
                <a:ea typeface="+mn-ea"/>
                <a:cs typeface="+mn-cs"/>
              </a:rPr>
              <a:t>regrowth</a:t>
            </a:r>
            <a:r>
              <a:rPr kumimoji="0" lang="en-US" sz="1200" b="1" i="0" u="none" strike="noStrike" kern="1200" cap="none" spc="0" normalizeH="0" noProof="0" dirty="0">
                <a:ln>
                  <a:noFill/>
                </a:ln>
                <a:solidFill>
                  <a:srgbClr val="C00000"/>
                </a:solidFill>
                <a:effectLst/>
                <a:uLnTx/>
                <a:uFillTx/>
                <a:latin typeface="+mn-lt"/>
                <a:ea typeface="+mn-ea"/>
                <a:cs typeface="+mn-cs"/>
              </a:rPr>
              <a:t> in late summer .</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endParaRPr kumimoji="0" lang="en-US" sz="1200" b="0" i="0" u="none" strike="noStrike" kern="1200" cap="none" spc="0" normalizeH="0" noProof="0" dirty="0">
              <a:ln>
                <a:noFill/>
              </a:ln>
              <a:solidFill>
                <a:schemeClr val="tx1"/>
              </a:solidFill>
              <a:effectLst/>
              <a:uLnTx/>
              <a:uFillTx/>
              <a:latin typeface="+mn-lt"/>
              <a:ea typeface="+mn-ea"/>
              <a:cs typeface="+mn-cs"/>
            </a:endParaRP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200" b="0" i="0" u="none" strike="noStrike" kern="1200" cap="none" spc="0" normalizeH="0" noProof="0" dirty="0">
                <a:ln>
                  <a:noFill/>
                </a:ln>
                <a:solidFill>
                  <a:schemeClr val="tx1"/>
                </a:solidFill>
                <a:effectLst/>
                <a:uLnTx/>
                <a:uFillTx/>
                <a:latin typeface="+mn-lt"/>
                <a:ea typeface="+mn-ea"/>
                <a:cs typeface="+mn-cs"/>
              </a:rPr>
              <a:t>Revisit site often vigilance is required to ensure long term control.   And of course, </a:t>
            </a:r>
            <a:r>
              <a:rPr kumimoji="0" lang="en-US" sz="1200" b="0" i="0" u="none" strike="noStrike" kern="1200" cap="none" spc="0" normalizeH="0" noProof="0" dirty="0" err="1">
                <a:ln>
                  <a:noFill/>
                </a:ln>
                <a:solidFill>
                  <a:schemeClr val="tx1"/>
                </a:solidFill>
                <a:effectLst/>
                <a:uLnTx/>
                <a:uFillTx/>
                <a:latin typeface="+mn-lt"/>
                <a:ea typeface="+mn-ea"/>
                <a:cs typeface="+mn-cs"/>
              </a:rPr>
              <a:t>Revegetation</a:t>
            </a:r>
            <a:r>
              <a:rPr kumimoji="0" lang="en-US" sz="1200" b="0" i="0" u="none" strike="noStrike" kern="1200" cap="none" spc="0" normalizeH="0" noProof="0" dirty="0">
                <a:ln>
                  <a:noFill/>
                </a:ln>
                <a:solidFill>
                  <a:schemeClr val="tx1"/>
                </a:solidFill>
                <a:effectLst/>
                <a:uLnTx/>
                <a:uFillTx/>
                <a:latin typeface="+mn-lt"/>
                <a:ea typeface="+mn-ea"/>
                <a:cs typeface="+mn-cs"/>
              </a:rPr>
              <a:t> is always beneficial in areas where there was a large infestation.</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kumimoji="0" lang="en-US" sz="1200" b="0" i="0" u="none" strike="noStrike" kern="1200" cap="none" spc="0" normalizeH="0" baseline="0" noProof="0" dirty="0">
                <a:ln>
                  <a:noFill/>
                </a:ln>
                <a:solidFill>
                  <a:schemeClr val="tx1"/>
                </a:solidFill>
                <a:effectLst/>
                <a:uLnTx/>
                <a:uFillTx/>
                <a:latin typeface="+mn-lt"/>
                <a:ea typeface="+mn-ea"/>
                <a:cs typeface="+mn-cs"/>
              </a:rPr>
              <a:t>Please dispose of plants properly</a:t>
            </a:r>
            <a:r>
              <a:rPr kumimoji="0" lang="en-US" sz="1200" b="1" i="0" u="none" strike="noStrike" kern="1200" cap="none" spc="0" normalizeH="0" baseline="0" noProof="0" dirty="0">
                <a:ln>
                  <a:noFill/>
                </a:ln>
                <a:solidFill>
                  <a:schemeClr val="tx1"/>
                </a:solidFill>
                <a:effectLst/>
                <a:uLnTx/>
                <a:uFillTx/>
                <a:latin typeface="+mn-lt"/>
                <a:ea typeface="+mn-ea"/>
                <a:cs typeface="+mn-cs"/>
              </a:rPr>
              <a:t>.   Imp</a:t>
            </a:r>
            <a:r>
              <a:rPr kumimoji="0" lang="en-US" sz="1200" b="1" i="0" u="none" strike="noStrike" kern="1200" cap="none" spc="0" normalizeH="0" noProof="0" dirty="0">
                <a:ln>
                  <a:noFill/>
                </a:ln>
                <a:solidFill>
                  <a:schemeClr val="tx1"/>
                </a:solidFill>
                <a:effectLst/>
                <a:uLnTx/>
                <a:uFillTx/>
                <a:latin typeface="+mn-lt"/>
                <a:ea typeface="+mn-ea"/>
                <a:cs typeface="+mn-cs"/>
              </a:rPr>
              <a:t>roper disposal of this plant is the primary cause of infestations   </a:t>
            </a:r>
            <a:r>
              <a:rPr kumimoji="0" lang="en-US" sz="1200" b="1" i="0" u="none" strike="noStrike" kern="1200" cap="none" spc="0" normalizeH="0" noProof="0" dirty="0" err="1">
                <a:ln>
                  <a:noFill/>
                </a:ln>
                <a:solidFill>
                  <a:schemeClr val="tx1"/>
                </a:solidFill>
                <a:effectLst/>
                <a:uLnTx/>
                <a:uFillTx/>
                <a:latin typeface="+mn-lt"/>
                <a:ea typeface="+mn-ea"/>
                <a:cs typeface="+mn-cs"/>
              </a:rPr>
              <a:t>Propoer</a:t>
            </a:r>
            <a:r>
              <a:rPr kumimoji="0" lang="en-US" sz="1200" b="1" i="0" u="none" strike="noStrike" kern="1200" cap="none" spc="0" normalizeH="0" noProof="0" dirty="0">
                <a:ln>
                  <a:noFill/>
                </a:ln>
                <a:solidFill>
                  <a:schemeClr val="tx1"/>
                </a:solidFill>
                <a:effectLst/>
                <a:uLnTx/>
                <a:uFillTx/>
                <a:latin typeface="+mn-lt"/>
                <a:ea typeface="+mn-ea"/>
                <a:cs typeface="+mn-cs"/>
              </a:rPr>
              <a:t> disposal of ivy could include bagging it and disposing of it in the trash,</a:t>
            </a:r>
            <a:r>
              <a:rPr kumimoji="0" lang="en-US" sz="1200" b="1" i="0" u="none" strike="noStrike" kern="1200" cap="none" spc="0" normalizeH="0" baseline="0" noProof="0" dirty="0">
                <a:ln>
                  <a:noFill/>
                </a:ln>
                <a:solidFill>
                  <a:schemeClr val="tx1"/>
                </a:solidFill>
                <a:effectLst/>
                <a:uLnTx/>
                <a:uFillTx/>
                <a:latin typeface="+mn-lt"/>
                <a:ea typeface="+mn-ea"/>
                <a:cs typeface="+mn-cs"/>
              </a:rPr>
              <a:t> or building a </a:t>
            </a:r>
            <a:r>
              <a:rPr kumimoji="0" lang="en-US" sz="1200" b="1" i="0" u="none" strike="noStrike" kern="1200" cap="none" spc="0" normalizeH="0" baseline="0" noProof="0" dirty="0" err="1">
                <a:ln>
                  <a:noFill/>
                </a:ln>
                <a:solidFill>
                  <a:schemeClr val="tx1"/>
                </a:solidFill>
                <a:effectLst/>
                <a:uLnTx/>
                <a:uFillTx/>
                <a:latin typeface="+mn-lt"/>
                <a:ea typeface="+mn-ea"/>
                <a:cs typeface="+mn-cs"/>
              </a:rPr>
              <a:t>burnpile</a:t>
            </a:r>
            <a:r>
              <a:rPr kumimoji="0" lang="en-US" sz="1200" b="1" i="0" u="none" strike="noStrike" kern="1200" cap="none" spc="0" normalizeH="0" baseline="0" noProof="0" dirty="0">
                <a:ln>
                  <a:noFill/>
                </a:ln>
                <a:solidFill>
                  <a:schemeClr val="tx1"/>
                </a:solidFill>
                <a:effectLst/>
                <a:uLnTx/>
                <a:uFillTx/>
                <a:latin typeface="+mn-lt"/>
                <a:ea typeface="+mn-ea"/>
                <a:cs typeface="+mn-cs"/>
              </a:rPr>
              <a:t> that definitely gets burned.</a:t>
            </a:r>
            <a:r>
              <a:rPr kumimoji="0" lang="en-US" sz="1200" b="1" i="0" u="none" strike="noStrike" kern="1200" cap="none" spc="0" normalizeH="0" noProof="0" dirty="0">
                <a:ln>
                  <a:noFill/>
                </a:ln>
                <a:solidFill>
                  <a:schemeClr val="tx1"/>
                </a:solidFill>
                <a:effectLst/>
                <a:uLnTx/>
                <a:uFillTx/>
                <a:latin typeface="+mn-lt"/>
                <a:ea typeface="+mn-ea"/>
                <a:cs typeface="+mn-cs"/>
              </a:rPr>
              <a:t> </a:t>
            </a:r>
            <a:r>
              <a:rPr kumimoji="0" lang="en-US" sz="1200" b="0" i="0" u="none" strike="noStrike" kern="1200" cap="none" spc="0" normalizeH="0" baseline="0" noProof="0" dirty="0">
                <a:ln>
                  <a:noFill/>
                </a:ln>
                <a:solidFill>
                  <a:schemeClr val="tx1"/>
                </a:solidFill>
                <a:effectLst/>
                <a:uLnTx/>
                <a:uFillTx/>
                <a:latin typeface="+mn-lt"/>
                <a:ea typeface="+mn-ea"/>
                <a:cs typeface="+mn-cs"/>
              </a:rPr>
              <a:t>Keep an eye on it for any escapees</a:t>
            </a:r>
            <a:r>
              <a:rPr kumimoji="0" lang="en-US" sz="1200" b="1" i="0" u="none" strike="noStrike" kern="1200" cap="none" spc="0" normalizeH="0" noProof="0" dirty="0">
                <a:ln>
                  <a:noFill/>
                </a:ln>
                <a:solidFill>
                  <a:schemeClr val="tx1"/>
                </a:solidFill>
                <a:effectLst/>
                <a:uLnTx/>
                <a:uFillTx/>
                <a:latin typeface="+mn-lt"/>
                <a:ea typeface="+mn-ea"/>
                <a:cs typeface="+mn-cs"/>
              </a:rPr>
              <a:t>     </a:t>
            </a:r>
            <a:r>
              <a:rPr kumimoji="0" lang="en-US" b="0" i="0" u="none" strike="noStrike" kern="1200" cap="none" spc="0" normalizeH="0" baseline="0" noProof="0" dirty="0">
                <a:ln>
                  <a:noFill/>
                </a:ln>
                <a:solidFill>
                  <a:schemeClr val="tx1"/>
                </a:solidFill>
                <a:effectLst/>
                <a:uLnTx/>
                <a:uFillTx/>
                <a:latin typeface="+mn-lt"/>
                <a:ea typeface="+mn-ea"/>
                <a:cs typeface="+mn-cs"/>
              </a:rPr>
              <a:t>Composting is not </a:t>
            </a:r>
            <a:r>
              <a:rPr kumimoji="0" lang="en-US" b="0" i="0" u="none" strike="noStrike" kern="1200" cap="none" spc="0" normalizeH="0" baseline="0" noProof="0" dirty="0" err="1">
                <a:ln>
                  <a:noFill/>
                </a:ln>
                <a:solidFill>
                  <a:schemeClr val="tx1"/>
                </a:solidFill>
                <a:effectLst/>
                <a:uLnTx/>
                <a:uFillTx/>
                <a:latin typeface="+mn-lt"/>
                <a:ea typeface="+mn-ea"/>
                <a:cs typeface="+mn-cs"/>
              </a:rPr>
              <a:t>recommende,d</a:t>
            </a:r>
            <a:r>
              <a:rPr kumimoji="0" lang="en-US" b="0" i="0" u="none" strike="noStrike" kern="1200" cap="none" spc="0" normalizeH="0" baseline="0" noProof="0" dirty="0">
                <a:ln>
                  <a:noFill/>
                </a:ln>
                <a:solidFill>
                  <a:schemeClr val="tx1"/>
                </a:solidFill>
                <a:effectLst/>
                <a:uLnTx/>
                <a:uFillTx/>
                <a:latin typeface="+mn-lt"/>
                <a:ea typeface="+mn-ea"/>
                <a:cs typeface="+mn-cs"/>
              </a:rPr>
              <a:t> because ivy will </a:t>
            </a:r>
            <a:r>
              <a:rPr kumimoji="0" lang="en-US" b="0" i="0" u="none" strike="noStrike" kern="1200" cap="none" spc="0" normalizeH="0" baseline="0" noProof="0" dirty="0" err="1">
                <a:ln>
                  <a:noFill/>
                </a:ln>
                <a:solidFill>
                  <a:schemeClr val="tx1"/>
                </a:solidFill>
                <a:effectLst/>
                <a:uLnTx/>
                <a:uFillTx/>
                <a:latin typeface="+mn-lt"/>
                <a:ea typeface="+mn-ea"/>
                <a:cs typeface="+mn-cs"/>
              </a:rPr>
              <a:t>regrow</a:t>
            </a:r>
            <a:r>
              <a:rPr kumimoji="0" lang="en-US" b="0" i="0" u="none" strike="noStrike" kern="1200" cap="none" spc="0" normalizeH="0" noProof="0" dirty="0">
                <a:ln>
                  <a:noFill/>
                </a:ln>
                <a:solidFill>
                  <a:schemeClr val="tx1"/>
                </a:solidFill>
                <a:effectLst/>
                <a:uLnTx/>
                <a:uFillTx/>
                <a:latin typeface="+mn-lt"/>
                <a:ea typeface="+mn-ea"/>
                <a:cs typeface="+mn-cs"/>
              </a:rPr>
              <a:t> from fragments.</a:t>
            </a:r>
            <a:r>
              <a:rPr kumimoji="0" lang="en-US" sz="1200" b="0" i="0" u="none" strike="noStrike" kern="1200" cap="none" spc="0" normalizeH="0" baseline="0" noProof="0" dirty="0">
                <a:ln>
                  <a:noFill/>
                </a:ln>
                <a:solidFill>
                  <a:schemeClr val="tx1"/>
                </a:solidFill>
                <a:effectLst/>
                <a:uLnTx/>
                <a:uFillTx/>
                <a:latin typeface="+mn-lt"/>
                <a:ea typeface="+mn-ea"/>
                <a:cs typeface="+mn-cs"/>
              </a:rPr>
              <a:t> </a:t>
            </a:r>
            <a:endParaRPr kumimoji="0" lang="en-US" sz="1200" b="0" i="0" u="none" strike="noStrike" kern="1200" cap="none" spc="0" normalizeH="0" noProof="0" dirty="0">
              <a:ln>
                <a:noFill/>
              </a:ln>
              <a:solidFill>
                <a:schemeClr val="tx1"/>
              </a:solidFill>
              <a:effectLst/>
              <a:uLnTx/>
              <a:uFillTx/>
              <a:latin typeface="+mn-lt"/>
              <a:ea typeface="+mn-ea"/>
              <a:cs typeface="+mn-cs"/>
            </a:endParaRPr>
          </a:p>
        </p:txBody>
      </p:sp>
      <p:sp>
        <p:nvSpPr>
          <p:cNvPr id="4" name="Slide Number Placeholder 3"/>
          <p:cNvSpPr>
            <a:spLocks noGrp="1"/>
          </p:cNvSpPr>
          <p:nvPr>
            <p:ph type="sldNum" sz="quarter" idx="10"/>
          </p:nvPr>
        </p:nvSpPr>
        <p:spPr/>
        <p:txBody>
          <a:bodyPr/>
          <a:lstStyle/>
          <a:p>
            <a:fld id="{75EE2275-1EFD-499C-9B1D-3FE783BA49E3}"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noProof="0" dirty="0">
              <a:ln>
                <a:noFill/>
              </a:ln>
              <a:solidFill>
                <a:schemeClr val="tx1"/>
              </a:solidFill>
              <a:effectLst/>
              <a:uLnTx/>
              <a:uFillTx/>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Older plants are less likely to </a:t>
            </a:r>
            <a:r>
              <a:rPr lang="en-US" sz="1200" dirty="0" err="1"/>
              <a:t>resprout</a:t>
            </a:r>
            <a:r>
              <a:rPr lang="en-US" sz="1200" dirty="0"/>
              <a:t> from cut stems </a:t>
            </a:r>
            <a:r>
              <a:rPr lang="en-US" sz="1200" dirty="0" err="1"/>
              <a:t>Resprouting</a:t>
            </a:r>
            <a:r>
              <a:rPr lang="en-US" sz="1200" dirty="0"/>
              <a:t> can be abundant in young plants. Herbicide should be applied directly after the cut is made. Addition of surfactants to spray solution will improve results</a:t>
            </a:r>
            <a:endParaRPr kumimoji="0" lang="en-US" sz="1200" b="0" i="0" u="none" strike="noStrike" kern="1200" cap="none" spc="0" normalizeH="0" noProof="0" dirty="0">
              <a:ln>
                <a:noFill/>
              </a:ln>
              <a:solidFill>
                <a:schemeClr val="tx1"/>
              </a:solidFill>
              <a:effectLst/>
              <a:uLnTx/>
              <a:uFillTx/>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noProof="0" dirty="0">
              <a:ln>
                <a:noFill/>
              </a:ln>
              <a:solidFill>
                <a:schemeClr val="tx1"/>
              </a:solidFill>
              <a:effectLst/>
              <a:uLnTx/>
              <a:uFillTx/>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noProof="0" dirty="0">
              <a:ln>
                <a:noFill/>
              </a:ln>
              <a:solidFill>
                <a:schemeClr val="tx1"/>
              </a:solidFill>
              <a:effectLst/>
              <a:uLnTx/>
              <a:uFillTx/>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noProof="0" dirty="0">
              <a:ln>
                <a:noFill/>
              </a:ln>
              <a:solidFill>
                <a:schemeClr val="tx1"/>
              </a:solidFill>
              <a:effectLst/>
              <a:uLnTx/>
              <a:uFillTx/>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noProof="0" dirty="0">
              <a:ln>
                <a:noFill/>
              </a:ln>
              <a:solidFill>
                <a:schemeClr val="tx1"/>
              </a:solidFill>
              <a:effectLst/>
              <a:uLnTx/>
              <a:uFillTx/>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noProof="0" dirty="0">
                <a:ln>
                  <a:noFill/>
                </a:ln>
                <a:solidFill>
                  <a:schemeClr val="tx1"/>
                </a:solidFill>
                <a:effectLst/>
                <a:uLnTx/>
                <a:uFillTx/>
                <a:latin typeface="+mn-lt"/>
                <a:ea typeface="+mn-ea"/>
                <a:cs typeface="+mn-cs"/>
              </a:rPr>
              <a:t>You can control scotch broom be pulling young whips or wrenching plants out of the ground, but it is important</a:t>
            </a:r>
            <a:r>
              <a:rPr kumimoji="0" lang="en-US" sz="1200" b="0" i="0" u="none" strike="noStrike" kern="1200" cap="none" spc="0" normalizeH="0" baseline="0" noProof="0" dirty="0">
                <a:ln>
                  <a:noFill/>
                </a:ln>
                <a:solidFill>
                  <a:schemeClr val="tx1"/>
                </a:solidFill>
                <a:effectLst/>
                <a:uLnTx/>
                <a:uFillTx/>
                <a:latin typeface="+mn-lt"/>
                <a:ea typeface="+mn-ea"/>
                <a:cs typeface="+mn-cs"/>
              </a:rPr>
              <a:t> to note that disturbing the ground WILL  activate the seed bank, so the least amount ground disturbance the better.  It is for this reason that we do not recommend bulldozing as a form of control for </a:t>
            </a:r>
            <a:r>
              <a:rPr kumimoji="0" lang="en-US" sz="1200" b="0" i="0" u="none" strike="noStrike" kern="1200" cap="none" spc="0" normalizeH="0" baseline="0" noProof="0" dirty="0" err="1">
                <a:ln>
                  <a:noFill/>
                </a:ln>
                <a:solidFill>
                  <a:schemeClr val="tx1"/>
                </a:solidFill>
                <a:effectLst/>
                <a:uLnTx/>
                <a:uFillTx/>
                <a:latin typeface="+mn-lt"/>
                <a:ea typeface="+mn-ea"/>
                <a:cs typeface="+mn-cs"/>
              </a:rPr>
              <a:t>cysc</a:t>
            </a:r>
            <a:r>
              <a:rPr kumimoji="0" lang="en-US" sz="1200" b="0" i="0" u="none" strike="noStrike" kern="1200" cap="none" spc="0" normalizeH="0" baseline="0" noProof="0" dirty="0">
                <a:ln>
                  <a:noFill/>
                </a:ln>
                <a:solidFill>
                  <a:schemeClr val="tx1"/>
                </a:solidFill>
                <a:effectLst/>
                <a:uLnTx/>
                <a:uFillTx/>
                <a:latin typeface="+mn-lt"/>
                <a:ea typeface="+mn-ea"/>
                <a:cs typeface="+mn-cs"/>
              </a:rPr>
              <a:t>.  Lopping plants off below the root crown is also pretty effective. The root crown is usually located just below soil level.  The larger the plant  the less likely they will </a:t>
            </a:r>
            <a:r>
              <a:rPr kumimoji="0" lang="en-US" sz="1200" b="0" i="0" u="none" strike="noStrike" kern="1200" cap="none" spc="0" normalizeH="0" baseline="0" noProof="0" dirty="0" err="1">
                <a:ln>
                  <a:noFill/>
                </a:ln>
                <a:solidFill>
                  <a:schemeClr val="tx1"/>
                </a:solidFill>
                <a:effectLst/>
                <a:uLnTx/>
                <a:uFillTx/>
                <a:latin typeface="+mn-lt"/>
                <a:ea typeface="+mn-ea"/>
                <a:cs typeface="+mn-cs"/>
              </a:rPr>
              <a:t>resprout</a:t>
            </a:r>
            <a:r>
              <a:rPr kumimoji="0" lang="en-US" sz="1200" b="0" i="0" u="none" strike="noStrike" kern="1200" cap="none" spc="0" normalizeH="0" baseline="0" noProof="0" dirty="0">
                <a:ln>
                  <a:noFill/>
                </a:ln>
                <a:solidFill>
                  <a:schemeClr val="tx1"/>
                </a:solidFill>
                <a:effectLst/>
                <a:uLnTx/>
                <a:uFillTx/>
                <a:latin typeface="+mn-lt"/>
                <a:ea typeface="+mn-ea"/>
                <a:cs typeface="+mn-cs"/>
              </a:rPr>
              <a:t> after lopping.  </a:t>
            </a:r>
            <a:r>
              <a:rPr kumimoji="0" lang="en-US" sz="1200" b="1" i="0" u="none" strike="noStrike" kern="1200" cap="none" spc="0" normalizeH="0" baseline="0" noProof="0" dirty="0">
                <a:ln>
                  <a:noFill/>
                </a:ln>
                <a:solidFill>
                  <a:schemeClr val="tx1"/>
                </a:solidFill>
                <a:effectLst/>
                <a:uLnTx/>
                <a:uFillTx/>
                <a:latin typeface="+mn-lt"/>
                <a:ea typeface="+mn-ea"/>
                <a:cs typeface="+mn-cs"/>
              </a:rPr>
              <a:t>Mowing </a:t>
            </a:r>
            <a:r>
              <a:rPr kumimoji="0" lang="en-US" sz="1200" b="0" i="0" u="none" strike="noStrike" kern="1200" cap="none" spc="0" normalizeH="0" baseline="0" noProof="0" dirty="0">
                <a:ln>
                  <a:noFill/>
                </a:ln>
                <a:solidFill>
                  <a:schemeClr val="tx1"/>
                </a:solidFill>
                <a:effectLst/>
                <a:uLnTx/>
                <a:uFillTx/>
                <a:latin typeface="+mn-lt"/>
                <a:ea typeface="+mn-ea"/>
                <a:cs typeface="+mn-cs"/>
              </a:rPr>
              <a:t>can be effective on older plants with a 2 in diameter stem or greater.  Important to note that the      </a:t>
            </a:r>
            <a:r>
              <a:rPr kumimoji="0" lang="en-US" sz="1200" b="0" i="0" u="none" strike="noStrike" kern="1200" cap="none" spc="0" normalizeH="0" baseline="0" noProof="0" dirty="0" err="1">
                <a:ln>
                  <a:noFill/>
                </a:ln>
                <a:solidFill>
                  <a:schemeClr val="tx1"/>
                </a:solidFill>
                <a:effectLst/>
                <a:uLnTx/>
                <a:uFillTx/>
                <a:latin typeface="+mn-lt"/>
                <a:ea typeface="+mn-ea"/>
                <a:cs typeface="+mn-cs"/>
              </a:rPr>
              <a:t>Regrowth</a:t>
            </a:r>
            <a:r>
              <a:rPr kumimoji="0" lang="en-US" sz="1200" b="0" i="0" u="none" strike="noStrike" kern="1200" cap="none" spc="0" normalizeH="0" baseline="0" noProof="0" dirty="0">
                <a:ln>
                  <a:noFill/>
                </a:ln>
                <a:solidFill>
                  <a:schemeClr val="tx1"/>
                </a:solidFill>
                <a:effectLst/>
                <a:uLnTx/>
                <a:uFillTx/>
                <a:latin typeface="+mn-lt"/>
                <a:ea typeface="+mn-ea"/>
                <a:cs typeface="+mn-cs"/>
              </a:rPr>
              <a:t> on younger mowed plants </a:t>
            </a:r>
            <a:r>
              <a:rPr kumimoji="0" lang="en-US" sz="1200" b="1" i="0" u="none" strike="noStrike" kern="1200" cap="none" spc="0" normalizeH="0" baseline="0" noProof="0" dirty="0">
                <a:ln>
                  <a:noFill/>
                </a:ln>
                <a:solidFill>
                  <a:schemeClr val="tx1"/>
                </a:solidFill>
                <a:effectLst/>
                <a:uLnTx/>
                <a:uFillTx/>
                <a:latin typeface="+mn-lt"/>
                <a:ea typeface="+mn-ea"/>
                <a:cs typeface="+mn-cs"/>
              </a:rPr>
              <a:t>will be </a:t>
            </a:r>
            <a:r>
              <a:rPr kumimoji="0" lang="en-US" sz="1200" b="0" i="0" u="none" strike="noStrike" kern="1200" cap="none" spc="0" normalizeH="0" baseline="0" noProof="0" dirty="0">
                <a:ln>
                  <a:noFill/>
                </a:ln>
                <a:solidFill>
                  <a:schemeClr val="tx1"/>
                </a:solidFill>
                <a:effectLst/>
                <a:uLnTx/>
                <a:uFillTx/>
                <a:latin typeface="+mn-lt"/>
                <a:ea typeface="+mn-ea"/>
                <a:cs typeface="+mn-cs"/>
              </a:rPr>
              <a:t>abundant.  An herbicide application to this </a:t>
            </a:r>
            <a:r>
              <a:rPr kumimoji="0" lang="en-US" sz="1200" b="0" i="0" u="none" strike="noStrike" kern="1200" cap="none" spc="0" normalizeH="0" baseline="0" noProof="0" dirty="0" err="1">
                <a:ln>
                  <a:noFill/>
                </a:ln>
                <a:solidFill>
                  <a:schemeClr val="tx1"/>
                </a:solidFill>
                <a:effectLst/>
                <a:uLnTx/>
                <a:uFillTx/>
                <a:latin typeface="+mn-lt"/>
                <a:ea typeface="+mn-ea"/>
                <a:cs typeface="+mn-cs"/>
              </a:rPr>
              <a:t>regrowth</a:t>
            </a:r>
            <a:r>
              <a:rPr kumimoji="0" lang="en-US" sz="1200" b="0" i="0" u="none" strike="noStrike" kern="1200" cap="none" spc="0" normalizeH="0" baseline="0" noProof="0" dirty="0">
                <a:ln>
                  <a:noFill/>
                </a:ln>
                <a:solidFill>
                  <a:schemeClr val="tx1"/>
                </a:solidFill>
                <a:effectLst/>
                <a:uLnTx/>
                <a:uFillTx/>
                <a:latin typeface="+mn-lt"/>
                <a:ea typeface="+mn-ea"/>
                <a:cs typeface="+mn-cs"/>
              </a:rPr>
              <a:t> can be very effective. We know of several sites where a </a:t>
            </a:r>
            <a:r>
              <a:rPr kumimoji="0" lang="en-US" sz="1200" b="0" i="0" u="none" strike="noStrike" kern="1200" cap="none" spc="0" normalizeH="0" baseline="0" noProof="0" dirty="0" err="1">
                <a:ln>
                  <a:noFill/>
                </a:ln>
                <a:solidFill>
                  <a:schemeClr val="tx1"/>
                </a:solidFill>
                <a:effectLst/>
                <a:uLnTx/>
                <a:uFillTx/>
                <a:latin typeface="+mn-lt"/>
                <a:ea typeface="+mn-ea"/>
                <a:cs typeface="+mn-cs"/>
              </a:rPr>
              <a:t>cysc</a:t>
            </a:r>
            <a:r>
              <a:rPr kumimoji="0" lang="en-US" sz="1200" b="0" i="0" u="none" strike="noStrike" kern="1200" cap="none" spc="0" normalizeH="0" baseline="0" noProof="0" dirty="0">
                <a:ln>
                  <a:noFill/>
                </a:ln>
                <a:solidFill>
                  <a:schemeClr val="tx1"/>
                </a:solidFill>
                <a:effectLst/>
                <a:uLnTx/>
                <a:uFillTx/>
                <a:latin typeface="+mn-lt"/>
                <a:ea typeface="+mn-ea"/>
                <a:cs typeface="+mn-cs"/>
              </a:rPr>
              <a:t> was mowed in the spring to prevent seed set, then the </a:t>
            </a:r>
            <a:r>
              <a:rPr kumimoji="0" lang="en-US" sz="1200" b="0" i="0" u="none" strike="noStrike" kern="1200" cap="none" spc="0" normalizeH="0" baseline="0" noProof="0" dirty="0" err="1">
                <a:ln>
                  <a:noFill/>
                </a:ln>
                <a:solidFill>
                  <a:schemeClr val="tx1"/>
                </a:solidFill>
                <a:effectLst/>
                <a:uLnTx/>
                <a:uFillTx/>
                <a:latin typeface="+mn-lt"/>
                <a:ea typeface="+mn-ea"/>
                <a:cs typeface="+mn-cs"/>
              </a:rPr>
              <a:t>regrowth</a:t>
            </a:r>
            <a:r>
              <a:rPr kumimoji="0" lang="en-US" sz="1200" b="0" i="0" u="none" strike="noStrike" kern="1200" cap="none" spc="0" normalizeH="0" baseline="0" noProof="0" dirty="0">
                <a:ln>
                  <a:noFill/>
                </a:ln>
                <a:solidFill>
                  <a:schemeClr val="tx1"/>
                </a:solidFill>
                <a:effectLst/>
                <a:uLnTx/>
                <a:uFillTx/>
                <a:latin typeface="+mn-lt"/>
                <a:ea typeface="+mn-ea"/>
                <a:cs typeface="+mn-cs"/>
              </a:rPr>
              <a:t>  rec’d an herbicide treatment, and that has proven very effective.  Triclopyr and </a:t>
            </a:r>
            <a:r>
              <a:rPr kumimoji="0" lang="en-US" sz="1200" b="0" i="0" u="none" strike="noStrike" kern="1200" cap="none" spc="0" normalizeH="0" baseline="0" noProof="0" dirty="0" err="1">
                <a:ln>
                  <a:noFill/>
                </a:ln>
                <a:solidFill>
                  <a:schemeClr val="tx1"/>
                </a:solidFill>
                <a:effectLst/>
                <a:uLnTx/>
                <a:uFillTx/>
                <a:latin typeface="+mn-lt"/>
                <a:ea typeface="+mn-ea"/>
                <a:cs typeface="+mn-cs"/>
              </a:rPr>
              <a:t>glyphosate</a:t>
            </a:r>
            <a:r>
              <a:rPr kumimoji="0" lang="en-US" sz="1200" b="0" i="0" u="none" strike="noStrike" kern="1200" cap="none" spc="0" normalizeH="0" baseline="0" noProof="0" dirty="0">
                <a:ln>
                  <a:noFill/>
                </a:ln>
                <a:solidFill>
                  <a:schemeClr val="tx1"/>
                </a:solidFill>
                <a:effectLst/>
                <a:uLnTx/>
                <a:uFillTx/>
                <a:latin typeface="+mn-lt"/>
                <a:ea typeface="+mn-ea"/>
                <a:cs typeface="+mn-cs"/>
              </a:rPr>
              <a:t> can both be used for a cut stump treatment. Painting or daubing with herbicide should occur shortly after the cut is made.  </a:t>
            </a:r>
          </a:p>
          <a:p>
            <a:pPr marL="0" marR="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chemeClr val="tx1"/>
              </a:solidFill>
              <a:effectLst/>
              <a:uLnTx/>
              <a:uFillTx/>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mn-lt"/>
                <a:ea typeface="+mn-ea"/>
                <a:cs typeface="+mn-cs"/>
              </a:rPr>
              <a:t>Herbicide treatment just prior to bloom is the most effective time, but anytime the plant is actively growing is fine.  CYSC will put on a growth spurt in late summer, Good coverage is key, you need to wet at least 80% of the plant to effectively kill it and the addition of a good surfactant will improve results.   Plan to retreat any lat germinating plants the following year, often small whips can be </a:t>
            </a:r>
            <a:r>
              <a:rPr kumimoji="0" lang="en-US" sz="1200" b="0" i="0" u="none" strike="noStrike" kern="1200" cap="none" spc="0" normalizeH="0" baseline="0" noProof="0" dirty="0" err="1">
                <a:ln>
                  <a:noFill/>
                </a:ln>
                <a:solidFill>
                  <a:schemeClr val="tx1"/>
                </a:solidFill>
                <a:effectLst/>
                <a:uLnTx/>
                <a:uFillTx/>
                <a:latin typeface="+mn-lt"/>
                <a:ea typeface="+mn-ea"/>
                <a:cs typeface="+mn-cs"/>
              </a:rPr>
              <a:t>handpulled</a:t>
            </a:r>
            <a:r>
              <a:rPr kumimoji="0" lang="en-US" sz="1200" b="0" i="0" u="none" strike="noStrike" kern="1200" cap="none" spc="0" normalizeH="0" baseline="0" noProof="0" dirty="0">
                <a:ln>
                  <a:noFill/>
                </a:ln>
                <a:solidFill>
                  <a:schemeClr val="tx1"/>
                </a:solidFill>
                <a:effectLst/>
                <a:uLnTx/>
                <a:uFillTx/>
                <a:latin typeface="+mn-lt"/>
                <a:ea typeface="+mn-ea"/>
                <a:cs typeface="+mn-cs"/>
              </a:rPr>
              <a:t>, but plan to monitor scotch broom sites for years, especially if the scotch broom was well established and dumped years worth of seed into the ground, and definitely if there is any disturbance that occurs.</a:t>
            </a:r>
          </a:p>
          <a:p>
            <a:pPr marL="0" marR="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noProof="0" dirty="0">
              <a:ln>
                <a:noFill/>
              </a:ln>
              <a:solidFill>
                <a:schemeClr val="tx1"/>
              </a:solidFill>
              <a:effectLst/>
              <a:uLnTx/>
              <a:uFillTx/>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noProof="0" dirty="0" err="1">
                <a:ln>
                  <a:noFill/>
                </a:ln>
                <a:solidFill>
                  <a:schemeClr val="tx1"/>
                </a:solidFill>
                <a:effectLst/>
                <a:uLnTx/>
                <a:uFillTx/>
                <a:latin typeface="+mn-lt"/>
                <a:ea typeface="+mn-ea"/>
                <a:cs typeface="+mn-cs"/>
              </a:rPr>
              <a:t>Biocontrols</a:t>
            </a:r>
            <a:r>
              <a:rPr kumimoji="0" lang="en-US" sz="1200" b="0" i="0" u="none" strike="noStrike" kern="1200" cap="none" spc="0" normalizeH="0" noProof="0" dirty="0">
                <a:ln>
                  <a:noFill/>
                </a:ln>
                <a:solidFill>
                  <a:schemeClr val="tx1"/>
                </a:solidFill>
                <a:effectLst/>
                <a:uLnTx/>
                <a:uFillTx/>
                <a:latin typeface="+mn-lt"/>
                <a:ea typeface="+mn-ea"/>
                <a:cs typeface="+mn-cs"/>
              </a:rPr>
              <a:t> may be considered as part of a long term management strategy on very large infestations where other options may not be viable</a:t>
            </a:r>
          </a:p>
          <a:p>
            <a:pPr marL="0" marR="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noProof="0" dirty="0">
              <a:ln>
                <a:noFill/>
              </a:ln>
              <a:solidFill>
                <a:schemeClr val="tx1"/>
              </a:solidFill>
              <a:effectLst/>
              <a:uLnTx/>
              <a:uFillTx/>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noProof="0" dirty="0">
              <a:ln>
                <a:noFill/>
              </a:ln>
              <a:solidFill>
                <a:schemeClr val="tx1"/>
              </a:solidFill>
              <a:effectLst/>
              <a:uLnTx/>
              <a:uFillTx/>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noProof="0" dirty="0">
              <a:ln>
                <a:noFill/>
              </a:ln>
              <a:solidFill>
                <a:schemeClr val="tx1"/>
              </a:solidFill>
              <a:effectLst/>
              <a:uLnTx/>
              <a:uFillTx/>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75EE2275-1EFD-499C-9B1D-3FE783BA49E3}"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This plant is really making itself known more and more in our area.  It is really making a go of it in ROW’s along power lines, roadsides I am seeing  tremendous</a:t>
            </a:r>
            <a:r>
              <a:rPr lang="en-US" baseline="0" dirty="0"/>
              <a:t> growth along RR’s  </a:t>
            </a:r>
            <a:r>
              <a:rPr lang="en-US" dirty="0"/>
              <a:t>Small seedlings can be pulled.  A shaded environment</a:t>
            </a:r>
            <a:r>
              <a:rPr lang="en-US" baseline="0" dirty="0"/>
              <a:t> can help reduce its establishment, so over planting with natives is helpful. </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Cut stump treatments can be made anytime, but late summer-early fall is recommended. Why is that?  Right-   because sugars are moving down into </a:t>
            </a:r>
            <a:r>
              <a:rPr lang="en-US" baseline="0" dirty="0">
                <a:solidFill>
                  <a:srgbClr val="FF0000"/>
                </a:solidFill>
              </a:rPr>
              <a:t>th</a:t>
            </a:r>
            <a:r>
              <a:rPr lang="en-US" baseline="0" dirty="0"/>
              <a:t>e root system</a:t>
            </a:r>
            <a:r>
              <a:rPr lang="en-US" dirty="0"/>
              <a:t>   In general, best woody plant control occurs when the majority of the sap flow is not moving up the tree. </a:t>
            </a:r>
          </a:p>
          <a:p>
            <a:endParaRPr lang="en-US" dirty="0"/>
          </a:p>
          <a:p>
            <a:endParaRPr lang="en-US" dirty="0"/>
          </a:p>
          <a:p>
            <a:r>
              <a:rPr lang="en-US" dirty="0"/>
              <a:t>Interesting facts about tree of heaven- 2-3 yr old plants can produce viable seed, sprouts can grow 10-14ft tall in the</a:t>
            </a:r>
            <a:r>
              <a:rPr lang="en-US" baseline="0" dirty="0"/>
              <a:t> first year and maintain that growth rate for up to 4 years,  Mature trees produce up to 300,000 seeds and those seeds can disperse up to 330 ft. away from the parent</a:t>
            </a:r>
            <a:endParaRPr lang="en-US" dirty="0"/>
          </a:p>
        </p:txBody>
      </p:sp>
      <p:sp>
        <p:nvSpPr>
          <p:cNvPr id="4" name="Slide Number Placeholder 3"/>
          <p:cNvSpPr>
            <a:spLocks noGrp="1"/>
          </p:cNvSpPr>
          <p:nvPr>
            <p:ph type="sldNum" sz="quarter" idx="10"/>
          </p:nvPr>
        </p:nvSpPr>
        <p:spPr/>
        <p:txBody>
          <a:bodyPr/>
          <a:lstStyle/>
          <a:p>
            <a:fld id="{75EE2275-1EFD-499C-9B1D-3FE783BA49E3}"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cap="none" normalizeH="0" baseline="0" dirty="0">
              <a:ln>
                <a:noFill/>
              </a:ln>
              <a:solidFill>
                <a:schemeClr val="tx1"/>
              </a:solidFill>
              <a:effectLst/>
              <a:latin typeface="Calibri" pitchFamily="34" charset="0"/>
              <a:cs typeface="Microsoft Sans Serif"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cap="none" normalizeH="0" baseline="0" dirty="0">
                <a:ln>
                  <a:noFill/>
                </a:ln>
                <a:solidFill>
                  <a:schemeClr val="tx1"/>
                </a:solidFill>
                <a:effectLst/>
                <a:latin typeface="Calibri" pitchFamily="34" charset="0"/>
                <a:ea typeface="Times New Roman" pitchFamily="18" charset="0"/>
                <a:cs typeface="Microsoft Sans Serif" pitchFamily="34" charset="0"/>
              </a:rPr>
              <a:t>Digging up root crowns and grubbing roots is slow but effective and will control blackberry.  </a:t>
            </a:r>
            <a:r>
              <a:rPr kumimoji="0" lang="en-US" sz="900" b="1" i="0" u="none" strike="noStrike" cap="none" normalizeH="0" baseline="0" dirty="0">
                <a:ln>
                  <a:noFill/>
                </a:ln>
                <a:solidFill>
                  <a:srgbClr val="FF0000"/>
                </a:solidFill>
                <a:effectLst/>
                <a:latin typeface="Calibri" pitchFamily="34" charset="0"/>
                <a:ea typeface="Times New Roman" pitchFamily="18" charset="0"/>
                <a:cs typeface="Microsoft Sans Serif" pitchFamily="34" charset="0"/>
              </a:rPr>
              <a:t>This method is best suited for small infestations. Root fragments left in the ground will </a:t>
            </a:r>
            <a:r>
              <a:rPr kumimoji="0" lang="en-US" sz="900" b="1" i="0" u="none" strike="noStrike" cap="none" normalizeH="0" baseline="0" dirty="0" err="1">
                <a:ln>
                  <a:noFill/>
                </a:ln>
                <a:solidFill>
                  <a:srgbClr val="FF0000"/>
                </a:solidFill>
                <a:effectLst/>
                <a:latin typeface="Calibri" pitchFamily="34" charset="0"/>
                <a:ea typeface="Times New Roman" pitchFamily="18" charset="0"/>
                <a:cs typeface="Microsoft Sans Serif" pitchFamily="34" charset="0"/>
              </a:rPr>
              <a:t>resprout</a:t>
            </a:r>
            <a:r>
              <a:rPr kumimoji="0" lang="en-US" sz="900" b="1" i="0" u="none" strike="noStrike" cap="none" normalizeH="0" baseline="0" dirty="0">
                <a:ln>
                  <a:noFill/>
                </a:ln>
                <a:solidFill>
                  <a:srgbClr val="FF0000"/>
                </a:solidFill>
                <a:effectLst/>
                <a:latin typeface="Calibri" pitchFamily="34" charset="0"/>
                <a:ea typeface="Times New Roman" pitchFamily="18" charset="0"/>
                <a:cs typeface="Microsoft Sans Serif" pitchFamily="34" charset="0"/>
              </a:rPr>
              <a:t> so it is necessary to monitor.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1" i="0" u="none" strike="noStrike" cap="none" normalizeH="0" baseline="0" dirty="0">
              <a:ln>
                <a:noFill/>
              </a:ln>
              <a:solidFill>
                <a:srgbClr val="FF0000"/>
              </a:solidFill>
              <a:effectLst/>
              <a:latin typeface="Arial" pitchFamily="34" charset="0"/>
              <a:ea typeface="Times New Roman" pitchFamily="18" charset="0"/>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cap="none" normalizeH="0" baseline="0" dirty="0">
                <a:ln>
                  <a:noFill/>
                </a:ln>
                <a:solidFill>
                  <a:schemeClr val="tx1"/>
                </a:solidFill>
                <a:effectLst/>
                <a:latin typeface="Calibri" pitchFamily="34" charset="0"/>
                <a:ea typeface="Times New Roman" pitchFamily="18" charset="0"/>
                <a:cs typeface="Microsoft Sans Serif" pitchFamily="34" charset="0"/>
              </a:rPr>
              <a:t>Repeated mowing in dry areas over several years will eventually render good control, but it is important to note that birds like to nest in blackberry early spring through July, so mowing after that time is important and mowing during dry periods in the fall and winter is a good time, and you can follow up by mowing the young plants in the summer.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cap="none" normalizeH="0" baseline="0" dirty="0">
                <a:ln>
                  <a:noFill/>
                </a:ln>
                <a:solidFill>
                  <a:schemeClr val="tx1"/>
                </a:solidFill>
                <a:effectLst/>
                <a:latin typeface="Calibri" pitchFamily="34" charset="0"/>
                <a:ea typeface="Times New Roman" pitchFamily="18" charset="0"/>
                <a:cs typeface="Microsoft Sans Serif" pitchFamily="34" charset="0"/>
              </a:rPr>
              <a:t>Herbicide applications are most effective in the fall Why? Because sugars are moving to the roots.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cap="none" normalizeH="0" baseline="0" dirty="0">
                <a:ln>
                  <a:noFill/>
                </a:ln>
                <a:solidFill>
                  <a:schemeClr val="tx1"/>
                </a:solidFill>
                <a:effectLst/>
                <a:latin typeface="Calibri" pitchFamily="34" charset="0"/>
                <a:ea typeface="Times New Roman" pitchFamily="18" charset="0"/>
                <a:cs typeface="Microsoft Sans Serif" pitchFamily="34" charset="0"/>
              </a:rPr>
              <a:t>Planting native tree species can help control blackberry in the long term by shading them out. </a:t>
            </a:r>
            <a:r>
              <a:rPr kumimoji="0" lang="en-US" sz="1200" b="0" i="0" u="none" strike="noStrike" cap="none" normalizeH="0" baseline="0" dirty="0" err="1">
                <a:ln>
                  <a:noFill/>
                </a:ln>
                <a:solidFill>
                  <a:schemeClr val="tx1"/>
                </a:solidFill>
                <a:effectLst/>
                <a:latin typeface="Calibri" pitchFamily="34" charset="0"/>
                <a:ea typeface="Times New Roman" pitchFamily="18" charset="0"/>
                <a:cs typeface="Microsoft Sans Serif" pitchFamily="34" charset="0"/>
              </a:rPr>
              <a:t>Revegetating</a:t>
            </a:r>
            <a:r>
              <a:rPr kumimoji="0" lang="en-US" sz="1200" b="0" i="0" u="none" strike="noStrike" cap="none" normalizeH="0" baseline="0" dirty="0">
                <a:ln>
                  <a:noFill/>
                </a:ln>
                <a:solidFill>
                  <a:schemeClr val="tx1"/>
                </a:solidFill>
                <a:effectLst/>
                <a:latin typeface="Calibri" pitchFamily="34" charset="0"/>
                <a:ea typeface="Times New Roman" pitchFamily="18" charset="0"/>
                <a:cs typeface="Microsoft Sans Serif" pitchFamily="34" charset="0"/>
              </a:rPr>
              <a:t> with natives or overplanting a desirable crop as site conditions favor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cap="none" normalizeH="0" baseline="0" dirty="0">
              <a:ln>
                <a:noFill/>
              </a:ln>
              <a:solidFill>
                <a:schemeClr val="tx1"/>
              </a:solidFill>
              <a:effectLst/>
              <a:latin typeface="Calibri" pitchFamily="34" charset="0"/>
              <a:cs typeface="Microsoft Sans Serif"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cap="none" normalizeH="0" baseline="0" dirty="0">
                <a:ln>
                  <a:noFill/>
                </a:ln>
                <a:solidFill>
                  <a:schemeClr val="tx1"/>
                </a:solidFill>
                <a:effectLst/>
                <a:latin typeface="Calibri" pitchFamily="34" charset="0"/>
                <a:cs typeface="Microsoft Sans Serif" pitchFamily="34" charset="0"/>
              </a:rPr>
              <a:t>As always, overplanting with native species or a desirable crop will aid in lessening the unwanted invader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cap="none" normalizeH="0" baseline="0" dirty="0">
              <a:ln>
                <a:noFill/>
              </a:ln>
              <a:solidFill>
                <a:schemeClr val="tx1"/>
              </a:solidFill>
              <a:effectLst/>
              <a:latin typeface="Calibri" pitchFamily="34" charset="0"/>
              <a:cs typeface="Microsoft Sans Serif"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example, to control blackberries with </a:t>
            </a:r>
            <a:r>
              <a:rPr lang="en-US" dirty="0" err="1"/>
              <a:t>glyphosate</a:t>
            </a:r>
            <a:r>
              <a:rPr lang="en-US" dirty="0"/>
              <a:t>, application is most effective in September or October. Use of </a:t>
            </a:r>
            <a:r>
              <a:rPr lang="en-US" dirty="0" err="1"/>
              <a:t>triclopyr</a:t>
            </a:r>
            <a:r>
              <a:rPr lang="en-US" dirty="0"/>
              <a:t> amine for blackberries works best in midsummer.  Per OHSU ROW </a:t>
            </a:r>
            <a:r>
              <a:rPr lang="en-US" dirty="0" err="1"/>
              <a:t>veg</a:t>
            </a:r>
            <a:r>
              <a:rPr lang="en-US" dirty="0"/>
              <a:t> mgmt handbook pg 51</a:t>
            </a:r>
            <a:endParaRPr kumimoji="0" lang="en-US" sz="1200" b="0" i="0" u="none" strike="noStrike" cap="none" normalizeH="0" baseline="0" dirty="0">
              <a:ln>
                <a:noFill/>
              </a:ln>
              <a:solidFill>
                <a:schemeClr val="tx1"/>
              </a:solidFill>
              <a:effectLst/>
              <a:latin typeface="Calibri" pitchFamily="34" charset="0"/>
              <a:cs typeface="Microsoft Sans Serif"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cap="none" normalizeH="0" baseline="0" dirty="0">
              <a:ln>
                <a:noFill/>
              </a:ln>
              <a:solidFill>
                <a:schemeClr val="tx1"/>
              </a:solidFill>
              <a:effectLst/>
              <a:latin typeface="Calibri" pitchFamily="34" charset="0"/>
              <a:cs typeface="Microsoft Sans Serif"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cap="none" normalizeH="0" baseline="0" dirty="0">
              <a:ln>
                <a:noFill/>
              </a:ln>
              <a:solidFill>
                <a:schemeClr val="tx1"/>
              </a:solidFill>
              <a:effectLst/>
              <a:latin typeface="Calibri" pitchFamily="34" charset="0"/>
              <a:cs typeface="Microsoft Sans Serif"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cap="none" normalizeH="0" baseline="0" dirty="0">
              <a:ln>
                <a:noFill/>
              </a:ln>
              <a:solidFill>
                <a:schemeClr val="tx1"/>
              </a:solidFill>
              <a:effectLst/>
              <a:latin typeface="Calibri" pitchFamily="34" charset="0"/>
              <a:cs typeface="Microsoft Sans Serif"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cap="none" normalizeH="0" baseline="0" dirty="0">
              <a:ln>
                <a:noFill/>
              </a:ln>
              <a:solidFill>
                <a:schemeClr val="tx1"/>
              </a:solidFill>
              <a:effectLst/>
              <a:latin typeface="Arial" pitchFamily="34" charset="0"/>
              <a:cs typeface="Arial" pitchFamily="34" charset="0"/>
            </a:endParaRPr>
          </a:p>
          <a:p>
            <a:endParaRPr lang="en-US" dirty="0"/>
          </a:p>
        </p:txBody>
      </p:sp>
      <p:sp>
        <p:nvSpPr>
          <p:cNvPr id="4" name="Slide Number Placeholder 3"/>
          <p:cNvSpPr>
            <a:spLocks noGrp="1"/>
          </p:cNvSpPr>
          <p:nvPr>
            <p:ph type="sldNum" sz="quarter" idx="10"/>
          </p:nvPr>
        </p:nvSpPr>
        <p:spPr/>
        <p:txBody>
          <a:bodyPr/>
          <a:lstStyle/>
          <a:p>
            <a:fld id="{75EE2275-1EFD-499C-9B1D-3FE783BA49E3}"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When planning to go out and spray   Make sure you follow label directions and heed the precautionary statements regarding application.</a:t>
            </a:r>
          </a:p>
        </p:txBody>
      </p:sp>
      <p:sp>
        <p:nvSpPr>
          <p:cNvPr id="4" name="Slide Number Placeholder 3"/>
          <p:cNvSpPr>
            <a:spLocks noGrp="1"/>
          </p:cNvSpPr>
          <p:nvPr>
            <p:ph type="sldNum" sz="quarter" idx="10"/>
          </p:nvPr>
        </p:nvSpPr>
        <p:spPr/>
        <p:txBody>
          <a:bodyPr/>
          <a:lstStyle/>
          <a:p>
            <a:fld id="{75EE2275-1EFD-499C-9B1D-3FE783BA49E3}"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EE2275-1EFD-499C-9B1D-3FE783BA49E3}"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Herbicide labels indicate the rain-free period required.</a:t>
            </a:r>
          </a:p>
        </p:txBody>
      </p:sp>
      <p:sp>
        <p:nvSpPr>
          <p:cNvPr id="4" name="Slide Number Placeholder 3"/>
          <p:cNvSpPr>
            <a:spLocks noGrp="1"/>
          </p:cNvSpPr>
          <p:nvPr>
            <p:ph type="sldNum" sz="quarter" idx="10"/>
          </p:nvPr>
        </p:nvSpPr>
        <p:spPr/>
        <p:txBody>
          <a:bodyPr/>
          <a:lstStyle/>
          <a:p>
            <a:fld id="{75EE2275-1EFD-499C-9B1D-3FE783BA49E3}"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Hand out          consider planting some other  sources of food</a:t>
            </a:r>
            <a:r>
              <a:rPr lang="en-US" baseline="0" dirty="0"/>
              <a:t> for pollinators   seed packets</a:t>
            </a:r>
            <a:endParaRPr lang="en-US" dirty="0"/>
          </a:p>
        </p:txBody>
      </p:sp>
      <p:sp>
        <p:nvSpPr>
          <p:cNvPr id="4" name="Slide Number Placeholder 3"/>
          <p:cNvSpPr>
            <a:spLocks noGrp="1"/>
          </p:cNvSpPr>
          <p:nvPr>
            <p:ph type="sldNum" sz="quarter" idx="10"/>
          </p:nvPr>
        </p:nvSpPr>
        <p:spPr/>
        <p:txBody>
          <a:bodyPr/>
          <a:lstStyle/>
          <a:p>
            <a:fld id="{75EE2275-1EFD-499C-9B1D-3FE783BA49E3}" type="slidenum">
              <a:rPr lang="en-US" smtClean="0"/>
              <a:pPr/>
              <a:t>28</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If</a:t>
            </a:r>
            <a:r>
              <a:rPr lang="en-US" baseline="0" dirty="0"/>
              <a:t> it is the correct herbicide for the plants you want to treat</a:t>
            </a:r>
          </a:p>
          <a:p>
            <a:endParaRPr lang="en-US" baseline="0" dirty="0"/>
          </a:p>
          <a:p>
            <a:r>
              <a:rPr lang="en-US" dirty="0"/>
              <a:t>PPE  Personal protective equipment</a:t>
            </a:r>
          </a:p>
          <a:p>
            <a:endParaRPr lang="en-US" dirty="0"/>
          </a:p>
          <a:p>
            <a:r>
              <a:rPr lang="en-US" dirty="0"/>
              <a:t>Whether to buy the big or small sized</a:t>
            </a:r>
            <a:r>
              <a:rPr lang="en-US" baseline="0" dirty="0"/>
              <a:t> container and ready to use or concentrate</a:t>
            </a:r>
          </a:p>
          <a:p>
            <a:endParaRPr lang="en-US" baseline="0" dirty="0"/>
          </a:p>
          <a:p>
            <a:r>
              <a:rPr lang="en-US" dirty="0"/>
              <a:t>Read the label to make sure you’re buying the right product for the job. This will save you time, money, and frustration. • Buy only what you need. If you buy too much, pass the product on to someone who can use it, with the label instructions. Some products might not be effective if stored for long periods of time. A larger size is not a good value if you can’t use it. • Use the right amount. Labels indicate the correct amount to use. Using more can waste the product, your money and can cause harm to people, pets and the environment.</a:t>
            </a:r>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75EE2275-1EFD-499C-9B1D-3FE783BA49E3}" type="slidenum">
              <a:rPr lang="en-US" smtClean="0"/>
              <a:pPr/>
              <a:t>29</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You should also Read the label </a:t>
            </a:r>
            <a:r>
              <a:rPr lang="en-US" b="1" dirty="0"/>
              <a:t>before mixing </a:t>
            </a:r>
            <a:r>
              <a:rPr lang="en-US" dirty="0"/>
              <a:t>to determine what PPE (Personal Protection Equipment you will use,</a:t>
            </a:r>
            <a:r>
              <a:rPr lang="en-US" baseline="0" dirty="0"/>
              <a:t> how much herbicide and the mixing procedure if you need to mix.       </a:t>
            </a:r>
            <a:r>
              <a:rPr lang="en-US" b="1" baseline="0" dirty="0"/>
              <a:t>Before applying </a:t>
            </a:r>
            <a:r>
              <a:rPr lang="en-US" baseline="0" dirty="0"/>
              <a:t>to determine safety measures, where it is appropriate to use the herbicide and if there are any restrictions, for example, within a certain distance to surface waters.</a:t>
            </a:r>
          </a:p>
          <a:p>
            <a:endParaRPr lang="en-US" baseline="0" dirty="0"/>
          </a:p>
          <a:p>
            <a:r>
              <a:rPr lang="en-US" baseline="0" dirty="0"/>
              <a:t>Before storing or disposal to learn the proper way to store the herbicide and the best way to dispose of the container</a:t>
            </a:r>
            <a:endParaRPr lang="en-US" dirty="0"/>
          </a:p>
        </p:txBody>
      </p:sp>
      <p:sp>
        <p:nvSpPr>
          <p:cNvPr id="4" name="Slide Number Placeholder 3"/>
          <p:cNvSpPr>
            <a:spLocks noGrp="1"/>
          </p:cNvSpPr>
          <p:nvPr>
            <p:ph type="sldNum" sz="quarter" idx="10"/>
          </p:nvPr>
        </p:nvSpPr>
        <p:spPr/>
        <p:txBody>
          <a:bodyPr/>
          <a:lstStyle/>
          <a:p>
            <a:fld id="{75EE2275-1EFD-499C-9B1D-3FE783BA49E3}" type="slidenum">
              <a:rPr lang="en-US" smtClean="0"/>
              <a:pPr/>
              <a:t>30</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Why</a:t>
            </a:r>
            <a:r>
              <a:rPr lang="en-US" baseline="0" dirty="0"/>
              <a:t> read the label?  It is important to know if you are using a product that will be effective, and how to use that product safely and so it does what you need it to do.       Label is the law!!</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Remember! It is  a violation of federal law to use a pesticide product in a different manner than instructed on the label</a:t>
            </a:r>
          </a:p>
        </p:txBody>
      </p:sp>
      <p:sp>
        <p:nvSpPr>
          <p:cNvPr id="4" name="Slide Number Placeholder 3"/>
          <p:cNvSpPr>
            <a:spLocks noGrp="1"/>
          </p:cNvSpPr>
          <p:nvPr>
            <p:ph type="sldNum" sz="quarter" idx="10"/>
          </p:nvPr>
        </p:nvSpPr>
        <p:spPr/>
        <p:txBody>
          <a:bodyPr/>
          <a:lstStyle/>
          <a:p>
            <a:fld id="{75EE2275-1EFD-499C-9B1D-3FE783BA49E3}" type="slidenum">
              <a:rPr lang="en-US" smtClean="0"/>
              <a:pPr/>
              <a:t>31</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 brand or</a:t>
            </a:r>
            <a:r>
              <a:rPr lang="en-US" baseline="0" dirty="0"/>
              <a:t> trade name</a:t>
            </a:r>
            <a:r>
              <a:rPr lang="en-US" dirty="0"/>
              <a:t> is the name chosen by the manufacturer</a:t>
            </a:r>
            <a:r>
              <a:rPr lang="en-US" baseline="0" dirty="0"/>
              <a:t> f</a:t>
            </a:r>
            <a:r>
              <a:rPr lang="en-US" dirty="0"/>
              <a:t>or marketing purposes. Often the same herbicide formulation is marketed for different uses under different brand names.  </a:t>
            </a:r>
            <a:r>
              <a:rPr lang="en-US" sz="1200" dirty="0"/>
              <a:t> Several manufacturers produce pesticides with the same common name, but with different brand names. An example of this</a:t>
            </a:r>
            <a:r>
              <a:rPr lang="en-US" sz="1200" baseline="0" dirty="0"/>
              <a:t> is</a:t>
            </a:r>
            <a:r>
              <a:rPr lang="en-US" sz="1200" dirty="0"/>
              <a:t> the herbicide with the common name </a:t>
            </a:r>
            <a:r>
              <a:rPr lang="en-US" sz="1200" i="1" dirty="0" err="1"/>
              <a:t>glyphosate</a:t>
            </a:r>
            <a:r>
              <a:rPr lang="en-US" sz="1200" dirty="0"/>
              <a:t>, which is sold with dozens of brand names i.e. Roundup, Rodeo, </a:t>
            </a:r>
            <a:r>
              <a:rPr lang="en-US" sz="1200" dirty="0" err="1"/>
              <a:t>Aquamaster</a:t>
            </a:r>
            <a:r>
              <a:rPr lang="en-US" sz="1200" dirty="0"/>
              <a:t>,  or </a:t>
            </a:r>
            <a:r>
              <a:rPr lang="en-US" sz="1200" dirty="0" err="1"/>
              <a:t>Glypro</a:t>
            </a:r>
            <a:r>
              <a:rPr lang="en-US" sz="1200" dirty="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The active ingredient is listed either as the common name and/or as the chemical name. The label will give the percentage of product that is active ingredient and the percentage of inert ingredient given as “other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 The next thing you will notice on pesticide labels </a:t>
            </a:r>
            <a:r>
              <a:rPr lang="en-US" b="1" dirty="0"/>
              <a:t>are signal words and precautionary statements</a:t>
            </a:r>
            <a:r>
              <a:rPr lang="en-US" dirty="0"/>
              <a:t>.  The signal words are usually in close </a:t>
            </a:r>
            <a:r>
              <a:rPr lang="en-US" baseline="0" dirty="0"/>
              <a:t>proximity to </a:t>
            </a:r>
            <a:r>
              <a:rPr lang="en-US" dirty="0"/>
              <a:t> Precautionary statements. These statements provide guidance in protecting humans and animals from pesticide exposure</a:t>
            </a:r>
          </a:p>
          <a:p>
            <a:endParaRPr lang="en-US" dirty="0"/>
          </a:p>
          <a:p>
            <a:r>
              <a:rPr lang="en-US" dirty="0"/>
              <a:t>Also the EPA registration number will be located</a:t>
            </a:r>
            <a:r>
              <a:rPr lang="en-US" baseline="0" dirty="0"/>
              <a:t> close by.</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This is the number assigned by the EPA when an herbicide becomes registered. It demonstrates</a:t>
            </a:r>
            <a:r>
              <a:rPr lang="en-US" baseline="0" dirty="0"/>
              <a:t> that it has been reviewed by the EPA and approved for sale and use in the united states and represents minimal risk if used correctly.  This number also represents the facility where the final stage of product production took place</a:t>
            </a:r>
            <a:r>
              <a:rPr lang="en-US" b="1" baseline="0" dirty="0"/>
              <a:t>.  </a:t>
            </a:r>
            <a:r>
              <a:rPr lang="en-US" b="1" dirty="0"/>
              <a:t>This is an</a:t>
            </a:r>
            <a:r>
              <a:rPr lang="en-US" b="1" baseline="0" dirty="0"/>
              <a:t> important number to </a:t>
            </a:r>
            <a:r>
              <a:rPr lang="en-US" b="1" dirty="0"/>
              <a:t> reference</a:t>
            </a:r>
            <a:r>
              <a:rPr lang="en-US" b="1" baseline="0" dirty="0"/>
              <a:t> if ever having to report an incident, or for poison control or doctors to know in case of poisoning.</a:t>
            </a: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  Inert ingredient</a:t>
            </a:r>
            <a:r>
              <a:rPr lang="en-US" baseline="0" dirty="0"/>
              <a:t> is </a:t>
            </a:r>
            <a:r>
              <a:rPr lang="en-US" dirty="0"/>
              <a:t>the portion of the product that is inactive toward the target pest,</a:t>
            </a:r>
            <a:r>
              <a:rPr lang="en-US" baseline="0" dirty="0"/>
              <a:t> and might include such things as a compound that helps the product emulsify, </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75EE2275-1EFD-499C-9B1D-3FE783BA49E3}" type="slidenum">
              <a:rPr lang="en-US" smtClean="0"/>
              <a:pPr/>
              <a:t>32</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a:p>
            <a:r>
              <a:rPr lang="en-US" dirty="0"/>
              <a:t>The signal words “danger”, “warning”, or “caution” is determined by a combination of acute toxicity studies.  </a:t>
            </a: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The EPA requires that the signal word be printed in the front of all labels. </a:t>
            </a:r>
            <a:r>
              <a:rPr lang="en-US" b="1" baseline="0" dirty="0"/>
              <a:t>Signal words help alert users to special hazards of a product, and what type of PPE or personal protective gear may be required.</a:t>
            </a:r>
          </a:p>
          <a:p>
            <a:r>
              <a:rPr lang="en-US" dirty="0"/>
              <a:t> </a:t>
            </a:r>
            <a:endParaRPr lang="en-US" baseline="0" dirty="0"/>
          </a:p>
          <a:p>
            <a:r>
              <a:rPr lang="en-US" b="1" baseline="0" dirty="0"/>
              <a:t>Caution</a:t>
            </a:r>
            <a:r>
              <a:rPr lang="en-US" baseline="0" dirty="0"/>
              <a:t> means the product is slightly toxic if eaten, inhaled or absorbed through the skin, or if it causes slight eye or skin irritation.  </a:t>
            </a:r>
            <a:r>
              <a:rPr lang="en-US" b="1" baseline="0" dirty="0"/>
              <a:t>Warning </a:t>
            </a:r>
            <a:r>
              <a:rPr lang="en-US" baseline="0" dirty="0"/>
              <a:t>indicates the product is moderately toxic if eaten, absorbed through skin or inhaled, or if it causes moderate skin or eye irritation </a:t>
            </a:r>
            <a:r>
              <a:rPr lang="en-US" b="1" baseline="0" dirty="0"/>
              <a:t> Danger </a:t>
            </a:r>
            <a:r>
              <a:rPr lang="en-US" b="0" baseline="0" dirty="0"/>
              <a:t>means that the product is highly toxic by at least one route of exposure.  It may be corrosive, causing damage to the skin or eyes.  If it is highly toxic when eaten, absorbed through the skin or inhaled, then the word “POISON” must also be included in red letters on the front panel of the label. </a:t>
            </a:r>
          </a:p>
          <a:p>
            <a:endParaRPr lang="en-US" b="0" baseline="0" dirty="0"/>
          </a:p>
          <a:p>
            <a:r>
              <a:rPr lang="en-US" b="0" baseline="0" dirty="0"/>
              <a:t>Regardless of the signal word, it is important to remember that every product still has the potential to be dangerous at high doses.  And Special care should be taken to understand and follow all label directions.</a:t>
            </a:r>
            <a:endParaRPr lang="en-US" b="1" baseline="0" dirty="0"/>
          </a:p>
          <a:p>
            <a:endParaRPr lang="en-US" baseline="0" dirty="0"/>
          </a:p>
          <a:p>
            <a:r>
              <a:rPr lang="en-US" baseline="0" dirty="0"/>
              <a:t> </a:t>
            </a:r>
          </a:p>
          <a:p>
            <a:endParaRPr lang="en-US" dirty="0"/>
          </a:p>
        </p:txBody>
      </p:sp>
      <p:sp>
        <p:nvSpPr>
          <p:cNvPr id="4" name="Slide Number Placeholder 3"/>
          <p:cNvSpPr>
            <a:spLocks noGrp="1"/>
          </p:cNvSpPr>
          <p:nvPr>
            <p:ph type="sldNum" sz="quarter" idx="10"/>
          </p:nvPr>
        </p:nvSpPr>
        <p:spPr/>
        <p:txBody>
          <a:bodyPr/>
          <a:lstStyle/>
          <a:p>
            <a:fld id="{75EE2275-1EFD-499C-9B1D-3FE783BA49E3}" type="slidenum">
              <a:rPr lang="en-US" smtClean="0"/>
              <a:pPr/>
              <a:t>33</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t>First Aid Guidelines.</a:t>
            </a:r>
            <a:r>
              <a:rPr lang="en-US" sz="1200" dirty="0"/>
              <a:t> Instructions for what to do if, for example, the product gets in someone’s eyes or is swallowed.</a:t>
            </a:r>
            <a:endParaRPr lang="en-US" sz="1200" b="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mn-lt"/>
                <a:ea typeface="+mn-ea"/>
                <a:cs typeface="+mn-cs"/>
              </a:rPr>
              <a:t>The </a:t>
            </a:r>
            <a:r>
              <a:rPr lang="en-US" sz="1200" b="1" i="0" kern="1200" dirty="0">
                <a:solidFill>
                  <a:schemeClr val="tx1"/>
                </a:solidFill>
                <a:latin typeface="+mn-lt"/>
                <a:ea typeface="+mn-ea"/>
                <a:cs typeface="+mn-cs"/>
              </a:rPr>
              <a:t>label lists PPE </a:t>
            </a:r>
            <a:r>
              <a:rPr lang="en-US" sz="1200" b="0" i="0" kern="1200" dirty="0">
                <a:solidFill>
                  <a:schemeClr val="tx1"/>
                </a:solidFill>
                <a:latin typeface="+mn-lt"/>
                <a:ea typeface="+mn-ea"/>
                <a:cs typeface="+mn-cs"/>
              </a:rPr>
              <a:t>needed to prevent exposure to the pesticide. </a:t>
            </a:r>
            <a:r>
              <a:rPr lang="en-US" sz="1200" b="1" i="0" kern="1200" dirty="0">
                <a:solidFill>
                  <a:schemeClr val="tx1"/>
                </a:solidFill>
                <a:latin typeface="+mn-lt"/>
                <a:ea typeface="+mn-ea"/>
                <a:cs typeface="+mn-cs"/>
              </a:rPr>
              <a:t>Be sure to read this section before purchasing the pesticide.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mn-lt"/>
                <a:ea typeface="+mn-ea"/>
                <a:cs typeface="+mn-cs"/>
              </a:rPr>
              <a:t>This section indicates if the product can cause environmental damage – if it’s harmful to wildlife, fish, pollinators, endangered plants or animals, or water bodies such as ponds, lakes, rivers and wetlands.</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Environmental </a:t>
            </a:r>
            <a:r>
              <a:rPr lang="en-US" b="1" dirty="0" err="1"/>
              <a:t>Hazards:These</a:t>
            </a:r>
            <a:r>
              <a:rPr lang="en-US" b="1" dirty="0"/>
              <a:t> </a:t>
            </a:r>
            <a:r>
              <a:rPr lang="en-US" dirty="0"/>
              <a:t>statements include information on how to prevent environmental contamination with the pesticide</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lang="en-US" b="1" dirty="0"/>
              <a:t>Directions for use.</a:t>
            </a:r>
            <a:r>
              <a:rPr kumimoji="0" lang="en-US" sz="1200" b="1" i="0" u="none" strike="noStrike" kern="1200" cap="none" spc="0" normalizeH="0" baseline="0" noProof="0" dirty="0">
                <a:ln>
                  <a:noFill/>
                </a:ln>
                <a:solidFill>
                  <a:schemeClr val="tx1"/>
                </a:solidFill>
                <a:effectLst/>
                <a:uLnTx/>
                <a:uFillTx/>
                <a:latin typeface="+mn-lt"/>
                <a:ea typeface="+mn-ea"/>
                <a:cs typeface="+mn-cs"/>
              </a:rPr>
              <a:t> </a:t>
            </a:r>
            <a:r>
              <a:rPr kumimoji="0" lang="en-US" sz="1200" b="0" i="0" u="none" strike="noStrike" kern="1200" cap="none" spc="0" normalizeH="0" baseline="0" noProof="0" dirty="0">
                <a:ln>
                  <a:noFill/>
                </a:ln>
                <a:solidFill>
                  <a:schemeClr val="tx1"/>
                </a:solidFill>
                <a:effectLst/>
                <a:uLnTx/>
                <a:uFillTx/>
                <a:latin typeface="+mn-lt"/>
                <a:ea typeface="+mn-ea"/>
                <a:cs typeface="+mn-cs"/>
              </a:rPr>
              <a:t>Directions for use-best way to find out how to apply the product</a:t>
            </a:r>
            <a:r>
              <a:rPr lang="en-US" dirty="0"/>
              <a:t> This sections</a:t>
            </a:r>
            <a:r>
              <a:rPr lang="en-US" baseline="0" dirty="0"/>
              <a:t> tells you </a:t>
            </a:r>
            <a:r>
              <a:rPr lang="en-US" b="1" baseline="0" dirty="0"/>
              <a:t>how much to use and how to </a:t>
            </a:r>
            <a:r>
              <a:rPr lang="en-US" b="0" baseline="0" dirty="0"/>
              <a:t>mix if needed</a:t>
            </a:r>
            <a:r>
              <a:rPr lang="en-US" baseline="0" dirty="0"/>
              <a:t>.  It also states </a:t>
            </a:r>
            <a:r>
              <a:rPr lang="en-US" b="1" baseline="0" dirty="0"/>
              <a:t>timing and how environmental conditions will affect the use. i.e. temperature or </a:t>
            </a:r>
            <a:r>
              <a:rPr lang="en-US" b="1" baseline="0" dirty="0" err="1"/>
              <a:t>rainfastness</a:t>
            </a:r>
            <a:r>
              <a:rPr lang="en-US" b="1" baseline="0" dirty="0"/>
              <a:t>.</a:t>
            </a:r>
            <a:r>
              <a:rPr kumimoji="0" lang="en-US" sz="1200" b="1" i="0" u="none" strike="noStrike" kern="1200" cap="none" spc="0" normalizeH="0" baseline="0" noProof="0" dirty="0">
                <a:ln>
                  <a:noFill/>
                </a:ln>
                <a:solidFill>
                  <a:schemeClr val="tx1"/>
                </a:solidFill>
                <a:effectLst/>
                <a:uLnTx/>
                <a:uFillTx/>
                <a:latin typeface="+mn-lt"/>
                <a:ea typeface="+mn-ea"/>
                <a:cs typeface="+mn-cs"/>
              </a:rPr>
              <a:t> </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lang="en-US" sz="1200" dirty="0"/>
              <a:t>The pests the product will control</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kumimoji="0" lang="en-US" sz="1200" b="0" i="0" u="none" strike="noStrike" kern="1200" cap="none" spc="0" normalizeH="0" baseline="0" noProof="0" dirty="0">
                <a:ln>
                  <a:noFill/>
                </a:ln>
                <a:solidFill>
                  <a:schemeClr val="tx1"/>
                </a:solidFill>
                <a:effectLst/>
                <a:uLnTx/>
                <a:uFillTx/>
                <a:latin typeface="+mn-lt"/>
                <a:ea typeface="+mn-ea"/>
                <a:cs typeface="+mn-cs"/>
              </a:rPr>
              <a:t>Proper equipment to be used</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lang="en-US" sz="1200" dirty="0"/>
              <a:t>How much to use (rate) and how often to apply</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kumimoji="0" lang="en-US" sz="1200" b="0" i="0" u="none" strike="noStrike" kern="1200" cap="none" spc="0" normalizeH="0" baseline="0" noProof="0" dirty="0">
                <a:ln>
                  <a:noFill/>
                </a:ln>
                <a:solidFill>
                  <a:schemeClr val="tx1"/>
                </a:solidFill>
                <a:effectLst/>
                <a:uLnTx/>
                <a:uFillTx/>
                <a:latin typeface="+mn-lt"/>
                <a:ea typeface="+mn-ea"/>
                <a:cs typeface="+mn-cs"/>
              </a:rPr>
              <a:t>Where and when material should be applied</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US" dirty="0"/>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75EE2275-1EFD-499C-9B1D-3FE783BA49E3}" type="slidenum">
              <a:rPr lang="en-US" smtClean="0"/>
              <a:pPr/>
              <a:t>34</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342900" marR="0" indent="-342900" algn="ctr" defTabSz="914400" rtl="0" eaLnBrk="1" fontAlgn="auto" latinLnBrk="0" hangingPunct="1">
              <a:lnSpc>
                <a:spcPct val="100000"/>
              </a:lnSpc>
              <a:spcBef>
                <a:spcPct val="2000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mn-lt"/>
                <a:ea typeface="+mn-ea"/>
                <a:cs typeface="+mn-cs"/>
              </a:rPr>
              <a:t>labels vary in Personal </a:t>
            </a:r>
            <a:r>
              <a:rPr kumimoji="0" lang="en-US" sz="1200" b="0" i="0" u="none" strike="noStrike" kern="1200" cap="none" spc="0" normalizeH="0" baseline="0" noProof="0" dirty="0" err="1">
                <a:ln>
                  <a:noFill/>
                </a:ln>
                <a:solidFill>
                  <a:schemeClr val="tx1"/>
                </a:solidFill>
                <a:effectLst/>
                <a:uLnTx/>
                <a:uFillTx/>
                <a:latin typeface="+mn-lt"/>
                <a:ea typeface="+mn-ea"/>
                <a:cs typeface="+mn-cs"/>
              </a:rPr>
              <a:t>proctecion</a:t>
            </a:r>
            <a:r>
              <a:rPr kumimoji="0" lang="en-US" sz="1200" b="0" i="0" u="none" strike="noStrike" kern="1200" cap="none" spc="0" normalizeH="0" baseline="0" noProof="0" dirty="0">
                <a:ln>
                  <a:noFill/>
                </a:ln>
                <a:solidFill>
                  <a:schemeClr val="tx1"/>
                </a:solidFill>
                <a:effectLst/>
                <a:uLnTx/>
                <a:uFillTx/>
                <a:latin typeface="+mn-lt"/>
                <a:ea typeface="+mn-ea"/>
                <a:cs typeface="+mn-cs"/>
              </a:rPr>
              <a:t> equipment required.  Some labels carry no statement at all. And may instead say something like this “</a:t>
            </a:r>
            <a:r>
              <a:rPr kumimoji="0" lang="en-US" sz="1200" b="1" i="0" u="none" strike="noStrike" kern="1200" cap="none" spc="0" normalizeH="0" baseline="0" noProof="0" dirty="0">
                <a:ln>
                  <a:noFill/>
                </a:ln>
                <a:solidFill>
                  <a:schemeClr val="tx1"/>
                </a:solidFill>
                <a:effectLst/>
                <a:uLnTx/>
                <a:uFillTx/>
                <a:latin typeface="+mn-lt"/>
                <a:ea typeface="+mn-ea"/>
                <a:cs typeface="+mn-cs"/>
              </a:rPr>
              <a:t>user safety recommendations</a:t>
            </a:r>
            <a:r>
              <a:rPr kumimoji="0" lang="en-US" sz="1200" b="0" i="0" u="none" strike="noStrike" kern="1200" cap="none" spc="0" normalizeH="0" baseline="0" noProof="0" dirty="0">
                <a:ln>
                  <a:noFill/>
                </a:ln>
                <a:solidFill>
                  <a:schemeClr val="tx1"/>
                </a:solidFill>
                <a:effectLst/>
                <a:uLnTx/>
                <a:uFillTx/>
                <a:latin typeface="+mn-lt"/>
                <a:ea typeface="+mn-ea"/>
                <a:cs typeface="+mn-cs"/>
              </a:rPr>
              <a:t>”                   Lack</a:t>
            </a:r>
            <a:r>
              <a:rPr kumimoji="0" lang="en-US" sz="1200" b="0" i="0" u="none" strike="noStrike" kern="1200" cap="none" spc="0" normalizeH="0" noProof="0" dirty="0">
                <a:ln>
                  <a:noFill/>
                </a:ln>
                <a:solidFill>
                  <a:schemeClr val="tx1"/>
                </a:solidFill>
                <a:effectLst/>
                <a:uLnTx/>
                <a:uFillTx/>
                <a:latin typeface="+mn-lt"/>
                <a:ea typeface="+mn-ea"/>
                <a:cs typeface="+mn-cs"/>
              </a:rPr>
              <a:t> of statement does not rule out the need for additional protection.</a:t>
            </a:r>
          </a:p>
          <a:p>
            <a:pPr marL="342900" marR="0" indent="-342900" algn="ctr" defTabSz="914400" rtl="0" eaLnBrk="1" fontAlgn="auto" latinLnBrk="0" hangingPunct="1">
              <a:lnSpc>
                <a:spcPct val="100000"/>
              </a:lnSpc>
              <a:spcBef>
                <a:spcPct val="20000"/>
              </a:spcBef>
              <a:spcAft>
                <a:spcPts val="0"/>
              </a:spcAft>
              <a:buClrTx/>
              <a:buSzTx/>
              <a:buFontTx/>
              <a:buNone/>
              <a:tabLst/>
              <a:defRPr/>
            </a:pPr>
            <a:r>
              <a:rPr kumimoji="0" lang="en-US" sz="1200" b="0" i="0" u="none" strike="noStrike" kern="1200" cap="none" spc="0" normalizeH="0" noProof="0" dirty="0">
                <a:ln>
                  <a:noFill/>
                </a:ln>
                <a:solidFill>
                  <a:schemeClr val="tx1"/>
                </a:solidFill>
                <a:effectLst/>
                <a:uLnTx/>
                <a:uFillTx/>
                <a:latin typeface="+mn-lt"/>
                <a:ea typeface="+mn-ea"/>
                <a:cs typeface="+mn-cs"/>
              </a:rPr>
              <a:t> </a:t>
            </a:r>
            <a:r>
              <a:rPr lang="en-US" sz="1200" b="0" i="0" kern="1200" baseline="0" dirty="0">
                <a:solidFill>
                  <a:schemeClr val="tx1"/>
                </a:solidFill>
                <a:latin typeface="+mn-lt"/>
                <a:ea typeface="+mn-ea"/>
                <a:cs typeface="+mn-cs"/>
              </a:rPr>
              <a:t>Even though you will find labels that do not specifically recommend gloves, it is good practice to always wear chemically resistant gloves when handling and mixing herbicide.  </a:t>
            </a:r>
          </a:p>
          <a:p>
            <a:pPr marL="342900" marR="0" indent="-342900" algn="ctr" defTabSz="914400" rtl="0" eaLnBrk="1" fontAlgn="auto" latinLnBrk="0" hangingPunct="1">
              <a:lnSpc>
                <a:spcPct val="100000"/>
              </a:lnSpc>
              <a:spcBef>
                <a:spcPct val="20000"/>
              </a:spcBef>
              <a:spcAft>
                <a:spcPts val="0"/>
              </a:spcAft>
              <a:buClrTx/>
              <a:buSzTx/>
              <a:buFontTx/>
              <a:buNone/>
              <a:tabLst/>
              <a:defRPr/>
            </a:pPr>
            <a:endParaRPr lang="en-US" sz="1200" b="0" i="0" kern="1200" baseline="0" dirty="0">
              <a:solidFill>
                <a:schemeClr val="tx1"/>
              </a:solidFill>
              <a:latin typeface="+mn-lt"/>
              <a:ea typeface="+mn-ea"/>
              <a:cs typeface="+mn-cs"/>
            </a:endParaRPr>
          </a:p>
          <a:p>
            <a:pPr marL="342900" marR="0" indent="-342900" algn="ctr" defTabSz="914400" rtl="0" eaLnBrk="1" fontAlgn="auto" latinLnBrk="0" hangingPunct="1">
              <a:lnSpc>
                <a:spcPct val="100000"/>
              </a:lnSpc>
              <a:spcBef>
                <a:spcPct val="20000"/>
              </a:spcBef>
              <a:spcAft>
                <a:spcPts val="0"/>
              </a:spcAft>
              <a:buClrTx/>
              <a:buSzTx/>
              <a:buFontTx/>
              <a:buNone/>
              <a:tabLst/>
              <a:defRPr/>
            </a:pPr>
            <a:endParaRPr lang="en-US" sz="1200" b="0" i="0" kern="1200" baseline="0" dirty="0">
              <a:solidFill>
                <a:schemeClr val="tx1"/>
              </a:solidFill>
              <a:latin typeface="+mn-lt"/>
              <a:ea typeface="+mn-ea"/>
              <a:cs typeface="+mn-cs"/>
            </a:endParaRPr>
          </a:p>
          <a:p>
            <a:pPr marL="342900" marR="0" indent="-342900" algn="ctr" defTabSz="914400" rtl="0" eaLnBrk="1" fontAlgn="auto" latinLnBrk="0" hangingPunct="1">
              <a:lnSpc>
                <a:spcPct val="100000"/>
              </a:lnSpc>
              <a:spcBef>
                <a:spcPct val="20000"/>
              </a:spcBef>
              <a:spcAft>
                <a:spcPts val="0"/>
              </a:spcAft>
              <a:buClrTx/>
              <a:buSzTx/>
              <a:buFontTx/>
              <a:buNone/>
              <a:tabLst/>
              <a:defRPr/>
            </a:pPr>
            <a:endParaRPr lang="en-US" sz="1200" b="0" i="0" kern="1200" baseline="0" dirty="0">
              <a:solidFill>
                <a:schemeClr val="tx1"/>
              </a:solidFill>
              <a:latin typeface="+mn-lt"/>
              <a:ea typeface="+mn-ea"/>
              <a:cs typeface="+mn-cs"/>
            </a:endParaRPr>
          </a:p>
          <a:p>
            <a:pPr marL="342900" marR="0" indent="-342900" algn="ctr" defTabSz="914400" rtl="0" eaLnBrk="1" fontAlgn="auto" latinLnBrk="0" hangingPunct="1">
              <a:lnSpc>
                <a:spcPct val="100000"/>
              </a:lnSpc>
              <a:spcBef>
                <a:spcPct val="20000"/>
              </a:spcBef>
              <a:spcAft>
                <a:spcPts val="0"/>
              </a:spcAft>
              <a:buClrTx/>
              <a:buSzTx/>
              <a:buFontTx/>
              <a:buNone/>
              <a:tabLst/>
              <a:defRPr/>
            </a:pPr>
            <a:r>
              <a:rPr lang="en-US" sz="1200" b="0" i="0" kern="1200" baseline="0" dirty="0">
                <a:solidFill>
                  <a:schemeClr val="tx1"/>
                </a:solidFill>
                <a:latin typeface="+mn-lt"/>
                <a:ea typeface="+mn-ea"/>
                <a:cs typeface="+mn-cs"/>
              </a:rPr>
              <a:t>We ALWAYS use gloves, it just becomes part of the daily gear, like sun block. </a:t>
            </a:r>
            <a:endParaRPr lang="en-US" sz="1200" b="1" i="0" kern="1200" dirty="0">
              <a:solidFill>
                <a:schemeClr val="tx1"/>
              </a:solidFill>
              <a:latin typeface="+mn-lt"/>
              <a:ea typeface="+mn-ea"/>
              <a:cs typeface="+mn-cs"/>
            </a:endParaRPr>
          </a:p>
          <a:p>
            <a:pPr marL="342900" marR="0" indent="-342900" algn="ctr" defTabSz="914400" rtl="0" eaLnBrk="1" fontAlgn="auto" latinLnBrk="0" hangingPunct="1">
              <a:lnSpc>
                <a:spcPct val="100000"/>
              </a:lnSpc>
              <a:spcBef>
                <a:spcPct val="20000"/>
              </a:spcBef>
              <a:spcAft>
                <a:spcPts val="0"/>
              </a:spcAft>
              <a:buClrTx/>
              <a:buSzTx/>
              <a:tabLst/>
            </a:pPr>
            <a:r>
              <a:rPr kumimoji="0" lang="en-US" sz="1200" b="0" i="0" u="none" strike="noStrike" kern="1200" cap="none" spc="0" normalizeH="0" noProof="0" dirty="0">
                <a:ln>
                  <a:noFill/>
                </a:ln>
                <a:solidFill>
                  <a:schemeClr val="tx1"/>
                </a:solidFill>
                <a:effectLst/>
                <a:uLnTx/>
                <a:uFillTx/>
                <a:latin typeface="+mn-lt"/>
                <a:ea typeface="+mn-ea"/>
                <a:cs typeface="+mn-cs"/>
              </a:rPr>
              <a:t> Like</a:t>
            </a:r>
            <a:r>
              <a:rPr kumimoji="0" lang="en-US" sz="1200" b="0" i="0" u="none" strike="noStrike" kern="1200" cap="none" spc="0" normalizeH="0" baseline="0" noProof="0" dirty="0">
                <a:ln>
                  <a:noFill/>
                </a:ln>
                <a:solidFill>
                  <a:schemeClr val="tx1"/>
                </a:solidFill>
                <a:effectLst/>
                <a:uLnTx/>
                <a:uFillTx/>
                <a:latin typeface="+mn-lt"/>
                <a:ea typeface="+mn-ea"/>
                <a:cs typeface="+mn-cs"/>
              </a:rPr>
              <a:t> I said earlier, it is generally accepted that use of gloves with herbicide products is just common sense good practice.</a:t>
            </a:r>
          </a:p>
        </p:txBody>
      </p:sp>
      <p:sp>
        <p:nvSpPr>
          <p:cNvPr id="4" name="Slide Number Placeholder 3"/>
          <p:cNvSpPr>
            <a:spLocks noGrp="1"/>
          </p:cNvSpPr>
          <p:nvPr>
            <p:ph type="sldNum" sz="quarter" idx="10"/>
          </p:nvPr>
        </p:nvSpPr>
        <p:spPr/>
        <p:txBody>
          <a:bodyPr/>
          <a:lstStyle/>
          <a:p>
            <a:fld id="{75EE2275-1EFD-499C-9B1D-3FE783BA49E3}" type="slidenum">
              <a:rPr lang="en-US" smtClean="0"/>
              <a:pPr/>
              <a:t>35</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r>
              <a:rPr lang="en-US" sz="1200" b="0" i="0" kern="1200" dirty="0">
                <a:solidFill>
                  <a:schemeClr val="tx1"/>
                </a:solidFill>
                <a:latin typeface="+mn-lt"/>
                <a:ea typeface="+mn-ea"/>
                <a:cs typeface="+mn-cs"/>
              </a:rPr>
              <a:t>Another</a:t>
            </a:r>
            <a:r>
              <a:rPr lang="en-US" sz="1200" b="0" i="0" kern="1200" baseline="0" dirty="0">
                <a:solidFill>
                  <a:schemeClr val="tx1"/>
                </a:solidFill>
                <a:latin typeface="+mn-lt"/>
                <a:ea typeface="+mn-ea"/>
                <a:cs typeface="+mn-cs"/>
              </a:rPr>
              <a:t> important section of the label is </a:t>
            </a:r>
            <a:r>
              <a:rPr lang="en-US" sz="1200" b="0" i="0" kern="1200" dirty="0">
                <a:solidFill>
                  <a:schemeClr val="tx1"/>
                </a:solidFill>
                <a:latin typeface="+mn-lt"/>
                <a:ea typeface="+mn-ea"/>
                <a:cs typeface="+mn-cs"/>
              </a:rPr>
              <a:t>Storage and Disposal. </a:t>
            </a:r>
            <a:r>
              <a:rPr lang="en-US" sz="1200" dirty="0"/>
              <a:t>This section describes how to safely store and dispose of the product.</a:t>
            </a:r>
          </a:p>
          <a:p>
            <a:pPr>
              <a:buFont typeface="Arial" pitchFamily="34" charset="0"/>
              <a:buChar char="•"/>
            </a:pPr>
            <a:r>
              <a:rPr lang="en-US" sz="1200" b="1" i="0" kern="1200" dirty="0">
                <a:solidFill>
                  <a:schemeClr val="tx1"/>
                </a:solidFill>
                <a:latin typeface="+mn-lt"/>
                <a:ea typeface="+mn-ea"/>
                <a:cs typeface="+mn-cs"/>
              </a:rPr>
              <a:t>Always keep products in the original container </a:t>
            </a:r>
          </a:p>
          <a:p>
            <a:pPr>
              <a:buFont typeface="Arial" pitchFamily="34" charset="0"/>
              <a:buChar char="•"/>
            </a:pPr>
            <a:r>
              <a:rPr lang="en-US" sz="1200" b="0" i="0" kern="1200" dirty="0">
                <a:solidFill>
                  <a:schemeClr val="tx1"/>
                </a:solidFill>
                <a:latin typeface="+mn-lt"/>
                <a:ea typeface="+mn-ea"/>
                <a:cs typeface="+mn-cs"/>
              </a:rPr>
              <a:t>Disposal of pesticide containers in a manner not listed by the label could lead to contamination of the environment or harm to other people.</a:t>
            </a:r>
          </a:p>
          <a:p>
            <a:endParaRPr lang="en-US" sz="1200" b="0" i="0" kern="1200" dirty="0">
              <a:solidFill>
                <a:schemeClr val="tx1"/>
              </a:solidFill>
              <a:latin typeface="+mn-lt"/>
              <a:ea typeface="+mn-ea"/>
              <a:cs typeface="+mn-cs"/>
            </a:endParaRPr>
          </a:p>
          <a:p>
            <a:r>
              <a:rPr lang="en-US" sz="1200" b="0" i="0" kern="1200" dirty="0">
                <a:solidFill>
                  <a:schemeClr val="tx1"/>
                </a:solidFill>
                <a:latin typeface="+mn-lt"/>
                <a:ea typeface="+mn-ea"/>
                <a:cs typeface="+mn-cs"/>
              </a:rPr>
              <a:t> Read carefully and follow all directions for safe storage and disposal of pesticide products. </a:t>
            </a:r>
            <a:endParaRPr lang="en-US" dirty="0"/>
          </a:p>
        </p:txBody>
      </p:sp>
      <p:sp>
        <p:nvSpPr>
          <p:cNvPr id="4" name="Slide Number Placeholder 3"/>
          <p:cNvSpPr>
            <a:spLocks noGrp="1"/>
          </p:cNvSpPr>
          <p:nvPr>
            <p:ph type="sldNum" sz="quarter" idx="10"/>
          </p:nvPr>
        </p:nvSpPr>
        <p:spPr/>
        <p:txBody>
          <a:bodyPr/>
          <a:lstStyle/>
          <a:p>
            <a:fld id="{75EE2275-1EFD-499C-9B1D-3FE783BA49E3}" type="slidenum">
              <a:rPr lang="en-US" smtClean="0"/>
              <a:pPr/>
              <a:t>36</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TIPS:  some</a:t>
            </a:r>
            <a:r>
              <a:rPr lang="en-US" baseline="0" dirty="0"/>
              <a:t> products have a built in measuring device, but </a:t>
            </a:r>
            <a:r>
              <a:rPr lang="en-US" dirty="0"/>
              <a:t>If you have to measure when mixing your herbicide solution, make sure your measuring cup is for fluid ounces.  Proof your measuring cup,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It is nice to have soap and water on hand. Wash your gloves before you take them off.  If possible we rinse</a:t>
            </a:r>
            <a:r>
              <a:rPr lang="en-US" baseline="0" dirty="0"/>
              <a:t> over a bucket and dispose of that water properly.</a:t>
            </a:r>
            <a:r>
              <a:rPr lang="en-US" dirty="0"/>
              <a:t>   If you utilize a sprayer, triple</a:t>
            </a:r>
            <a:r>
              <a:rPr lang="en-US" baseline="0" dirty="0"/>
              <a:t> rinsing the sprayer will help preserve the integrity of the sprayer and fittings, and ensure a clean solution the next time you mix.</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If you don’t have a commercial spill kit, A shovel and a bucket or garbage bag can be used to contain spills that happen on soil. Simply use the shovel to remove the material and place the material into the garbage bag.</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 Common sense dictates that you should bathe and</a:t>
            </a:r>
            <a:r>
              <a:rPr lang="en-US" baseline="0" dirty="0"/>
              <a:t> wash your clothing after applying herbicide. It is preferable to wash my herbicide clothing separately from the rest.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r>
              <a:rPr lang="en-US" dirty="0"/>
              <a:t>Several factors affect herbicide persistence in the soil. </a:t>
            </a:r>
            <a:r>
              <a:rPr lang="en-US" b="1" dirty="0" err="1"/>
              <a:t>Photodegradation</a:t>
            </a:r>
            <a:r>
              <a:rPr lang="en-US" dirty="0"/>
              <a:t>. Sunlight can break down some herbicides s</a:t>
            </a:r>
          </a:p>
          <a:p>
            <a:r>
              <a:rPr lang="en-US" b="1" dirty="0"/>
              <a:t>Microbial degradation</a:t>
            </a:r>
            <a:r>
              <a:rPr lang="en-US" dirty="0"/>
              <a:t>. When soil microorganisms such as bacteria and fungi use herbicides as part of their food supply, </a:t>
            </a:r>
            <a:r>
              <a:rPr lang="en-US" b="1" dirty="0"/>
              <a:t>Chemical degradation</a:t>
            </a:r>
            <a:r>
              <a:rPr lang="en-US" dirty="0"/>
              <a:t>. Some herbicides break down in the soil through natural chemical reactions. </a:t>
            </a:r>
            <a:r>
              <a:rPr lang="en-US" b="1" dirty="0"/>
              <a:t>Adsorption to soil and organic matter</a:t>
            </a:r>
            <a:r>
              <a:rPr lang="en-US" dirty="0"/>
              <a:t>. </a:t>
            </a:r>
          </a:p>
          <a:p>
            <a:r>
              <a:rPr lang="en-US" b="1" dirty="0"/>
              <a:t>Removal by plants</a:t>
            </a:r>
            <a:r>
              <a:rPr lang="en-US" dirty="0"/>
              <a:t>. Plants absorb and subsequently metabolize many herbicides, removing them from the soil.</a:t>
            </a:r>
          </a:p>
          <a:p>
            <a:endParaRPr lang="en-US" dirty="0"/>
          </a:p>
        </p:txBody>
      </p:sp>
      <p:sp>
        <p:nvSpPr>
          <p:cNvPr id="4" name="Slide Number Placeholder 3"/>
          <p:cNvSpPr>
            <a:spLocks noGrp="1"/>
          </p:cNvSpPr>
          <p:nvPr>
            <p:ph type="sldNum" sz="quarter" idx="10"/>
          </p:nvPr>
        </p:nvSpPr>
        <p:spPr/>
        <p:txBody>
          <a:bodyPr/>
          <a:lstStyle/>
          <a:p>
            <a:fld id="{75EE2275-1EFD-499C-9B1D-3FE783BA49E3}" type="slidenum">
              <a:rPr lang="en-US" smtClean="0"/>
              <a:pPr/>
              <a:t>37</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0" lang="en-US" sz="1200" b="0" i="0" u="none" strike="noStrike" kern="1200" cap="none" spc="0" normalizeH="0" baseline="0" noProof="0" dirty="0">
                <a:ln>
                  <a:noFill/>
                </a:ln>
                <a:solidFill>
                  <a:schemeClr val="tx2">
                    <a:lumMod val="75000"/>
                  </a:schemeClr>
                </a:solidFill>
                <a:effectLst/>
                <a:uLnTx/>
                <a:uFillTx/>
                <a:latin typeface="+mn-lt"/>
                <a:ea typeface="+mn-ea"/>
                <a:cs typeface="+mn-cs"/>
              </a:rPr>
              <a:t>: Plant parts that don’t have flower or seed but still may spread </a:t>
            </a:r>
            <a:r>
              <a:rPr kumimoji="0" lang="en-US" sz="1200" b="0" i="0" u="none" strike="noStrike" kern="1200" cap="none" spc="0" normalizeH="0" baseline="0" noProof="0" dirty="0" err="1">
                <a:ln>
                  <a:noFill/>
                </a:ln>
                <a:solidFill>
                  <a:schemeClr val="tx2">
                    <a:lumMod val="75000"/>
                  </a:schemeClr>
                </a:solidFill>
                <a:effectLst/>
                <a:uLnTx/>
                <a:uFillTx/>
                <a:latin typeface="+mn-lt"/>
                <a:ea typeface="+mn-ea"/>
                <a:cs typeface="+mn-cs"/>
              </a:rPr>
              <a:t>vegetatively</a:t>
            </a:r>
            <a:r>
              <a:rPr kumimoji="0" lang="en-US" sz="1200" b="0" i="0" u="none" strike="noStrike" kern="1200" cap="none" spc="0" normalizeH="0" baseline="0" noProof="0" dirty="0">
                <a:ln>
                  <a:noFill/>
                </a:ln>
                <a:solidFill>
                  <a:schemeClr val="tx2">
                    <a:lumMod val="75000"/>
                  </a:schemeClr>
                </a:solidFill>
                <a:effectLst/>
                <a:uLnTx/>
                <a:uFillTx/>
                <a:latin typeface="+mn-lt"/>
                <a:ea typeface="+mn-ea"/>
                <a:cs typeface="+mn-cs"/>
              </a:rPr>
              <a:t>, should be left on tarps, the pavement or other surfaces that don’t allow them to take root.</a:t>
            </a:r>
            <a:r>
              <a:rPr lang="en-US" sz="1200" dirty="0">
                <a:solidFill>
                  <a:schemeClr val="tx2">
                    <a:lumMod val="75000"/>
                  </a:schemeClr>
                </a:solidFill>
              </a:rPr>
              <a:t> .  Chip before plants flower and develop seed</a:t>
            </a:r>
            <a:endParaRPr lang="en-US" dirty="0"/>
          </a:p>
        </p:txBody>
      </p:sp>
      <p:sp>
        <p:nvSpPr>
          <p:cNvPr id="4" name="Slide Number Placeholder 3"/>
          <p:cNvSpPr>
            <a:spLocks noGrp="1"/>
          </p:cNvSpPr>
          <p:nvPr>
            <p:ph type="sldNum" sz="quarter" idx="10"/>
          </p:nvPr>
        </p:nvSpPr>
        <p:spPr/>
        <p:txBody>
          <a:bodyPr/>
          <a:lstStyle/>
          <a:p>
            <a:fld id="{75EE2275-1EFD-499C-9B1D-3FE783BA49E3}" type="slidenum">
              <a:rPr lang="en-US" smtClean="0"/>
              <a:pPr/>
              <a:t>38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DE0EA62-5497-4C86-8D59-3B614D56F764}" type="datetimeFigureOut">
              <a:rPr lang="en-US" smtClean="0"/>
              <a:pPr/>
              <a:t>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7C781C-A0D2-47F5-898D-AC921DF42D2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E0EA62-5497-4C86-8D59-3B614D56F764}" type="datetimeFigureOut">
              <a:rPr lang="en-US" smtClean="0"/>
              <a:pPr/>
              <a:t>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7C781C-A0D2-47F5-898D-AC921DF42D2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DE0EA62-5497-4C86-8D59-3B614D56F764}" type="datetimeFigureOut">
              <a:rPr lang="en-US" smtClean="0"/>
              <a:pPr/>
              <a:t>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7C781C-A0D2-47F5-898D-AC921DF42D2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DE0EA62-5497-4C86-8D59-3B614D56F764}" type="datetimeFigureOut">
              <a:rPr lang="en-US" smtClean="0"/>
              <a:pPr/>
              <a:t>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7C781C-A0D2-47F5-898D-AC921DF42D2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DE0EA62-5497-4C86-8D59-3B614D56F764}" type="datetimeFigureOut">
              <a:rPr lang="en-US" smtClean="0"/>
              <a:pPr/>
              <a:t>2/6/2019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27C781C-A0D2-47F5-898D-AC921DF42D2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DE0EA62-5497-4C86-8D59-3B614D56F764}" type="datetimeFigureOut">
              <a:rPr lang="en-US" smtClean="0"/>
              <a:pPr/>
              <a:t>2/6/2019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27C781C-A0D2-47F5-898D-AC921DF42D2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E0EA62-5497-4C86-8D59-3B614D56F764}" type="datetimeFigureOut">
              <a:rPr lang="en-US" smtClean="0"/>
              <a:pPr/>
              <a:t>2/6/2019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27C781C-A0D2-47F5-898D-AC921DF42D2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DE0EA62-5497-4C86-8D59-3B614D56F764}" type="datetimeFigureOut">
              <a:rPr lang="en-US" smtClean="0"/>
              <a:pPr/>
              <a:t>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7C781C-A0D2-47F5-898D-AC921DF42D2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DE0EA62-5497-4C86-8D59-3B614D56F764}" type="datetimeFigureOut">
              <a:rPr lang="en-US" smtClean="0"/>
              <a:pPr/>
              <a:t>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7C781C-A0D2-47F5-898D-AC921DF42D2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E0EA62-5497-4C86-8D59-3B614D56F764}" type="datetimeFigureOut">
              <a:rPr lang="en-US" smtClean="0"/>
              <a:pPr/>
              <a:t>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7C781C-A0D2-47F5-898D-AC921DF42D2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E0EA62-5497-4C86-8D59-3B614D56F764}" type="datetimeFigureOut">
              <a:rPr lang="en-US" smtClean="0"/>
              <a:pPr/>
              <a:t>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7C781C-A0D2-47F5-898D-AC921DF42D2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990600"/>
            <a:ext cx="7772400" cy="533400"/>
          </a:xfrm>
        </p:spPr>
        <p:txBody>
          <a:bodyPr/>
          <a:lstStyle/>
          <a:p>
            <a:r>
              <a:rPr lang="en-US"/>
              <a:t>Click to edit Master title style</a:t>
            </a:r>
          </a:p>
        </p:txBody>
      </p:sp>
      <p:sp>
        <p:nvSpPr>
          <p:cNvPr id="3" name="Text Placeholder 2"/>
          <p:cNvSpPr>
            <a:spLocks noGrp="1"/>
          </p:cNvSpPr>
          <p:nvPr>
            <p:ph type="body" sz="half" idx="1"/>
          </p:nvPr>
        </p:nvSpPr>
        <p:spPr>
          <a:xfrm>
            <a:off x="2209800" y="1981200"/>
            <a:ext cx="3048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5410200" y="1981200"/>
            <a:ext cx="3048000" cy="4114800"/>
          </a:xfrm>
        </p:spPr>
        <p:txBody>
          <a:bodyPr/>
          <a:lstStyle/>
          <a:p>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1137F58C-D5DB-4756-9D26-E2258A2BF716}"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DDDDD">
            <a:alpha val="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E0EA62-5497-4C86-8D59-3B614D56F764}" type="datetimeFigureOut">
              <a:rPr lang="en-US" smtClean="0"/>
              <a:pPr/>
              <a:t>2/6/2019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7C781C-A0D2-47F5-898D-AC921DF42D2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www.google.com/url?sa=i&amp;rct=j&amp;q=&amp;esrc=s&amp;source=images&amp;cd=&amp;cad=rja&amp;uact=8&amp;ved=0ahUKEwjf0JiHn-vSAhVM6SYKHTdkCjIQjRwIBw&amp;url=http://www.skamaniacounty.org/noxious-weeds/&amp;psig=AFQjCNGhDAKXypqbPgPFg_ozQT9lNlig0Q&amp;ust=1490310735888421" TargetMode="External"/><Relationship Id="rId13" Type="http://schemas.openxmlformats.org/officeDocument/2006/relationships/image" Target="../media/image7.png"/><Relationship Id="rId3" Type="http://schemas.openxmlformats.org/officeDocument/2006/relationships/hyperlink" Target="http://www.google.com/url?sa=i&amp;rct=j&amp;q=&amp;esrc=s&amp;source=images&amp;cd=&amp;cad=rja&amp;uact=8&amp;ved=0ahUKEwiT5uu9qurSAhXCMyYKHW27C1UQjRwIBw&amp;url=http://www.bizjournals.com/portland/blog/sbo/2016/05/nestl-s-columbia-river-gorge-bottling-plant.html&amp;psig=AFQjCNHkOZw8tOiLhgyU0LAREpjsfaclBQ&amp;ust=1490278125109343" TargetMode="External"/><Relationship Id="rId7" Type="http://schemas.openxmlformats.org/officeDocument/2006/relationships/image" Target="../media/image3.jpeg"/><Relationship Id="rId12"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microsoft.com/office/2007/relationships/hdphoto" Target="NULL"/><Relationship Id="rId11" Type="http://schemas.openxmlformats.org/officeDocument/2006/relationships/hyperlink" Target="http://www.google.com/url?sa=i&amp;rct=j&amp;q=&amp;esrc=s&amp;source=images&amp;cd=&amp;cad=rja&amp;uact=8&amp;ved=0ahUKEwiMq7GrnuvSAhWKTCYKHaUhDp4QjRwIBw&amp;url=http://www.skamaniacounty.org/noxious-weeds/&amp;psig=AFQjCNGhDAKXypqbPgPFg_ozQT9lNlig0Q&amp;ust=1490310735888421" TargetMode="External"/><Relationship Id="rId5" Type="http://schemas.openxmlformats.org/officeDocument/2006/relationships/image" Target="../media/image2.png"/><Relationship Id="rId10" Type="http://schemas.openxmlformats.org/officeDocument/2006/relationships/image" Target="../media/image5.png"/><Relationship Id="rId4" Type="http://schemas.openxmlformats.org/officeDocument/2006/relationships/image" Target="../media/image1.png"/><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2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42.jpeg"/></Relationships>
</file>

<file path=ppt/slides/_rels/slide21.x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notesSlide" Target="../notesSlides/notesSlide21.xml"/><Relationship Id="rId1" Type="http://schemas.openxmlformats.org/officeDocument/2006/relationships/slideLayout" Target="../slideLayouts/slideLayout12.xml"/><Relationship Id="rId5" Type="http://schemas.openxmlformats.org/officeDocument/2006/relationships/image" Target="../media/image45.png"/><Relationship Id="rId4" Type="http://schemas.openxmlformats.org/officeDocument/2006/relationships/image" Target="../media/image44.jpeg"/></Relationships>
</file>

<file path=ppt/slides/_rels/slide2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2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51.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image" Target="../media/image57.png"/><Relationship Id="rId4" Type="http://schemas.openxmlformats.org/officeDocument/2006/relationships/image" Target="../media/image56.jpeg"/></Relationships>
</file>

<file path=ppt/slides/_rels/slide2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https://www.epa.gov/pesticide-labels" TargetMode="External"/><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61.jpeg"/></Relationships>
</file>

<file path=ppt/slides/_rels/slide3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65.gif"/><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rc_mi" descr="Image result for columbia river gorge">
            <a:hlinkClick r:id="rId3"/>
          </p:cNvPr>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1367286"/>
            <a:ext cx="9143999" cy="5490714"/>
          </a:xfrm>
          <a:prstGeom prst="rect">
            <a:avLst/>
          </a:prstGeom>
          <a:noFill/>
          <a:ln>
            <a:noFill/>
          </a:ln>
          <a:effectLst>
            <a:softEdge rad="31750"/>
          </a:effectLst>
        </p:spPr>
      </p:pic>
      <p:pic>
        <p:nvPicPr>
          <p:cNvPr id="5" name="Picture 4" descr="C:\Users\christinaamead\Pictures\Invasive Species Photos\Knapweeds\SilentInvaders2.JPG"/>
          <p:cNvPicPr/>
          <p:nvPr/>
        </p:nvPicPr>
        <p:blipFill>
          <a:blip r:embed="rId5" cstate="print">
            <a:clrChange>
              <a:clrFrom>
                <a:srgbClr val="030303"/>
              </a:clrFrom>
              <a:clrTo>
                <a:srgbClr val="030303">
                  <a:alpha val="0"/>
                </a:srgbClr>
              </a:clrTo>
            </a:clrChange>
            <a:duotone>
              <a:schemeClr val="accent6">
                <a:shade val="45000"/>
                <a:satMod val="135000"/>
              </a:schemeClr>
              <a:prstClr val="white"/>
            </a:duotone>
            <a:extLst>
              <a:ext uri="{BEBA8EAE-BF5A-486C-A8C5-ECC9F3942E4B}">
                <a14:imgProps xmlns:a14="http://schemas.microsoft.com/office/drawing/2010/main">
                  <a14:imgLayer r:embed="rId6">
                    <a14:imgEffect>
                      <a14:backgroundRemoval t="0" b="100000" l="0" r="100000">
                        <a14:backgroundMark x1="62911" y1="72989" x2="62911" y2="72989"/>
                        <a14:backgroundMark x1="54460" y1="69684" x2="54460" y2="69684"/>
                        <a14:backgroundMark x1="59624" y1="80747" x2="59624" y2="80747"/>
                        <a14:backgroundMark x1="33333" y1="88362" x2="33333" y2="88362"/>
                        <a14:backgroundMark x1="35211" y1="85057" x2="35211" y2="85057"/>
                        <a14:backgroundMark x1="34038" y1="92098" x2="34038" y2="92098"/>
                        <a14:backgroundMark x1="35211" y1="72270" x2="35211" y2="72270"/>
                        <a14:backgroundMark x1="35681" y1="67960" x2="35681" y2="67960"/>
                        <a14:backgroundMark x1="44131" y1="60057" x2="44131" y2="60057"/>
                        <a14:backgroundMark x1="46244" y1="60489" x2="46244" y2="60489"/>
                        <a14:backgroundMark x1="64319" y1="68678" x2="64319" y2="68678"/>
                        <a14:backgroundMark x1="65493" y1="74282" x2="65493" y2="74282"/>
                        <a14:backgroundMark x1="64085" y1="78592" x2="64085" y2="78592"/>
                        <a14:backgroundMark x1="62207" y1="76293" x2="62207" y2="76293"/>
                        <a14:backgroundMark x1="57981" y1="74425" x2="57981" y2="74425"/>
                        <a14:backgroundMark x1="54225" y1="71983" x2="54225" y2="71983"/>
                        <a14:backgroundMark x1="52817" y1="94684" x2="52817" y2="94684"/>
                        <a14:backgroundMark x1="35915" y1="89655" x2="35915" y2="89655"/>
                        <a14:backgroundMark x1="36385" y1="86063" x2="36385" y2="86063"/>
                        <a14:backgroundMark x1="35681" y1="82759" x2="35681" y2="82759"/>
                        <a14:backgroundMark x1="35681" y1="93103" x2="35681" y2="93103"/>
                        <a14:backgroundMark x1="34977" y1="94397" x2="34977" y2="94397"/>
                        <a14:backgroundMark x1="31690" y1="90374" x2="31690" y2="90374"/>
                        <a14:backgroundMark x1="30751" y1="88218" x2="30751" y2="88218"/>
                        <a14:backgroundMark x1="36385" y1="87069" x2="36385" y2="87069"/>
                        <a14:backgroundMark x1="56103" y1="84483" x2="56103" y2="84483"/>
                        <a14:backgroundMark x1="57981" y1="85345" x2="57981" y2="85345"/>
                        <a14:backgroundMark x1="59390" y1="84195" x2="59390" y2="84195"/>
                        <a14:backgroundMark x1="57512" y1="83333" x2="57512" y2="83333"/>
                        <a14:backgroundMark x1="54930" y1="82759" x2="54930" y2="82759"/>
                        <a14:backgroundMark x1="54930" y1="81466" x2="54930" y2="81466"/>
                        <a14:backgroundMark x1="56808" y1="81322" x2="56808" y2="81322"/>
                        <a14:backgroundMark x1="62207" y1="82759" x2="62207" y2="82759"/>
                        <a14:backgroundMark x1="65728" y1="77011" x2="65728" y2="77011"/>
                        <a14:backgroundMark x1="63146" y1="74138" x2="63146" y2="74138"/>
                        <a14:backgroundMark x1="60094" y1="73420" x2="60094" y2="73420"/>
                        <a14:backgroundMark x1="64554" y1="72270" x2="64554" y2="72270"/>
                        <a14:backgroundMark x1="63850" y1="70402" x2="63850" y2="70402"/>
                        <a14:backgroundMark x1="66432" y1="72557" x2="66432" y2="72557"/>
                        <a14:backgroundMark x1="61502" y1="71121" x2="61502" y2="71121"/>
                        <a14:backgroundMark x1="60094" y1="71839" x2="60094" y2="71839"/>
                        <a14:backgroundMark x1="56338" y1="75862" x2="56338" y2="75862"/>
                        <a14:backgroundMark x1="59155" y1="75000" x2="59155" y2="75000"/>
                        <a14:backgroundMark x1="57746" y1="72845" x2="57746" y2="72845"/>
                        <a14:backgroundMark x1="65728" y1="70833" x2="65728" y2="70833"/>
                        <a14:backgroundMark x1="65493" y1="69253" x2="65493" y2="69253"/>
                        <a14:backgroundMark x1="55869" y1="70402" x2="55869" y2="70402"/>
                        <a14:backgroundMark x1="56573" y1="68678" x2="56573" y2="68678"/>
                        <a14:backgroundMark x1="57042" y1="67385" x2="57042" y2="67385"/>
                        <a14:backgroundMark x1="54225" y1="73563" x2="54225" y2="73563"/>
                        <a14:backgroundMark x1="55869" y1="71552" x2="55869" y2="71552"/>
                        <a14:backgroundMark x1="52582" y1="70546" x2="52582" y2="70546"/>
                        <a14:backgroundMark x1="53521" y1="75144" x2="53521" y2="75144"/>
                      </a14:backgroundRemoval>
                    </a14:imgEffect>
                    <a14:imgEffect>
                      <a14:artisticCutout/>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7315201" y="3733800"/>
            <a:ext cx="1828800" cy="3124200"/>
          </a:xfrm>
          <a:prstGeom prst="rect">
            <a:avLst/>
          </a:prstGeom>
          <a:solidFill>
            <a:sysClr val="window" lastClr="FFFFFF">
              <a:alpha val="0"/>
            </a:sysClr>
          </a:solidFill>
          <a:ln>
            <a:noFill/>
          </a:ln>
        </p:spPr>
      </p:pic>
      <p:pic>
        <p:nvPicPr>
          <p:cNvPr id="6" name="Picture 5" descr="USDA-Logo.jpg"/>
          <p:cNvPicPr/>
          <p:nvPr/>
        </p:nvPicPr>
        <p:blipFill>
          <a:blip r:embed="rId7" cstate="print">
            <a:lum/>
          </a:blip>
          <a:stretch>
            <a:fillRect/>
          </a:stretch>
        </p:blipFill>
        <p:spPr>
          <a:xfrm>
            <a:off x="152400" y="6172200"/>
            <a:ext cx="714195" cy="483080"/>
          </a:xfrm>
          <a:prstGeom prst="rect">
            <a:avLst/>
          </a:prstGeom>
        </p:spPr>
      </p:pic>
      <p:pic>
        <p:nvPicPr>
          <p:cNvPr id="7" name="irc_mi" descr="Image result for washington invasive species council logo">
            <a:hlinkClick r:id="rId8"/>
          </p:cNvPr>
          <p:cNvPicPr/>
          <p:nvPr/>
        </p:nvPicPr>
        <p:blipFill>
          <a:blip r:embed="rId9" cstate="print"/>
          <a:stretch>
            <a:fillRect/>
          </a:stretch>
        </p:blipFill>
        <p:spPr bwMode="auto">
          <a:xfrm>
            <a:off x="1371600" y="6019800"/>
            <a:ext cx="1874988" cy="557842"/>
          </a:xfrm>
          <a:prstGeom prst="rect">
            <a:avLst/>
          </a:prstGeom>
          <a:noFill/>
          <a:ln>
            <a:noFill/>
          </a:ln>
          <a:extLst>
            <a:ext uri="{53640926-AAD7-44D8-BBD7-CCE9431645EC}">
              <a14:shadowObscured xmlns:a14="http://schemas.microsoft.com/office/drawing/2010/main"/>
            </a:ext>
          </a:extLst>
        </p:spPr>
      </p:pic>
      <p:pic>
        <p:nvPicPr>
          <p:cNvPr id="8" name="Picture 7" descr="C:\Users\christinaamead\AppData\Local\Microsoft\Windows\Temporary Internet Files\Content.Word\CG Logo '14 JPEG.JPG"/>
          <p:cNvPicPr/>
          <p:nvPr/>
        </p:nvPicPr>
        <p:blipFill rotWithShape="1">
          <a:blip r:embed="rId10" cstate="print">
            <a:extLst>
              <a:ext uri="{BEBA8EAE-BF5A-486C-A8C5-ECC9F3942E4B}">
                <a14:imgProps xmlns:a14="http://schemas.microsoft.com/office/drawing/2010/main">
                  <a14:imgLayer r:embed="rId6">
                    <a14:imgEffect>
                      <a14:backgroundRemoval t="0" b="92330" l="0" r="100000"/>
                    </a14:imgEffect>
                  </a14:imgLayer>
                </a14:imgProps>
              </a:ext>
              <a:ext uri="{28A0092B-C50C-407E-A947-70E740481C1C}">
                <a14:useLocalDpi xmlns:a14="http://schemas.microsoft.com/office/drawing/2010/main" val="0"/>
              </a:ext>
            </a:extLst>
          </a:blip>
          <a:srcRect b="14096"/>
          <a:stretch/>
        </p:blipFill>
        <p:spPr bwMode="auto">
          <a:xfrm>
            <a:off x="3886200" y="6019800"/>
            <a:ext cx="1076505" cy="638355"/>
          </a:xfrm>
          <a:prstGeom prst="rect">
            <a:avLst/>
          </a:prstGeom>
          <a:noFill/>
          <a:ln>
            <a:noFill/>
          </a:ln>
          <a:extLst>
            <a:ext uri="{53640926-AAD7-44D8-BBD7-CCE9431645EC}">
              <a14:shadowObscured xmlns:a14="http://schemas.microsoft.com/office/drawing/2010/main"/>
            </a:ext>
          </a:extLst>
        </p:spPr>
      </p:pic>
      <p:pic>
        <p:nvPicPr>
          <p:cNvPr id="9" name="irc_mi" descr="Image result for washington invasive species council logo">
            <a:hlinkClick r:id="rId11"/>
          </p:cNvPr>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57800" y="5791200"/>
            <a:ext cx="879894" cy="638355"/>
          </a:xfrm>
          <a:prstGeom prst="rect">
            <a:avLst/>
          </a:prstGeom>
          <a:noFill/>
          <a:ln>
            <a:noFill/>
          </a:ln>
        </p:spPr>
      </p:pic>
      <p:pic>
        <p:nvPicPr>
          <p:cNvPr id="10" name="Picture 9"/>
          <p:cNvPicPr/>
          <p:nvPr/>
        </p:nvPicPr>
        <p:blipFill>
          <a:blip r:embed="rId13" cstate="print">
            <a:extLst>
              <a:ext uri="{28A0092B-C50C-407E-A947-70E740481C1C}">
                <a14:useLocalDpi xmlns:a14="http://schemas.microsoft.com/office/drawing/2010/main" val="0"/>
              </a:ext>
            </a:extLst>
          </a:blip>
          <a:stretch>
            <a:fillRect/>
          </a:stretch>
        </p:blipFill>
        <p:spPr>
          <a:xfrm>
            <a:off x="6400800" y="5638800"/>
            <a:ext cx="905510" cy="517585"/>
          </a:xfrm>
          <a:prstGeom prst="rect">
            <a:avLst/>
          </a:prstGeom>
        </p:spPr>
      </p:pic>
      <p:sp>
        <p:nvSpPr>
          <p:cNvPr id="11" name="TextBox 10"/>
          <p:cNvSpPr txBox="1"/>
          <p:nvPr/>
        </p:nvSpPr>
        <p:spPr>
          <a:xfrm>
            <a:off x="914400" y="533400"/>
            <a:ext cx="6629400" cy="3428631"/>
          </a:xfrm>
          <a:prstGeom prst="rect">
            <a:avLst/>
          </a:prstGeom>
        </p:spPr>
        <p:txBody>
          <a:bodyPr wrap="square" rtlCol="0">
            <a:spAutoFit/>
          </a:bodyPr>
          <a:lstStyle/>
          <a:p>
            <a:pPr algn="ctr"/>
            <a:r>
              <a:rPr lang="en-US" sz="6000" dirty="0">
                <a:solidFill>
                  <a:srgbClr val="663300"/>
                </a:solidFill>
                <a:latin typeface="Elephant" pitchFamily="18" charset="0"/>
              </a:rPr>
              <a:t>STOP THE INVASION!</a:t>
            </a:r>
          </a:p>
          <a:p>
            <a:pPr algn="ctr"/>
            <a:r>
              <a:rPr lang="en-US" sz="2800" b="1" dirty="0">
                <a:solidFill>
                  <a:srgbClr val="663300"/>
                </a:solidFill>
                <a:latin typeface="Euphemia" pitchFamily="34" charset="0"/>
              </a:rPr>
              <a:t>WEED</a:t>
            </a:r>
            <a:r>
              <a:rPr lang="en-US" sz="4400" b="1" dirty="0">
                <a:solidFill>
                  <a:srgbClr val="663300"/>
                </a:solidFill>
                <a:latin typeface="Elephant" pitchFamily="18" charset="0"/>
              </a:rPr>
              <a:t> </a:t>
            </a:r>
            <a:r>
              <a:rPr lang="en-US" sz="2800" b="1" dirty="0">
                <a:solidFill>
                  <a:srgbClr val="663300"/>
                </a:solidFill>
                <a:latin typeface="Euphemia" pitchFamily="34" charset="0"/>
              </a:rPr>
              <a:t>MANAGEMENT 101</a:t>
            </a:r>
          </a:p>
          <a:p>
            <a:pPr marL="342900" marR="0" indent="-342900" algn="ctr" defTabSz="914400" rtl="0" eaLnBrk="1" fontAlgn="auto" latinLnBrk="0" hangingPunct="1">
              <a:lnSpc>
                <a:spcPct val="100000"/>
              </a:lnSpc>
              <a:spcBef>
                <a:spcPct val="20000"/>
              </a:spcBef>
              <a:spcAft>
                <a:spcPts val="0"/>
              </a:spcAft>
              <a:buClrTx/>
              <a:buSzTx/>
              <a:tabLst/>
            </a:pPr>
            <a:endParaRPr kumimoji="0" lang="en-US" sz="4400" b="0" i="0" u="none" strike="noStrike" kern="1200" cap="none" spc="0" normalizeH="0" baseline="0" noProof="0" dirty="0">
              <a:ln>
                <a:noFill/>
              </a:ln>
              <a:solidFill>
                <a:srgbClr val="663300"/>
              </a:solidFill>
              <a:effectLst/>
              <a:uLnTx/>
              <a:uFillTx/>
              <a:latin typeface="Elephant"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2308324"/>
          </a:xfrm>
          <a:prstGeom prst="rect">
            <a:avLst/>
          </a:prstGeom>
          <a:noFill/>
        </p:spPr>
        <p:txBody>
          <a:bodyPr wrap="square" rtlCol="0">
            <a:spAutoFit/>
          </a:bodyPr>
          <a:lstStyle/>
          <a:p>
            <a:r>
              <a:rPr lang="en-US" sz="4800" dirty="0"/>
              <a:t>Properly identify the weed so you can learn about its biology:</a:t>
            </a:r>
          </a:p>
          <a:p>
            <a:r>
              <a:rPr lang="en-US" sz="4800" dirty="0"/>
              <a:t> </a:t>
            </a:r>
          </a:p>
        </p:txBody>
      </p:sp>
      <p:pic>
        <p:nvPicPr>
          <p:cNvPr id="4" name="Picture 3" descr="download (2).jpg"/>
          <p:cNvPicPr>
            <a:picLocks noChangeAspect="1"/>
          </p:cNvPicPr>
          <p:nvPr/>
        </p:nvPicPr>
        <p:blipFill>
          <a:blip r:embed="rId3" cstate="print"/>
          <a:stretch>
            <a:fillRect/>
          </a:stretch>
        </p:blipFill>
        <p:spPr>
          <a:xfrm>
            <a:off x="4596581" y="4267200"/>
            <a:ext cx="4547419" cy="2590800"/>
          </a:xfrm>
          <a:prstGeom prst="rect">
            <a:avLst/>
          </a:prstGeom>
        </p:spPr>
      </p:pic>
      <p:pic>
        <p:nvPicPr>
          <p:cNvPr id="5" name="Picture 4" descr="download (4).jpg"/>
          <p:cNvPicPr>
            <a:picLocks noChangeAspect="1"/>
          </p:cNvPicPr>
          <p:nvPr/>
        </p:nvPicPr>
        <p:blipFill>
          <a:blip r:embed="rId4" cstate="print"/>
          <a:stretch>
            <a:fillRect/>
          </a:stretch>
        </p:blipFill>
        <p:spPr>
          <a:xfrm>
            <a:off x="0" y="4119789"/>
            <a:ext cx="4114800" cy="2738212"/>
          </a:xfrm>
          <a:prstGeom prst="rect">
            <a:avLst/>
          </a:prstGeom>
        </p:spPr>
      </p:pic>
      <p:pic>
        <p:nvPicPr>
          <p:cNvPr id="6" name="Picture 5" descr="images (12).jpg"/>
          <p:cNvPicPr>
            <a:picLocks noChangeAspect="1"/>
          </p:cNvPicPr>
          <p:nvPr/>
        </p:nvPicPr>
        <p:blipFill>
          <a:blip r:embed="rId5" cstate="print"/>
          <a:stretch>
            <a:fillRect/>
          </a:stretch>
        </p:blipFill>
        <p:spPr>
          <a:xfrm>
            <a:off x="7239000" y="1905000"/>
            <a:ext cx="1905000" cy="1905000"/>
          </a:xfrm>
          <a:prstGeom prst="rect">
            <a:avLst/>
          </a:prstGeom>
        </p:spPr>
      </p:pic>
      <p:sp>
        <p:nvSpPr>
          <p:cNvPr id="8" name="Rectangle 7"/>
          <p:cNvSpPr/>
          <p:nvPr/>
        </p:nvSpPr>
        <p:spPr>
          <a:xfrm>
            <a:off x="2438400" y="1828800"/>
            <a:ext cx="4572000" cy="1754326"/>
          </a:xfrm>
          <a:prstGeom prst="rect">
            <a:avLst/>
          </a:prstGeom>
        </p:spPr>
        <p:txBody>
          <a:bodyPr>
            <a:spAutoFit/>
          </a:bodyPr>
          <a:lstStyle/>
          <a:p>
            <a:pPr>
              <a:buFont typeface="Arial" pitchFamily="34" charset="0"/>
              <a:buChar char="•"/>
            </a:pPr>
            <a:r>
              <a:rPr lang="en-US" sz="3600" b="1" dirty="0"/>
              <a:t>methods</a:t>
            </a:r>
            <a:r>
              <a:rPr lang="en-US" sz="3600" dirty="0"/>
              <a:t> </a:t>
            </a:r>
          </a:p>
          <a:p>
            <a:pPr>
              <a:buFont typeface="Arial" pitchFamily="34" charset="0"/>
              <a:buChar char="•"/>
            </a:pPr>
            <a:r>
              <a:rPr lang="en-US" sz="3600" dirty="0"/>
              <a:t>timing of control </a:t>
            </a:r>
          </a:p>
          <a:p>
            <a:pPr>
              <a:buFont typeface="Arial" pitchFamily="34" charset="0"/>
              <a:buChar char="•"/>
            </a:pPr>
            <a:r>
              <a:rPr lang="en-US" sz="3600" dirty="0"/>
              <a:t>types of herbicide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3">
            <a:lumMod val="75000"/>
            <a:alpha val="0"/>
          </a:schemeClr>
        </a:solidFill>
        <a:effectLst/>
      </p:bgPr>
    </p:bg>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srcRect/>
          <a:stretch>
            <a:fillRect/>
          </a:stretch>
        </p:blipFill>
        <p:spPr bwMode="auto">
          <a:xfrm>
            <a:off x="381000" y="762000"/>
            <a:ext cx="3200400" cy="5372100"/>
          </a:xfrm>
          <a:prstGeom prst="rect">
            <a:avLst/>
          </a:prstGeom>
          <a:noFill/>
          <a:ln w="9525">
            <a:noFill/>
            <a:miter lim="800000"/>
            <a:headEnd/>
            <a:tailEnd/>
          </a:ln>
        </p:spPr>
      </p:pic>
      <p:pic>
        <p:nvPicPr>
          <p:cNvPr id="6147" name="Picture 3"/>
          <p:cNvPicPr>
            <a:picLocks noChangeAspect="1" noChangeArrowheads="1"/>
          </p:cNvPicPr>
          <p:nvPr/>
        </p:nvPicPr>
        <p:blipFill>
          <a:blip r:embed="rId4" cstate="print"/>
          <a:srcRect/>
          <a:stretch>
            <a:fillRect/>
          </a:stretch>
        </p:blipFill>
        <p:spPr bwMode="auto">
          <a:xfrm>
            <a:off x="5334000" y="990600"/>
            <a:ext cx="2967815" cy="5334000"/>
          </a:xfrm>
          <a:prstGeom prst="rect">
            <a:avLst/>
          </a:prstGeom>
          <a:noFill/>
          <a:ln w="9525">
            <a:noFill/>
            <a:miter lim="800000"/>
            <a:headEnd/>
            <a:tailEnd/>
          </a:ln>
        </p:spPr>
      </p:pic>
      <p:sp>
        <p:nvSpPr>
          <p:cNvPr id="5" name="TextBox 4"/>
          <p:cNvSpPr txBox="1"/>
          <p:nvPr/>
        </p:nvSpPr>
        <p:spPr>
          <a:xfrm>
            <a:off x="1295400" y="6172200"/>
            <a:ext cx="1447800" cy="461665"/>
          </a:xfrm>
          <a:prstGeom prst="rect">
            <a:avLst/>
          </a:prstGeom>
          <a:noFill/>
        </p:spPr>
        <p:txBody>
          <a:bodyPr wrap="square" rtlCol="0">
            <a:spAutoFit/>
          </a:bodyPr>
          <a:lstStyle/>
          <a:p>
            <a:pPr algn="ctr"/>
            <a:r>
              <a:rPr lang="en-US" sz="2400" dirty="0"/>
              <a:t>grass</a:t>
            </a:r>
          </a:p>
        </p:txBody>
      </p:sp>
      <p:sp>
        <p:nvSpPr>
          <p:cNvPr id="6" name="TextBox 5"/>
          <p:cNvSpPr txBox="1"/>
          <p:nvPr/>
        </p:nvSpPr>
        <p:spPr>
          <a:xfrm>
            <a:off x="6172200" y="6324600"/>
            <a:ext cx="1752600" cy="461665"/>
          </a:xfrm>
          <a:prstGeom prst="rect">
            <a:avLst/>
          </a:prstGeom>
          <a:noFill/>
        </p:spPr>
        <p:txBody>
          <a:bodyPr wrap="square" rtlCol="0">
            <a:spAutoFit/>
          </a:bodyPr>
          <a:lstStyle/>
          <a:p>
            <a:r>
              <a:rPr lang="en-US" sz="2400" dirty="0"/>
              <a:t>broadleaf</a:t>
            </a:r>
          </a:p>
        </p:txBody>
      </p:sp>
      <p:sp>
        <p:nvSpPr>
          <p:cNvPr id="8" name="Rectangle 7"/>
          <p:cNvSpPr/>
          <p:nvPr/>
        </p:nvSpPr>
        <p:spPr>
          <a:xfrm>
            <a:off x="228600" y="304800"/>
            <a:ext cx="8305800" cy="830997"/>
          </a:xfrm>
          <a:prstGeom prst="rect">
            <a:avLst/>
          </a:prstGeom>
        </p:spPr>
        <p:txBody>
          <a:bodyPr wrap="square">
            <a:spAutoFit/>
          </a:bodyPr>
          <a:lstStyle/>
          <a:p>
            <a:pPr algn="ctr"/>
            <a:r>
              <a:rPr lang="en-US" sz="2400" dirty="0"/>
              <a:t>Plant groups are designated according to structural characteristics common to all plants in each group.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extBox 1"/>
          <p:cNvSpPr txBox="1"/>
          <p:nvPr/>
        </p:nvSpPr>
        <p:spPr>
          <a:xfrm>
            <a:off x="762000" y="381000"/>
            <a:ext cx="7239000" cy="769441"/>
          </a:xfrm>
          <a:prstGeom prst="rect">
            <a:avLst/>
          </a:prstGeom>
        </p:spPr>
        <p:txBody>
          <a:bodyPr wrap="square" rtlCol="0">
            <a:spAutoFit/>
          </a:bodyPr>
          <a:lstStyle/>
          <a:p>
            <a:pPr marL="342900" marR="0" indent="-342900" algn="ctr" defTabSz="914400" rtl="0" eaLnBrk="1" fontAlgn="auto" latinLnBrk="0" hangingPunct="1">
              <a:lnSpc>
                <a:spcPct val="100000"/>
              </a:lnSpc>
              <a:spcBef>
                <a:spcPct val="20000"/>
              </a:spcBef>
              <a:spcAft>
                <a:spcPts val="0"/>
              </a:spcAft>
              <a:buClrTx/>
              <a:buSzTx/>
              <a:tabLst/>
            </a:pPr>
            <a:r>
              <a:rPr kumimoji="0" lang="en-US" sz="4400" b="0" i="0" u="none" strike="noStrike" kern="1200" cap="none" spc="0" normalizeH="0" baseline="0" noProof="0" dirty="0">
                <a:ln>
                  <a:noFill/>
                </a:ln>
                <a:solidFill>
                  <a:schemeClr val="tx2">
                    <a:lumMod val="75000"/>
                  </a:schemeClr>
                </a:solidFill>
                <a:effectLst/>
                <a:uLnTx/>
                <a:uFillTx/>
                <a:latin typeface="Arial Rounded MT Bold" pitchFamily="34" charset="0"/>
              </a:rPr>
              <a:t>Plant Life </a:t>
            </a:r>
            <a:r>
              <a:rPr lang="en-US" sz="4400" dirty="0">
                <a:solidFill>
                  <a:schemeClr val="tx2">
                    <a:lumMod val="75000"/>
                  </a:schemeClr>
                </a:solidFill>
                <a:latin typeface="Arial Rounded MT Bold" pitchFamily="34" charset="0"/>
              </a:rPr>
              <a:t>C</a:t>
            </a:r>
            <a:r>
              <a:rPr kumimoji="0" lang="en-US" sz="4400" b="0" i="0" u="none" strike="noStrike" kern="1200" cap="none" spc="0" normalizeH="0" baseline="0" noProof="0" dirty="0" err="1">
                <a:ln>
                  <a:noFill/>
                </a:ln>
                <a:solidFill>
                  <a:schemeClr val="tx2">
                    <a:lumMod val="75000"/>
                  </a:schemeClr>
                </a:solidFill>
                <a:effectLst/>
                <a:uLnTx/>
                <a:uFillTx/>
                <a:latin typeface="Arial Rounded MT Bold" pitchFamily="34" charset="0"/>
              </a:rPr>
              <a:t>ycle</a:t>
            </a:r>
            <a:endParaRPr kumimoji="0" lang="en-US" sz="4400" b="0" i="0" u="none" strike="noStrike" kern="1200" cap="none" spc="0" normalizeH="0" baseline="0" noProof="0" dirty="0">
              <a:ln>
                <a:noFill/>
              </a:ln>
              <a:solidFill>
                <a:schemeClr val="tx2">
                  <a:lumMod val="75000"/>
                </a:schemeClr>
              </a:solidFill>
              <a:effectLst/>
              <a:uLnTx/>
              <a:uFillTx/>
              <a:latin typeface="Arial Rounded MT Bold" pitchFamily="34" charset="0"/>
            </a:endParaRPr>
          </a:p>
        </p:txBody>
      </p:sp>
      <p:sp>
        <p:nvSpPr>
          <p:cNvPr id="3" name="TextBox 2"/>
          <p:cNvSpPr txBox="1"/>
          <p:nvPr/>
        </p:nvSpPr>
        <p:spPr>
          <a:xfrm>
            <a:off x="685800" y="1371600"/>
            <a:ext cx="7848600" cy="3477875"/>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tabLst/>
            </a:pPr>
            <a:r>
              <a:rPr kumimoji="0" lang="en-US" sz="2800" b="0" i="0" u="none" strike="noStrike" kern="1200" cap="none" spc="0" normalizeH="0" baseline="0" noProof="0" dirty="0">
                <a:ln>
                  <a:noFill/>
                </a:ln>
                <a:solidFill>
                  <a:schemeClr val="tx2">
                    <a:lumMod val="75000"/>
                  </a:schemeClr>
                </a:solidFill>
                <a:effectLst/>
                <a:uLnTx/>
                <a:uFillTx/>
                <a:latin typeface="+mn-lt"/>
                <a:ea typeface="+mn-ea"/>
                <a:cs typeface="+mn-cs"/>
              </a:rPr>
              <a:t>Plants are classified</a:t>
            </a:r>
            <a:r>
              <a:rPr kumimoji="0" lang="en-US" sz="2800" b="0" i="0" u="none" strike="noStrike" kern="1200" cap="none" spc="0" normalizeH="0" noProof="0" dirty="0">
                <a:ln>
                  <a:noFill/>
                </a:ln>
                <a:solidFill>
                  <a:schemeClr val="tx2">
                    <a:lumMod val="75000"/>
                  </a:schemeClr>
                </a:solidFill>
                <a:effectLst/>
                <a:uLnTx/>
                <a:uFillTx/>
                <a:latin typeface="+mn-lt"/>
                <a:ea typeface="+mn-ea"/>
                <a:cs typeface="+mn-cs"/>
              </a:rPr>
              <a:t> by their life cycle  as being</a:t>
            </a:r>
          </a:p>
          <a:p>
            <a:pPr marL="342900" marR="0" indent="-342900" algn="l" defTabSz="914400" rtl="0" eaLnBrk="1" fontAlgn="auto" latinLnBrk="0" hangingPunct="1">
              <a:lnSpc>
                <a:spcPct val="100000"/>
              </a:lnSpc>
              <a:spcBef>
                <a:spcPct val="20000"/>
              </a:spcBef>
              <a:spcAft>
                <a:spcPts val="0"/>
              </a:spcAft>
              <a:buClrTx/>
              <a:buSzTx/>
              <a:tabLst/>
            </a:pPr>
            <a:r>
              <a:rPr kumimoji="0" lang="en-US" sz="2800" b="0" i="0" u="none" strike="noStrike" kern="1200" cap="none" spc="0" normalizeH="0" noProof="0" dirty="0">
                <a:ln>
                  <a:noFill/>
                </a:ln>
                <a:solidFill>
                  <a:schemeClr val="tx2">
                    <a:lumMod val="75000"/>
                  </a:schemeClr>
                </a:solidFill>
                <a:effectLst/>
                <a:uLnTx/>
                <a:uFillTx/>
                <a:latin typeface="+mn-lt"/>
                <a:ea typeface="+mn-ea"/>
                <a:cs typeface="+mn-cs"/>
              </a:rPr>
              <a:t> </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lang="en-US" sz="4400" dirty="0">
                <a:solidFill>
                  <a:schemeClr val="tx2">
                    <a:lumMod val="75000"/>
                  </a:schemeClr>
                </a:solidFill>
              </a:rPr>
              <a:t>A</a:t>
            </a:r>
            <a:r>
              <a:rPr kumimoji="0" lang="en-US" sz="4400" b="0" i="0" u="none" strike="noStrike" kern="1200" cap="none" spc="0" normalizeH="0" noProof="0" dirty="0" err="1">
                <a:ln>
                  <a:noFill/>
                </a:ln>
                <a:solidFill>
                  <a:schemeClr val="tx2">
                    <a:lumMod val="75000"/>
                  </a:schemeClr>
                </a:solidFill>
                <a:effectLst/>
                <a:uLnTx/>
                <a:uFillTx/>
                <a:latin typeface="+mn-lt"/>
                <a:ea typeface="+mn-ea"/>
                <a:cs typeface="+mn-cs"/>
              </a:rPr>
              <a:t>nnuals</a:t>
            </a:r>
            <a:r>
              <a:rPr kumimoji="0" lang="en-US" sz="4400" b="0" i="0" u="none" strike="noStrike" kern="1200" cap="none" spc="0" normalizeH="0" noProof="0" dirty="0">
                <a:ln>
                  <a:noFill/>
                </a:ln>
                <a:solidFill>
                  <a:schemeClr val="tx2">
                    <a:lumMod val="75000"/>
                  </a:schemeClr>
                </a:solidFill>
                <a:effectLst/>
                <a:uLnTx/>
                <a:uFillTx/>
                <a:latin typeface="+mn-lt"/>
                <a:ea typeface="+mn-ea"/>
                <a:cs typeface="+mn-cs"/>
              </a:rPr>
              <a:t> </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kumimoji="0" lang="en-US" sz="4400" b="0" i="0" u="none" strike="noStrike" kern="1200" cap="none" spc="0" normalizeH="0" noProof="0" dirty="0">
                <a:ln>
                  <a:noFill/>
                </a:ln>
                <a:solidFill>
                  <a:schemeClr val="tx2">
                    <a:lumMod val="75000"/>
                  </a:schemeClr>
                </a:solidFill>
                <a:effectLst/>
                <a:uLnTx/>
                <a:uFillTx/>
                <a:latin typeface="+mn-lt"/>
                <a:ea typeface="+mn-ea"/>
                <a:cs typeface="+mn-cs"/>
              </a:rPr>
              <a:t>Biennials  </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kumimoji="0" lang="en-US" sz="4400" b="0" i="0" u="none" strike="noStrike" kern="1200" cap="none" spc="0" normalizeH="0" noProof="0" dirty="0">
                <a:ln>
                  <a:noFill/>
                </a:ln>
                <a:solidFill>
                  <a:schemeClr val="tx2">
                    <a:lumMod val="75000"/>
                  </a:schemeClr>
                </a:solidFill>
                <a:effectLst/>
                <a:uLnTx/>
                <a:uFillTx/>
                <a:latin typeface="+mn-lt"/>
                <a:ea typeface="+mn-ea"/>
                <a:cs typeface="+mn-cs"/>
              </a:rPr>
              <a:t>Perennials</a:t>
            </a:r>
            <a:endParaRPr kumimoji="0" lang="en-US" sz="4400" b="0" i="0" u="none" strike="noStrike" kern="1200" cap="none" spc="0" normalizeH="0" baseline="0" noProof="0" dirty="0">
              <a:ln>
                <a:noFill/>
              </a:ln>
              <a:solidFill>
                <a:schemeClr val="tx2">
                  <a:lumMod val="75000"/>
                </a:schemeClr>
              </a:solidFill>
              <a:effectLst/>
              <a:uLnTx/>
              <a:uFillTx/>
              <a:latin typeface="+mn-lt"/>
              <a:ea typeface="+mn-ea"/>
              <a:cs typeface="+mn-cs"/>
            </a:endParaRPr>
          </a:p>
        </p:txBody>
      </p:sp>
      <p:pic>
        <p:nvPicPr>
          <p:cNvPr id="5" name="Picture 4" descr="Plant-Life-Cycle-2.jpg"/>
          <p:cNvPicPr>
            <a:picLocks noChangeAspect="1"/>
          </p:cNvPicPr>
          <p:nvPr/>
        </p:nvPicPr>
        <p:blipFill>
          <a:blip r:embed="rId3" cstate="print"/>
          <a:stretch>
            <a:fillRect/>
          </a:stretch>
        </p:blipFill>
        <p:spPr>
          <a:xfrm>
            <a:off x="4724400" y="2514600"/>
            <a:ext cx="3695700" cy="416242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extBox 1"/>
          <p:cNvSpPr txBox="1"/>
          <p:nvPr/>
        </p:nvSpPr>
        <p:spPr>
          <a:xfrm>
            <a:off x="990600" y="0"/>
            <a:ext cx="6629400" cy="923330"/>
          </a:xfrm>
          <a:prstGeom prst="rect">
            <a:avLst/>
          </a:prstGeom>
        </p:spPr>
        <p:txBody>
          <a:bodyPr wrap="square" rtlCol="0">
            <a:spAutoFit/>
          </a:bodyPr>
          <a:lstStyle/>
          <a:p>
            <a:pPr marL="342900" marR="0" indent="-342900" algn="ctr" defTabSz="914400" rtl="0" eaLnBrk="1" fontAlgn="auto" latinLnBrk="0" hangingPunct="1">
              <a:lnSpc>
                <a:spcPct val="100000"/>
              </a:lnSpc>
              <a:spcBef>
                <a:spcPct val="20000"/>
              </a:spcBef>
              <a:spcAft>
                <a:spcPts val="0"/>
              </a:spcAft>
              <a:buClrTx/>
              <a:buSzTx/>
              <a:tabLst/>
            </a:pPr>
            <a:r>
              <a:rPr kumimoji="0" lang="en-US" sz="5400" b="1" i="0" u="none" strike="noStrike" kern="1200" cap="none" spc="0" normalizeH="0" baseline="0" noProof="0" dirty="0">
                <a:ln>
                  <a:noFill/>
                </a:ln>
                <a:solidFill>
                  <a:schemeClr val="tx2">
                    <a:lumMod val="75000"/>
                  </a:schemeClr>
                </a:solidFill>
                <a:effectLst/>
                <a:uLnTx/>
                <a:uFillTx/>
                <a:latin typeface="+mn-lt"/>
                <a:ea typeface="+mn-ea"/>
                <a:cs typeface="+mn-cs"/>
              </a:rPr>
              <a:t>Annuals </a:t>
            </a:r>
            <a:r>
              <a:rPr kumimoji="0" lang="en-US" sz="2400" b="1" i="1" u="none" strike="noStrike" kern="1200" cap="none" spc="0" normalizeH="0" baseline="0" noProof="0" dirty="0">
                <a:ln>
                  <a:noFill/>
                </a:ln>
                <a:solidFill>
                  <a:schemeClr val="tx2">
                    <a:lumMod val="75000"/>
                  </a:schemeClr>
                </a:solidFill>
                <a:effectLst/>
                <a:uLnTx/>
                <a:uFillTx/>
                <a:latin typeface="+mn-lt"/>
                <a:ea typeface="+mn-ea"/>
                <a:cs typeface="+mn-cs"/>
              </a:rPr>
              <a:t>(winter and summer)</a:t>
            </a:r>
          </a:p>
        </p:txBody>
      </p:sp>
      <p:sp>
        <p:nvSpPr>
          <p:cNvPr id="3" name="TextBox 2"/>
          <p:cNvSpPr txBox="1"/>
          <p:nvPr/>
        </p:nvSpPr>
        <p:spPr>
          <a:xfrm>
            <a:off x="381000" y="1219200"/>
            <a:ext cx="8534400" cy="1348061"/>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kumimoji="0" lang="en-US" sz="2400" b="0" i="0" u="none" strike="noStrike" kern="1200" cap="none" spc="0" normalizeH="0" baseline="0" noProof="0" dirty="0">
                <a:ln>
                  <a:noFill/>
                </a:ln>
                <a:solidFill>
                  <a:schemeClr val="tx2">
                    <a:lumMod val="75000"/>
                  </a:schemeClr>
                </a:solidFill>
                <a:effectLst/>
                <a:uLnTx/>
                <a:uFillTx/>
                <a:latin typeface="+mn-lt"/>
                <a:ea typeface="+mn-ea"/>
                <a:cs typeface="+mn-cs"/>
              </a:rPr>
              <a:t>Complete their life cycle in less than one calendar year.  </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lang="en-US" sz="2400" dirty="0">
                <a:solidFill>
                  <a:schemeClr val="tx2">
                    <a:lumMod val="75000"/>
                  </a:schemeClr>
                </a:solidFill>
              </a:rPr>
              <a:t>Normally the easiest type of weed to control.</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lang="en-US" sz="2400" dirty="0">
                <a:solidFill>
                  <a:schemeClr val="tx2">
                    <a:lumMod val="75000"/>
                  </a:schemeClr>
                </a:solidFill>
              </a:rPr>
              <a:t>Difficult due to rapid growth, and high seed production.</a:t>
            </a:r>
            <a:endParaRPr kumimoji="0" lang="en-US" sz="2400" b="0" i="0" u="none" strike="noStrike" kern="1200" cap="none" spc="0" normalizeH="0" baseline="0" noProof="0" dirty="0">
              <a:ln>
                <a:noFill/>
              </a:ln>
              <a:solidFill>
                <a:schemeClr val="tx2">
                  <a:lumMod val="75000"/>
                </a:schemeClr>
              </a:solidFill>
              <a:effectLst/>
              <a:uLnTx/>
              <a:uFillTx/>
              <a:latin typeface="+mn-lt"/>
              <a:ea typeface="+mn-ea"/>
              <a:cs typeface="+mn-cs"/>
            </a:endParaRPr>
          </a:p>
        </p:txBody>
      </p:sp>
      <p:sp>
        <p:nvSpPr>
          <p:cNvPr id="4" name="TextBox 3"/>
          <p:cNvSpPr txBox="1"/>
          <p:nvPr/>
        </p:nvSpPr>
        <p:spPr>
          <a:xfrm>
            <a:off x="381000" y="2971800"/>
            <a:ext cx="8534400" cy="830997"/>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kumimoji="0" lang="en-US" sz="2400" b="0" i="0" u="none" strike="noStrike" kern="1200" cap="none" spc="0" normalizeH="0" baseline="0" noProof="0" dirty="0">
                <a:ln>
                  <a:noFill/>
                </a:ln>
                <a:solidFill>
                  <a:schemeClr val="tx2">
                    <a:lumMod val="75000"/>
                  </a:schemeClr>
                </a:solidFill>
                <a:effectLst/>
                <a:uLnTx/>
                <a:uFillTx/>
                <a:latin typeface="+mn-lt"/>
                <a:ea typeface="+mn-ea"/>
                <a:cs typeface="+mn-cs"/>
              </a:rPr>
              <a:t>Long term control requires stopping the seed production</a:t>
            </a:r>
            <a:r>
              <a:rPr kumimoji="0" lang="en-US" sz="2400" b="0" i="0" u="none" strike="noStrike" kern="1200" cap="none" spc="0" normalizeH="0" noProof="0" dirty="0">
                <a:ln>
                  <a:noFill/>
                </a:ln>
                <a:solidFill>
                  <a:schemeClr val="tx2">
                    <a:lumMod val="75000"/>
                  </a:schemeClr>
                </a:solidFill>
                <a:effectLst/>
                <a:uLnTx/>
                <a:uFillTx/>
                <a:latin typeface="+mn-lt"/>
                <a:ea typeface="+mn-ea"/>
                <a:cs typeface="+mn-cs"/>
              </a:rPr>
              <a:t> and exhausting the seed bank</a:t>
            </a:r>
            <a:endParaRPr kumimoji="0" lang="en-US" sz="2400" b="0" i="0" u="none" strike="noStrike" kern="1200" cap="none" spc="0" normalizeH="0" baseline="0" noProof="0" dirty="0">
              <a:ln>
                <a:noFill/>
              </a:ln>
              <a:solidFill>
                <a:schemeClr val="tx2">
                  <a:lumMod val="75000"/>
                </a:schemeClr>
              </a:solidFill>
              <a:effectLst/>
              <a:uLnTx/>
              <a:uFillTx/>
              <a:latin typeface="+mn-lt"/>
              <a:ea typeface="+mn-ea"/>
              <a:cs typeface="+mn-cs"/>
            </a:endParaRPr>
          </a:p>
        </p:txBody>
      </p:sp>
      <p:sp>
        <p:nvSpPr>
          <p:cNvPr id="5" name="TextBox 4"/>
          <p:cNvSpPr txBox="1"/>
          <p:nvPr/>
        </p:nvSpPr>
        <p:spPr>
          <a:xfrm>
            <a:off x="1219200" y="4724400"/>
            <a:ext cx="6934200" cy="400110"/>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tabLst/>
            </a:pPr>
            <a:r>
              <a:rPr kumimoji="0" lang="en-US" sz="2000" b="0" i="0" u="none" strike="noStrike" kern="1200" cap="none" spc="0" normalizeH="0" baseline="0" noProof="0" dirty="0">
                <a:ln>
                  <a:noFill/>
                </a:ln>
                <a:solidFill>
                  <a:schemeClr val="tx2">
                    <a:lumMod val="75000"/>
                  </a:schemeClr>
                </a:solidFill>
                <a:effectLst/>
                <a:uLnTx/>
                <a:uFillTx/>
                <a:latin typeface="+mn-lt"/>
                <a:ea typeface="+mn-ea"/>
                <a:cs typeface="+mn-cs"/>
              </a:rPr>
              <a:t>Summer Annual:   Puncture vine</a:t>
            </a:r>
          </a:p>
        </p:txBody>
      </p:sp>
      <p:sp>
        <p:nvSpPr>
          <p:cNvPr id="6" name="TextBox 5"/>
          <p:cNvSpPr txBox="1"/>
          <p:nvPr/>
        </p:nvSpPr>
        <p:spPr>
          <a:xfrm>
            <a:off x="1219200" y="4191000"/>
            <a:ext cx="7239000" cy="400110"/>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tabLst/>
            </a:pPr>
            <a:r>
              <a:rPr kumimoji="0" lang="en-US" sz="2000" b="0" i="0" u="none" strike="noStrike" kern="1200" cap="none" spc="0" normalizeH="0" baseline="0" noProof="0" dirty="0">
                <a:ln>
                  <a:noFill/>
                </a:ln>
                <a:solidFill>
                  <a:schemeClr val="tx2">
                    <a:lumMod val="75000"/>
                  </a:schemeClr>
                </a:solidFill>
                <a:effectLst/>
                <a:uLnTx/>
                <a:uFillTx/>
                <a:latin typeface="+mn-lt"/>
                <a:ea typeface="+mn-ea"/>
                <a:cs typeface="+mn-cs"/>
              </a:rPr>
              <a:t>Winter Annual:  Garlic mustard,</a:t>
            </a:r>
            <a:r>
              <a:rPr kumimoji="0" lang="en-US" sz="2000" b="0" i="0" u="none" strike="noStrike" kern="1200" cap="none" spc="0" normalizeH="0" noProof="0" dirty="0">
                <a:ln>
                  <a:noFill/>
                </a:ln>
                <a:solidFill>
                  <a:schemeClr val="tx2">
                    <a:lumMod val="75000"/>
                  </a:schemeClr>
                </a:solidFill>
                <a:effectLst/>
                <a:uLnTx/>
                <a:uFillTx/>
                <a:latin typeface="+mn-lt"/>
                <a:ea typeface="+mn-ea"/>
                <a:cs typeface="+mn-cs"/>
              </a:rPr>
              <a:t> Shiny geranium</a:t>
            </a:r>
            <a:endParaRPr kumimoji="0" lang="en-US" sz="2000" b="0" i="0" u="none" strike="noStrike" kern="1200" cap="none" spc="0" normalizeH="0" baseline="0" noProof="0" dirty="0">
              <a:ln>
                <a:noFill/>
              </a:ln>
              <a:solidFill>
                <a:schemeClr val="tx2">
                  <a:lumMod val="75000"/>
                </a:schemeClr>
              </a:solidFill>
              <a:effectLst/>
              <a:uLnTx/>
              <a:uFillTx/>
              <a:latin typeface="+mn-lt"/>
              <a:ea typeface="+mn-ea"/>
              <a:cs typeface="+mn-cs"/>
            </a:endParaRPr>
          </a:p>
        </p:txBody>
      </p:sp>
      <p:sp>
        <p:nvSpPr>
          <p:cNvPr id="7" name="Rectangle 6"/>
          <p:cNvSpPr/>
          <p:nvPr/>
        </p:nvSpPr>
        <p:spPr>
          <a:xfrm>
            <a:off x="762000" y="5638800"/>
            <a:ext cx="8001000" cy="646331"/>
          </a:xfrm>
          <a:prstGeom prst="rect">
            <a:avLst/>
          </a:prstGeom>
        </p:spPr>
        <p:txBody>
          <a:bodyPr wrap="square">
            <a:spAutoFit/>
          </a:bodyPr>
          <a:lstStyle/>
          <a:p>
            <a:r>
              <a:rPr lang="en-US" i="1" dirty="0">
                <a:solidFill>
                  <a:schemeClr val="tx2">
                    <a:lumMod val="75000"/>
                  </a:schemeClr>
                </a:solidFill>
              </a:rPr>
              <a:t>For best results control seedlings as soon as possible after emergence because they are easiest to kill at this stage</a:t>
            </a:r>
          </a:p>
        </p:txBody>
      </p:sp>
      <p:sp>
        <p:nvSpPr>
          <p:cNvPr id="8" name="5-Point Star 7"/>
          <p:cNvSpPr/>
          <p:nvPr/>
        </p:nvSpPr>
        <p:spPr>
          <a:xfrm>
            <a:off x="457200" y="5486400"/>
            <a:ext cx="304800" cy="3810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cstate="print"/>
          <a:srcRect/>
          <a:stretch>
            <a:fillRect/>
          </a:stretch>
        </p:blipFill>
        <p:spPr bwMode="auto">
          <a:xfrm>
            <a:off x="1574800" y="0"/>
            <a:ext cx="5549902" cy="3505200"/>
          </a:xfrm>
          <a:prstGeom prst="rect">
            <a:avLst/>
          </a:prstGeom>
          <a:noFill/>
          <a:ln w="9525">
            <a:noFill/>
            <a:miter lim="800000"/>
            <a:headEnd/>
            <a:tailEnd/>
          </a:ln>
        </p:spPr>
      </p:pic>
      <p:sp>
        <p:nvSpPr>
          <p:cNvPr id="5" name="TextBox 4"/>
          <p:cNvSpPr txBox="1"/>
          <p:nvPr/>
        </p:nvSpPr>
        <p:spPr>
          <a:xfrm>
            <a:off x="228600" y="3352800"/>
            <a:ext cx="8915400" cy="923330"/>
          </a:xfrm>
          <a:prstGeom prst="rect">
            <a:avLst/>
          </a:prstGeom>
          <a:noFill/>
        </p:spPr>
        <p:txBody>
          <a:bodyPr wrap="square" rtlCol="0">
            <a:spAutoFit/>
          </a:bodyPr>
          <a:lstStyle/>
          <a:p>
            <a:endParaRPr lang="en-US" b="1" u="sng" dirty="0"/>
          </a:p>
          <a:p>
            <a:endParaRPr lang="en-US" b="1" u="sng" dirty="0"/>
          </a:p>
          <a:p>
            <a:r>
              <a:rPr lang="en-US" b="1" dirty="0"/>
              <a:t>Seedling stage. </a:t>
            </a:r>
            <a:r>
              <a:rPr lang="en-US" dirty="0"/>
              <a:t>For best results, control seedlings as soon as possible after emergence.</a:t>
            </a:r>
          </a:p>
        </p:txBody>
      </p:sp>
      <p:sp>
        <p:nvSpPr>
          <p:cNvPr id="4" name="Rectangle 3"/>
          <p:cNvSpPr/>
          <p:nvPr/>
        </p:nvSpPr>
        <p:spPr>
          <a:xfrm>
            <a:off x="228600" y="5181600"/>
            <a:ext cx="8610600" cy="646331"/>
          </a:xfrm>
          <a:prstGeom prst="rect">
            <a:avLst/>
          </a:prstGeom>
        </p:spPr>
        <p:txBody>
          <a:bodyPr wrap="square">
            <a:spAutoFit/>
          </a:bodyPr>
          <a:lstStyle/>
          <a:p>
            <a:r>
              <a:rPr lang="en-US" b="1" dirty="0"/>
              <a:t>Flowering</a:t>
            </a:r>
            <a:r>
              <a:rPr lang="en-US" dirty="0"/>
              <a:t>. It is most difficult to kill older, annual plants with chemicals. Foliar herbicide applications at this stage may prevent seed production.</a:t>
            </a:r>
          </a:p>
        </p:txBody>
      </p:sp>
      <p:sp>
        <p:nvSpPr>
          <p:cNvPr id="6" name="Rectangle 5"/>
          <p:cNvSpPr/>
          <p:nvPr/>
        </p:nvSpPr>
        <p:spPr>
          <a:xfrm>
            <a:off x="228600" y="6019800"/>
            <a:ext cx="8534400" cy="646331"/>
          </a:xfrm>
          <a:prstGeom prst="rect">
            <a:avLst/>
          </a:prstGeom>
        </p:spPr>
        <p:txBody>
          <a:bodyPr wrap="square">
            <a:spAutoFit/>
          </a:bodyPr>
          <a:lstStyle/>
          <a:p>
            <a:r>
              <a:rPr lang="en-US" b="1" dirty="0"/>
              <a:t>Maturity. </a:t>
            </a:r>
            <a:r>
              <a:rPr lang="en-US" dirty="0"/>
              <a:t>Maturity and seed set complete the life cycle of annuals. Chemical control is not effective or practical at this stage.</a:t>
            </a:r>
          </a:p>
        </p:txBody>
      </p:sp>
      <p:sp>
        <p:nvSpPr>
          <p:cNvPr id="7" name="Rectangle 6"/>
          <p:cNvSpPr/>
          <p:nvPr/>
        </p:nvSpPr>
        <p:spPr>
          <a:xfrm>
            <a:off x="228600" y="4572000"/>
            <a:ext cx="8763000" cy="369332"/>
          </a:xfrm>
          <a:prstGeom prst="rect">
            <a:avLst/>
          </a:prstGeom>
        </p:spPr>
        <p:txBody>
          <a:bodyPr wrap="square">
            <a:spAutoFit/>
          </a:bodyPr>
          <a:lstStyle/>
          <a:p>
            <a:r>
              <a:rPr lang="en-US" b="1" dirty="0"/>
              <a:t>Vegetative stage.  </a:t>
            </a:r>
            <a:r>
              <a:rPr lang="en-US" dirty="0"/>
              <a:t>Control is still feasible but more difficult than at the seedling stage. </a:t>
            </a:r>
          </a:p>
        </p:txBody>
      </p:sp>
      <p:sp>
        <p:nvSpPr>
          <p:cNvPr id="8" name="TextBox 7"/>
          <p:cNvSpPr txBox="1"/>
          <p:nvPr/>
        </p:nvSpPr>
        <p:spPr>
          <a:xfrm>
            <a:off x="6705600" y="-228600"/>
            <a:ext cx="2209800" cy="1040285"/>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endParaRPr kumimoji="0" lang="en-US" sz="2800" b="1" i="0" u="none" strike="noStrike" kern="1200" cap="none" spc="0" normalizeH="0" baseline="0" noProof="0" dirty="0">
              <a:ln>
                <a:noFill/>
              </a:ln>
              <a:solidFill>
                <a:schemeClr val="tx1"/>
              </a:solidFill>
              <a:effectLst/>
              <a:uLnTx/>
              <a:uFillTx/>
              <a:latin typeface="+mn-lt"/>
              <a:ea typeface="+mn-ea"/>
              <a:cs typeface="+mn-cs"/>
            </a:endParaRPr>
          </a:p>
          <a:p>
            <a:pPr marL="342900" marR="0" indent="-342900" algn="ctr" defTabSz="914400" rtl="0" eaLnBrk="1" fontAlgn="auto" latinLnBrk="0" hangingPunct="1">
              <a:lnSpc>
                <a:spcPct val="100000"/>
              </a:lnSpc>
              <a:spcBef>
                <a:spcPct val="20000"/>
              </a:spcBef>
              <a:spcAft>
                <a:spcPts val="0"/>
              </a:spcAft>
              <a:buClrTx/>
              <a:buSzTx/>
              <a:tabLst/>
            </a:pPr>
            <a:r>
              <a:rPr lang="en-US" sz="2800" b="1" dirty="0"/>
              <a:t>ANNUALS</a:t>
            </a:r>
            <a:endParaRPr kumimoji="0" lang="en-US" sz="2800" b="1"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TextBox 2"/>
          <p:cNvSpPr txBox="1"/>
          <p:nvPr/>
        </p:nvSpPr>
        <p:spPr>
          <a:xfrm>
            <a:off x="1981200" y="533400"/>
            <a:ext cx="5181600" cy="923330"/>
          </a:xfrm>
          <a:prstGeom prst="rect">
            <a:avLst/>
          </a:prstGeom>
        </p:spPr>
        <p:txBody>
          <a:bodyPr wrap="square" rtlCol="0">
            <a:spAutoFit/>
          </a:bodyPr>
          <a:lstStyle/>
          <a:p>
            <a:pPr marL="342900" marR="0" indent="-342900" algn="ctr" defTabSz="914400" rtl="0" eaLnBrk="1" fontAlgn="auto" latinLnBrk="0" hangingPunct="1">
              <a:lnSpc>
                <a:spcPct val="100000"/>
              </a:lnSpc>
              <a:spcBef>
                <a:spcPct val="20000"/>
              </a:spcBef>
              <a:spcAft>
                <a:spcPts val="0"/>
              </a:spcAft>
              <a:buClrTx/>
              <a:buSzTx/>
              <a:tabLst/>
            </a:pPr>
            <a:r>
              <a:rPr kumimoji="0" lang="en-US" sz="5400" b="1" i="0" u="none" strike="noStrike" kern="1200" cap="none" spc="0" normalizeH="0" baseline="0" noProof="0" dirty="0">
                <a:ln>
                  <a:noFill/>
                </a:ln>
                <a:solidFill>
                  <a:schemeClr val="tx2">
                    <a:lumMod val="75000"/>
                  </a:schemeClr>
                </a:solidFill>
                <a:effectLst/>
                <a:uLnTx/>
                <a:uFillTx/>
                <a:latin typeface="+mn-lt"/>
                <a:ea typeface="+mn-ea"/>
                <a:cs typeface="+mn-cs"/>
              </a:rPr>
              <a:t>Biennial</a:t>
            </a:r>
            <a:r>
              <a:rPr kumimoji="0" lang="en-US" sz="2000" b="0" i="0" u="none" strike="noStrike" kern="1200" cap="none" spc="0" normalizeH="0" baseline="0" noProof="0" dirty="0">
                <a:ln>
                  <a:noFill/>
                </a:ln>
                <a:solidFill>
                  <a:schemeClr val="tx2">
                    <a:lumMod val="75000"/>
                  </a:schemeClr>
                </a:solidFill>
                <a:effectLst/>
                <a:uLnTx/>
                <a:uFillTx/>
                <a:latin typeface="+mn-lt"/>
                <a:ea typeface="+mn-ea"/>
                <a:cs typeface="+mn-cs"/>
              </a:rPr>
              <a:t> </a:t>
            </a:r>
          </a:p>
        </p:txBody>
      </p:sp>
      <p:sp>
        <p:nvSpPr>
          <p:cNvPr id="4" name="TextBox 3"/>
          <p:cNvSpPr txBox="1"/>
          <p:nvPr/>
        </p:nvSpPr>
        <p:spPr>
          <a:xfrm>
            <a:off x="838200" y="2133600"/>
            <a:ext cx="7010400" cy="1717393"/>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kumimoji="0" lang="en-US" sz="2400" b="0" i="0" u="none" strike="noStrike" kern="1200" cap="none" spc="0" normalizeH="0" baseline="0" noProof="0" dirty="0">
                <a:ln>
                  <a:noFill/>
                </a:ln>
                <a:solidFill>
                  <a:schemeClr val="tx2">
                    <a:lumMod val="75000"/>
                  </a:schemeClr>
                </a:solidFill>
                <a:effectLst/>
                <a:uLnTx/>
                <a:uFillTx/>
                <a:latin typeface="+mn-lt"/>
                <a:ea typeface="+mn-ea"/>
                <a:cs typeface="+mn-cs"/>
              </a:rPr>
              <a:t>Complete their life cycle within 2 years.</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kumimoji="0" lang="en-US" sz="2400" b="0" i="0" u="none" strike="noStrike" kern="1200" cap="none" spc="0" normalizeH="0" baseline="0" noProof="0" dirty="0">
                <a:ln>
                  <a:noFill/>
                </a:ln>
                <a:solidFill>
                  <a:schemeClr val="tx2">
                    <a:lumMod val="75000"/>
                  </a:schemeClr>
                </a:solidFill>
                <a:effectLst/>
                <a:uLnTx/>
                <a:uFillTx/>
                <a:latin typeface="+mn-lt"/>
                <a:ea typeface="+mn-ea"/>
                <a:cs typeface="+mn-cs"/>
              </a:rPr>
              <a:t> In the first year, plants form basal leaves (rosette) and a tap root.  </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kumimoji="0" lang="en-US" sz="2400" b="0" i="0" u="none" strike="noStrike" kern="1200" cap="none" spc="0" normalizeH="0" baseline="0" noProof="0" dirty="0">
                <a:ln>
                  <a:noFill/>
                </a:ln>
                <a:solidFill>
                  <a:schemeClr val="tx2">
                    <a:lumMod val="75000"/>
                  </a:schemeClr>
                </a:solidFill>
                <a:effectLst/>
                <a:uLnTx/>
                <a:uFillTx/>
                <a:latin typeface="+mn-lt"/>
                <a:ea typeface="+mn-ea"/>
                <a:cs typeface="+mn-cs"/>
              </a:rPr>
              <a:t>The second year, the plant flowers</a:t>
            </a:r>
            <a:r>
              <a:rPr kumimoji="0" lang="en-US" sz="2400" b="0" i="0" u="none" strike="noStrike" kern="1200" cap="none" spc="0" normalizeH="0" noProof="0" dirty="0">
                <a:ln>
                  <a:noFill/>
                </a:ln>
                <a:solidFill>
                  <a:schemeClr val="tx2">
                    <a:lumMod val="75000"/>
                  </a:schemeClr>
                </a:solidFill>
                <a:effectLst/>
                <a:uLnTx/>
                <a:uFillTx/>
                <a:latin typeface="+mn-lt"/>
                <a:ea typeface="+mn-ea"/>
                <a:cs typeface="+mn-cs"/>
              </a:rPr>
              <a:t> matures and dies</a:t>
            </a:r>
            <a:r>
              <a:rPr kumimoji="0" lang="en-US" sz="2400" b="0" i="0" u="none" strike="noStrike" kern="1200" cap="none" spc="0" normalizeH="0" baseline="0" noProof="0" dirty="0">
                <a:ln>
                  <a:noFill/>
                </a:ln>
                <a:solidFill>
                  <a:schemeClr val="tx2">
                    <a:lumMod val="75000"/>
                  </a:schemeClr>
                </a:solidFill>
                <a:effectLst/>
                <a:uLnTx/>
                <a:uFillTx/>
                <a:latin typeface="+mn-lt"/>
                <a:ea typeface="+mn-ea"/>
                <a:cs typeface="+mn-cs"/>
              </a:rPr>
              <a:t>  </a:t>
            </a:r>
          </a:p>
        </p:txBody>
      </p:sp>
      <p:sp>
        <p:nvSpPr>
          <p:cNvPr id="5" name="TextBox 4"/>
          <p:cNvSpPr txBox="1"/>
          <p:nvPr/>
        </p:nvSpPr>
        <p:spPr>
          <a:xfrm>
            <a:off x="1143000" y="4419600"/>
            <a:ext cx="8001000" cy="400110"/>
          </a:xfrm>
          <a:prstGeom prst="rect">
            <a:avLst/>
          </a:prstGeom>
        </p:spPr>
        <p:txBody>
          <a:bodyPr wrap="square" rtlCol="0">
            <a:spAutoFit/>
          </a:bodyPr>
          <a:lstStyle/>
          <a:p>
            <a:pPr marL="342900" indent="-342900">
              <a:spcBef>
                <a:spcPct val="20000"/>
              </a:spcBef>
            </a:pPr>
            <a:r>
              <a:rPr kumimoji="0" lang="en-US" sz="2000" b="0" i="0" u="none" strike="noStrike" kern="1200" cap="none" spc="0" normalizeH="0" baseline="0" noProof="0" dirty="0">
                <a:ln>
                  <a:noFill/>
                </a:ln>
                <a:solidFill>
                  <a:schemeClr val="tx2">
                    <a:lumMod val="75000"/>
                  </a:schemeClr>
                </a:solidFill>
                <a:effectLst/>
                <a:uLnTx/>
                <a:uFillTx/>
                <a:latin typeface="+mn-lt"/>
                <a:ea typeface="+mn-ea"/>
                <a:cs typeface="+mn-cs"/>
              </a:rPr>
              <a:t>Example</a:t>
            </a:r>
            <a:r>
              <a:rPr lang="en-US" sz="2000" dirty="0">
                <a:solidFill>
                  <a:schemeClr val="tx2">
                    <a:lumMod val="75000"/>
                  </a:schemeClr>
                </a:solidFill>
              </a:rPr>
              <a:t>: Tansy Ragwort, Bull </a:t>
            </a:r>
            <a:r>
              <a:rPr kumimoji="0" lang="en-US" sz="2000" b="0" i="0" u="none" strike="noStrike" kern="1200" cap="none" spc="0" normalizeH="0" baseline="0" noProof="0" dirty="0">
                <a:ln>
                  <a:noFill/>
                </a:ln>
                <a:solidFill>
                  <a:schemeClr val="tx2">
                    <a:lumMod val="75000"/>
                  </a:schemeClr>
                </a:solidFill>
                <a:effectLst/>
                <a:uLnTx/>
                <a:uFillTx/>
                <a:latin typeface="+mn-lt"/>
                <a:ea typeface="+mn-ea"/>
                <a:cs typeface="+mn-cs"/>
              </a:rPr>
              <a:t>thistle, Poison hemlock, </a:t>
            </a:r>
          </a:p>
        </p:txBody>
      </p:sp>
      <p:sp>
        <p:nvSpPr>
          <p:cNvPr id="6" name="Rectangle 5"/>
          <p:cNvSpPr/>
          <p:nvPr/>
        </p:nvSpPr>
        <p:spPr>
          <a:xfrm>
            <a:off x="609600" y="5334000"/>
            <a:ext cx="8763000" cy="646331"/>
          </a:xfrm>
          <a:prstGeom prst="rect">
            <a:avLst/>
          </a:prstGeom>
        </p:spPr>
        <p:txBody>
          <a:bodyPr wrap="square">
            <a:spAutoFit/>
          </a:bodyPr>
          <a:lstStyle/>
          <a:p>
            <a:r>
              <a:rPr lang="en-US" i="1" dirty="0">
                <a:solidFill>
                  <a:schemeClr val="tx2">
                    <a:lumMod val="75000"/>
                  </a:schemeClr>
                </a:solidFill>
              </a:rPr>
              <a:t>For best results, control biennial weeds as seedlings. Control of the rosette stage is second best. </a:t>
            </a:r>
            <a:r>
              <a:rPr lang="en-US" b="1" i="1" dirty="0">
                <a:solidFill>
                  <a:schemeClr val="tx2">
                    <a:lumMod val="75000"/>
                  </a:schemeClr>
                </a:solidFill>
              </a:rPr>
              <a:t>Control decreases as plants mature</a:t>
            </a:r>
            <a:r>
              <a:rPr lang="en-US" i="1" dirty="0">
                <a:solidFill>
                  <a:schemeClr val="tx2">
                    <a:lumMod val="75000"/>
                  </a:schemeClr>
                </a:solidFill>
              </a:rPr>
              <a:t>.</a:t>
            </a:r>
          </a:p>
        </p:txBody>
      </p:sp>
      <p:sp>
        <p:nvSpPr>
          <p:cNvPr id="7" name="5-Point Star 6"/>
          <p:cNvSpPr/>
          <p:nvPr/>
        </p:nvSpPr>
        <p:spPr>
          <a:xfrm>
            <a:off x="304800" y="5181600"/>
            <a:ext cx="304800" cy="3048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3" cstate="print"/>
          <a:srcRect/>
          <a:stretch>
            <a:fillRect/>
          </a:stretch>
        </p:blipFill>
        <p:spPr bwMode="auto">
          <a:xfrm>
            <a:off x="1828800" y="-228600"/>
            <a:ext cx="5867400" cy="3812153"/>
          </a:xfrm>
          <a:prstGeom prst="rect">
            <a:avLst/>
          </a:prstGeom>
          <a:noFill/>
          <a:ln w="9525">
            <a:noFill/>
            <a:miter lim="800000"/>
            <a:headEnd/>
            <a:tailEnd/>
          </a:ln>
        </p:spPr>
      </p:pic>
      <p:sp>
        <p:nvSpPr>
          <p:cNvPr id="4" name="TextBox 3"/>
          <p:cNvSpPr txBox="1"/>
          <p:nvPr/>
        </p:nvSpPr>
        <p:spPr>
          <a:xfrm>
            <a:off x="228600" y="2286000"/>
            <a:ext cx="2971800" cy="646331"/>
          </a:xfrm>
          <a:prstGeom prst="rect">
            <a:avLst/>
          </a:prstGeom>
          <a:noFill/>
        </p:spPr>
        <p:txBody>
          <a:bodyPr wrap="square" rtlCol="0">
            <a:spAutoFit/>
          </a:bodyPr>
          <a:lstStyle/>
          <a:p>
            <a:r>
              <a:rPr lang="en-US" dirty="0"/>
              <a:t>*There are no biennial grasses</a:t>
            </a:r>
          </a:p>
        </p:txBody>
      </p:sp>
      <p:sp>
        <p:nvSpPr>
          <p:cNvPr id="5" name="TextBox 4"/>
          <p:cNvSpPr txBox="1"/>
          <p:nvPr/>
        </p:nvSpPr>
        <p:spPr>
          <a:xfrm>
            <a:off x="6629400" y="228600"/>
            <a:ext cx="2286000" cy="584775"/>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tabLst/>
            </a:pPr>
            <a:r>
              <a:rPr kumimoji="0" lang="en-US" sz="3200" b="1" i="0" u="none" strike="noStrike" kern="1200" cap="none" spc="0" normalizeH="0" baseline="0" noProof="0" dirty="0">
                <a:ln>
                  <a:noFill/>
                </a:ln>
                <a:solidFill>
                  <a:schemeClr val="tx1"/>
                </a:solidFill>
                <a:effectLst/>
                <a:uLnTx/>
                <a:uFillTx/>
                <a:latin typeface="+mn-lt"/>
                <a:ea typeface="+mn-ea"/>
                <a:cs typeface="+mn-cs"/>
              </a:rPr>
              <a:t>Biennials</a:t>
            </a:r>
          </a:p>
        </p:txBody>
      </p:sp>
      <p:sp>
        <p:nvSpPr>
          <p:cNvPr id="6" name="TextBox 5"/>
          <p:cNvSpPr txBox="1"/>
          <p:nvPr/>
        </p:nvSpPr>
        <p:spPr>
          <a:xfrm>
            <a:off x="228600" y="3352800"/>
            <a:ext cx="8915400" cy="923330"/>
          </a:xfrm>
          <a:prstGeom prst="rect">
            <a:avLst/>
          </a:prstGeom>
          <a:noFill/>
        </p:spPr>
        <p:txBody>
          <a:bodyPr wrap="square" rtlCol="0">
            <a:spAutoFit/>
          </a:bodyPr>
          <a:lstStyle/>
          <a:p>
            <a:endParaRPr lang="en-US" b="1" u="sng" dirty="0"/>
          </a:p>
          <a:p>
            <a:endParaRPr lang="en-US" b="1" u="sng" dirty="0"/>
          </a:p>
          <a:p>
            <a:r>
              <a:rPr lang="en-US" b="1" dirty="0"/>
              <a:t>Seedling stage. </a:t>
            </a:r>
            <a:r>
              <a:rPr lang="en-US" dirty="0"/>
              <a:t>For best results, control seedlings as soon as possible after emergence.</a:t>
            </a:r>
          </a:p>
        </p:txBody>
      </p:sp>
      <p:sp>
        <p:nvSpPr>
          <p:cNvPr id="7" name="Rectangle 6"/>
          <p:cNvSpPr/>
          <p:nvPr/>
        </p:nvSpPr>
        <p:spPr>
          <a:xfrm>
            <a:off x="228600" y="4724400"/>
            <a:ext cx="8458200" cy="369332"/>
          </a:xfrm>
          <a:prstGeom prst="rect">
            <a:avLst/>
          </a:prstGeom>
        </p:spPr>
        <p:txBody>
          <a:bodyPr wrap="square">
            <a:spAutoFit/>
          </a:bodyPr>
          <a:lstStyle/>
          <a:p>
            <a:r>
              <a:rPr lang="en-US" b="1" dirty="0"/>
              <a:t>Vegetative stage.  </a:t>
            </a:r>
            <a:r>
              <a:rPr lang="en-US" dirty="0"/>
              <a:t>Control is still feasible but more difficult than at the seedling stage. </a:t>
            </a:r>
          </a:p>
        </p:txBody>
      </p:sp>
      <p:sp>
        <p:nvSpPr>
          <p:cNvPr id="8" name="Rectangle 7"/>
          <p:cNvSpPr/>
          <p:nvPr/>
        </p:nvSpPr>
        <p:spPr>
          <a:xfrm>
            <a:off x="228600" y="5181600"/>
            <a:ext cx="8610600" cy="646331"/>
          </a:xfrm>
          <a:prstGeom prst="rect">
            <a:avLst/>
          </a:prstGeom>
        </p:spPr>
        <p:txBody>
          <a:bodyPr wrap="square">
            <a:spAutoFit/>
          </a:bodyPr>
          <a:lstStyle/>
          <a:p>
            <a:r>
              <a:rPr lang="en-US" b="1" dirty="0"/>
              <a:t>Flowering</a:t>
            </a:r>
            <a:r>
              <a:rPr lang="en-US" dirty="0"/>
              <a:t>. It is most difficult to kill older, annual plants with chemicals. Foliar herbicide applications at this stage may prevent seed production.</a:t>
            </a:r>
          </a:p>
        </p:txBody>
      </p:sp>
      <p:sp>
        <p:nvSpPr>
          <p:cNvPr id="9" name="Rectangle 8"/>
          <p:cNvSpPr/>
          <p:nvPr/>
        </p:nvSpPr>
        <p:spPr>
          <a:xfrm>
            <a:off x="304800" y="5943600"/>
            <a:ext cx="8534400" cy="646331"/>
          </a:xfrm>
          <a:prstGeom prst="rect">
            <a:avLst/>
          </a:prstGeom>
        </p:spPr>
        <p:txBody>
          <a:bodyPr wrap="square">
            <a:spAutoFit/>
          </a:bodyPr>
          <a:lstStyle/>
          <a:p>
            <a:r>
              <a:rPr lang="en-US" b="1" dirty="0"/>
              <a:t>Maturity. </a:t>
            </a:r>
            <a:r>
              <a:rPr lang="en-US" dirty="0"/>
              <a:t>Maturity and seed set complete the life cycle of annuals. Chemical control is not effective or practical at this stage.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extBox 1"/>
          <p:cNvSpPr txBox="1"/>
          <p:nvPr/>
        </p:nvSpPr>
        <p:spPr>
          <a:xfrm>
            <a:off x="0" y="0"/>
            <a:ext cx="9144000" cy="923330"/>
          </a:xfrm>
          <a:prstGeom prst="rect">
            <a:avLst/>
          </a:prstGeom>
        </p:spPr>
        <p:txBody>
          <a:bodyPr wrap="square" rtlCol="0">
            <a:spAutoFit/>
          </a:bodyPr>
          <a:lstStyle/>
          <a:p>
            <a:pPr marL="342900" marR="0" indent="-342900" algn="ctr" defTabSz="914400" rtl="0" eaLnBrk="1" fontAlgn="auto" latinLnBrk="0" hangingPunct="1">
              <a:lnSpc>
                <a:spcPct val="100000"/>
              </a:lnSpc>
              <a:spcBef>
                <a:spcPct val="20000"/>
              </a:spcBef>
              <a:spcAft>
                <a:spcPts val="0"/>
              </a:spcAft>
              <a:buClrTx/>
              <a:buSzTx/>
              <a:tabLst/>
            </a:pPr>
            <a:r>
              <a:rPr kumimoji="0" lang="en-US" sz="5400" b="1" i="0" u="none" strike="noStrike" kern="1200" cap="none" spc="0" normalizeH="0" baseline="0" noProof="0" dirty="0">
                <a:ln>
                  <a:noFill/>
                </a:ln>
                <a:solidFill>
                  <a:schemeClr val="tx2">
                    <a:lumMod val="75000"/>
                  </a:schemeClr>
                </a:solidFill>
                <a:effectLst/>
                <a:uLnTx/>
                <a:uFillTx/>
                <a:latin typeface="+mn-lt"/>
                <a:ea typeface="+mn-ea"/>
                <a:cs typeface="+mn-cs"/>
              </a:rPr>
              <a:t>Perennials </a:t>
            </a:r>
            <a:r>
              <a:rPr kumimoji="0" lang="en-US" sz="2800" b="1" i="1" u="none" strike="noStrike" kern="1200" cap="none" spc="0" normalizeH="0" baseline="0" noProof="0" dirty="0">
                <a:ln>
                  <a:noFill/>
                </a:ln>
                <a:solidFill>
                  <a:schemeClr val="tx2">
                    <a:lumMod val="75000"/>
                  </a:schemeClr>
                </a:solidFill>
                <a:effectLst/>
                <a:uLnTx/>
                <a:uFillTx/>
                <a:latin typeface="+mn-lt"/>
                <a:ea typeface="+mn-ea"/>
                <a:cs typeface="+mn-cs"/>
              </a:rPr>
              <a:t>(simple</a:t>
            </a:r>
            <a:r>
              <a:rPr kumimoji="0" lang="en-US" sz="2800" b="1" i="1" u="none" strike="noStrike" kern="1200" cap="none" spc="0" normalizeH="0" noProof="0" dirty="0">
                <a:ln>
                  <a:noFill/>
                </a:ln>
                <a:solidFill>
                  <a:schemeClr val="tx2">
                    <a:lumMod val="75000"/>
                  </a:schemeClr>
                </a:solidFill>
                <a:effectLst/>
                <a:uLnTx/>
                <a:uFillTx/>
                <a:latin typeface="+mn-lt"/>
                <a:ea typeface="+mn-ea"/>
                <a:cs typeface="+mn-cs"/>
              </a:rPr>
              <a:t> or creeping)</a:t>
            </a:r>
            <a:endParaRPr kumimoji="0" lang="en-US" sz="2800" b="1" i="1" u="none" strike="noStrike" kern="1200" cap="none" spc="0" normalizeH="0" baseline="0" noProof="0" dirty="0">
              <a:ln>
                <a:noFill/>
              </a:ln>
              <a:solidFill>
                <a:schemeClr val="tx2">
                  <a:lumMod val="75000"/>
                </a:schemeClr>
              </a:solidFill>
              <a:effectLst/>
              <a:uLnTx/>
              <a:uFillTx/>
              <a:latin typeface="+mn-lt"/>
              <a:ea typeface="+mn-ea"/>
              <a:cs typeface="+mn-cs"/>
            </a:endParaRPr>
          </a:p>
        </p:txBody>
      </p:sp>
      <p:sp>
        <p:nvSpPr>
          <p:cNvPr id="6" name="TextBox 5"/>
          <p:cNvSpPr txBox="1"/>
          <p:nvPr/>
        </p:nvSpPr>
        <p:spPr>
          <a:xfrm>
            <a:off x="381000" y="5638800"/>
            <a:ext cx="8763000" cy="830997"/>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tabLst/>
            </a:pPr>
            <a:r>
              <a:rPr kumimoji="0" lang="en-US" sz="2800" b="0" i="0" u="none" strike="noStrike" kern="1200" cap="none" spc="0" normalizeH="0" baseline="0" noProof="0" dirty="0">
                <a:ln>
                  <a:noFill/>
                </a:ln>
                <a:solidFill>
                  <a:schemeClr val="tx2">
                    <a:lumMod val="50000"/>
                  </a:schemeClr>
                </a:solidFill>
                <a:effectLst/>
                <a:uLnTx/>
                <a:uFillTx/>
                <a:latin typeface="+mn-lt"/>
                <a:ea typeface="+mn-ea"/>
                <a:cs typeface="+mn-cs"/>
              </a:rPr>
              <a:t>    </a:t>
            </a:r>
            <a:r>
              <a:rPr kumimoji="0" lang="en-US" sz="2000" b="0" i="1" u="none" strike="noStrike" kern="1200" cap="none" spc="0" normalizeH="0" baseline="0" noProof="0" dirty="0">
                <a:ln>
                  <a:noFill/>
                </a:ln>
                <a:solidFill>
                  <a:schemeClr val="tx2">
                    <a:lumMod val="50000"/>
                  </a:schemeClr>
                </a:solidFill>
                <a:effectLst/>
                <a:uLnTx/>
                <a:uFillTx/>
                <a:latin typeface="+mn-lt"/>
                <a:ea typeface="+mn-ea"/>
                <a:cs typeface="+mn-cs"/>
              </a:rPr>
              <a:t>Perennials are the most difficult to control .  Do not let perennial weeds become established.  Most reproduce by seed and also </a:t>
            </a:r>
            <a:r>
              <a:rPr kumimoji="0" lang="en-US" sz="2000" b="0" i="1" u="none" strike="noStrike" kern="1200" cap="none" spc="0" normalizeH="0" baseline="0" noProof="0" dirty="0" err="1">
                <a:ln>
                  <a:noFill/>
                </a:ln>
                <a:solidFill>
                  <a:schemeClr val="tx2">
                    <a:lumMod val="50000"/>
                  </a:schemeClr>
                </a:solidFill>
                <a:effectLst/>
                <a:uLnTx/>
                <a:uFillTx/>
                <a:latin typeface="+mn-lt"/>
                <a:ea typeface="+mn-ea"/>
                <a:cs typeface="+mn-cs"/>
              </a:rPr>
              <a:t>vegetatively</a:t>
            </a:r>
            <a:r>
              <a:rPr kumimoji="0" lang="en-US" sz="2000" b="0" i="1" u="none" strike="noStrike" kern="1200" cap="none" spc="0" normalizeH="0" baseline="0" noProof="0" dirty="0">
                <a:ln>
                  <a:noFill/>
                </a:ln>
                <a:solidFill>
                  <a:schemeClr val="tx2">
                    <a:lumMod val="50000"/>
                  </a:schemeClr>
                </a:solidFill>
                <a:effectLst/>
                <a:uLnTx/>
                <a:uFillTx/>
                <a:latin typeface="+mn-lt"/>
                <a:ea typeface="+mn-ea"/>
                <a:cs typeface="+mn-cs"/>
              </a:rPr>
              <a:t> (fragments)</a:t>
            </a:r>
          </a:p>
        </p:txBody>
      </p:sp>
      <p:sp>
        <p:nvSpPr>
          <p:cNvPr id="8" name="TextBox 7"/>
          <p:cNvSpPr txBox="1"/>
          <p:nvPr/>
        </p:nvSpPr>
        <p:spPr>
          <a:xfrm>
            <a:off x="304800" y="914400"/>
            <a:ext cx="8839200" cy="2000548"/>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tabLst/>
            </a:pPr>
            <a:r>
              <a:rPr kumimoji="0" lang="en-US" sz="2800" b="1" i="0" strike="noStrike" kern="1200" cap="none" spc="0" normalizeH="0" baseline="0" noProof="0" dirty="0">
                <a:ln>
                  <a:noFill/>
                </a:ln>
                <a:solidFill>
                  <a:schemeClr val="tx2">
                    <a:lumMod val="75000"/>
                  </a:schemeClr>
                </a:solidFill>
                <a:effectLst/>
                <a:uLnTx/>
                <a:uFillTx/>
                <a:latin typeface="+mn-lt"/>
                <a:ea typeface="+mn-ea"/>
                <a:cs typeface="+mn-cs"/>
              </a:rPr>
              <a:t>Simple</a:t>
            </a:r>
            <a:endParaRPr kumimoji="0" lang="en-US" sz="2800" b="0" i="0" strike="noStrike" kern="1200" cap="none" spc="0" normalizeH="0" baseline="0" noProof="0" dirty="0">
              <a:ln>
                <a:noFill/>
              </a:ln>
              <a:solidFill>
                <a:schemeClr val="tx2">
                  <a:lumMod val="75000"/>
                </a:schemeClr>
              </a:solidFill>
              <a:effectLst/>
              <a:uLnTx/>
              <a:uFillTx/>
              <a:latin typeface="+mn-lt"/>
              <a:ea typeface="+mn-ea"/>
              <a:cs typeface="+mn-cs"/>
            </a:endParaRP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kumimoji="0" lang="en-US" sz="2000" b="0" i="0" u="none" strike="noStrike" kern="1200" cap="none" spc="0" normalizeH="0" baseline="0" noProof="0" dirty="0">
                <a:ln>
                  <a:noFill/>
                </a:ln>
                <a:solidFill>
                  <a:schemeClr val="tx2">
                    <a:lumMod val="75000"/>
                  </a:schemeClr>
                </a:solidFill>
                <a:effectLst/>
                <a:uLnTx/>
                <a:uFillTx/>
                <a:latin typeface="+mn-lt"/>
                <a:ea typeface="+mn-ea"/>
                <a:cs typeface="+mn-cs"/>
              </a:rPr>
              <a:t> Spread primarily by seed</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lang="en-US" sz="2000" dirty="0">
                <a:solidFill>
                  <a:schemeClr val="tx2">
                    <a:lumMod val="75000"/>
                  </a:schemeClr>
                </a:solidFill>
              </a:rPr>
              <a:t>Large tap</a:t>
            </a:r>
            <a:r>
              <a:rPr kumimoji="0" lang="en-US" sz="2000" b="0" i="0" u="none" strike="noStrike" kern="1200" cap="none" spc="0" normalizeH="0" baseline="0" noProof="0" dirty="0">
                <a:ln>
                  <a:noFill/>
                </a:ln>
                <a:solidFill>
                  <a:schemeClr val="tx2">
                    <a:lumMod val="75000"/>
                  </a:schemeClr>
                </a:solidFill>
                <a:effectLst/>
                <a:uLnTx/>
                <a:uFillTx/>
                <a:latin typeface="+mn-lt"/>
                <a:ea typeface="+mn-ea"/>
                <a:cs typeface="+mn-cs"/>
              </a:rPr>
              <a:t> roots,</a:t>
            </a:r>
            <a:r>
              <a:rPr kumimoji="0" lang="en-US" sz="2000" b="0" i="0" u="none" strike="noStrike" kern="1200" cap="none" spc="0" normalizeH="0" noProof="0" dirty="0">
                <a:ln>
                  <a:noFill/>
                </a:ln>
                <a:solidFill>
                  <a:schemeClr val="tx2">
                    <a:lumMod val="75000"/>
                  </a:schemeClr>
                </a:solidFill>
                <a:effectLst/>
                <a:uLnTx/>
                <a:uFillTx/>
                <a:latin typeface="+mn-lt"/>
                <a:ea typeface="+mn-ea"/>
                <a:cs typeface="+mn-cs"/>
              </a:rPr>
              <a:t> even cut off below ground level they can still </a:t>
            </a:r>
            <a:r>
              <a:rPr kumimoji="0" lang="en-US" sz="2000" b="0" i="0" u="none" strike="noStrike" kern="1200" cap="none" spc="0" normalizeH="0" noProof="0" dirty="0" err="1">
                <a:ln>
                  <a:noFill/>
                </a:ln>
                <a:solidFill>
                  <a:schemeClr val="tx2">
                    <a:lumMod val="75000"/>
                  </a:schemeClr>
                </a:solidFill>
                <a:effectLst/>
                <a:uLnTx/>
                <a:uFillTx/>
                <a:latin typeface="+mn-lt"/>
                <a:ea typeface="+mn-ea"/>
                <a:cs typeface="+mn-cs"/>
              </a:rPr>
              <a:t>resprout</a:t>
            </a:r>
            <a:r>
              <a:rPr kumimoji="0" lang="en-US" sz="2000" b="0" i="0" u="none" strike="noStrike" kern="1200" cap="none" spc="0" normalizeH="0" noProof="0" dirty="0">
                <a:ln>
                  <a:noFill/>
                </a:ln>
                <a:solidFill>
                  <a:schemeClr val="tx2">
                    <a:lumMod val="75000"/>
                  </a:schemeClr>
                </a:solidFill>
                <a:effectLst/>
                <a:uLnTx/>
                <a:uFillTx/>
                <a:latin typeface="+mn-lt"/>
                <a:ea typeface="+mn-ea"/>
                <a:cs typeface="+mn-cs"/>
              </a:rPr>
              <a:t> </a:t>
            </a:r>
          </a:p>
          <a:p>
            <a:pPr marL="342900" marR="0" indent="-342900" algn="l" defTabSz="914400" rtl="0" eaLnBrk="1" fontAlgn="auto" latinLnBrk="0" hangingPunct="1">
              <a:lnSpc>
                <a:spcPct val="100000"/>
              </a:lnSpc>
              <a:spcBef>
                <a:spcPct val="20000"/>
              </a:spcBef>
              <a:spcAft>
                <a:spcPts val="0"/>
              </a:spcAft>
              <a:buClrTx/>
              <a:buSzTx/>
              <a:tabLst/>
            </a:pPr>
            <a:endParaRPr kumimoji="0" lang="en-US" sz="2000" b="0" i="0" u="none" strike="noStrike" kern="1200" cap="none" spc="0" normalizeH="0" noProof="0" dirty="0">
              <a:ln>
                <a:noFill/>
              </a:ln>
              <a:solidFill>
                <a:schemeClr val="tx2">
                  <a:lumMod val="75000"/>
                </a:schemeClr>
              </a:solidFill>
              <a:effectLst/>
              <a:uLnTx/>
              <a:uFillTx/>
              <a:latin typeface="+mn-lt"/>
              <a:ea typeface="+mn-ea"/>
              <a:cs typeface="+mn-cs"/>
            </a:endParaRPr>
          </a:p>
          <a:p>
            <a:pPr marL="342900" marR="0" indent="-342900" algn="l" defTabSz="914400" rtl="0" eaLnBrk="1" fontAlgn="auto" latinLnBrk="0" hangingPunct="1">
              <a:lnSpc>
                <a:spcPct val="100000"/>
              </a:lnSpc>
              <a:spcBef>
                <a:spcPct val="20000"/>
              </a:spcBef>
              <a:spcAft>
                <a:spcPts val="0"/>
              </a:spcAft>
              <a:buClrTx/>
              <a:buSzTx/>
              <a:tabLst/>
            </a:pPr>
            <a:r>
              <a:rPr kumimoji="0" lang="en-US" sz="2000" b="0" i="0" u="none" strike="noStrike" kern="1200" cap="none" spc="0" normalizeH="0" noProof="0" dirty="0">
                <a:ln>
                  <a:noFill/>
                </a:ln>
                <a:solidFill>
                  <a:schemeClr val="tx2">
                    <a:lumMod val="75000"/>
                  </a:schemeClr>
                </a:solidFill>
                <a:effectLst/>
                <a:uLnTx/>
                <a:uFillTx/>
                <a:latin typeface="+mn-lt"/>
                <a:ea typeface="+mn-ea"/>
                <a:cs typeface="+mn-cs"/>
              </a:rPr>
              <a:t>                     Examples: Dandelion, Pokeweed, Giant hogweed </a:t>
            </a:r>
            <a:endParaRPr kumimoji="0" lang="en-US" sz="2000" b="0" i="0" u="none" strike="noStrike" kern="1200" cap="none" spc="0" normalizeH="0" baseline="0" noProof="0" dirty="0">
              <a:ln>
                <a:noFill/>
              </a:ln>
              <a:solidFill>
                <a:schemeClr val="tx2">
                  <a:lumMod val="75000"/>
                </a:schemeClr>
              </a:solidFill>
              <a:effectLst/>
              <a:uLnTx/>
              <a:uFillTx/>
              <a:latin typeface="+mn-lt"/>
              <a:ea typeface="+mn-ea"/>
              <a:cs typeface="+mn-cs"/>
            </a:endParaRPr>
          </a:p>
        </p:txBody>
      </p:sp>
      <p:sp>
        <p:nvSpPr>
          <p:cNvPr id="9" name="TextBox 8"/>
          <p:cNvSpPr txBox="1"/>
          <p:nvPr/>
        </p:nvSpPr>
        <p:spPr>
          <a:xfrm>
            <a:off x="228600" y="3124200"/>
            <a:ext cx="8915400" cy="1938992"/>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tabLst/>
            </a:pPr>
            <a:r>
              <a:rPr kumimoji="0" lang="en-US" sz="2800" b="1" i="0" strike="noStrike" kern="1200" cap="none" spc="0" normalizeH="0" baseline="0" noProof="0" dirty="0">
                <a:ln>
                  <a:noFill/>
                </a:ln>
                <a:solidFill>
                  <a:schemeClr val="tx2">
                    <a:lumMod val="75000"/>
                  </a:schemeClr>
                </a:solidFill>
                <a:effectLst/>
                <a:uLnTx/>
                <a:uFillTx/>
                <a:latin typeface="+mn-lt"/>
                <a:ea typeface="+mn-ea"/>
                <a:cs typeface="+mn-cs"/>
              </a:rPr>
              <a:t>Creeping</a:t>
            </a:r>
            <a:r>
              <a:rPr kumimoji="0" lang="en-US" sz="2800" b="0" i="0" strike="noStrike" kern="1200" cap="none" spc="0" normalizeH="0" baseline="0" noProof="0" dirty="0">
                <a:ln>
                  <a:noFill/>
                </a:ln>
                <a:solidFill>
                  <a:schemeClr val="tx2">
                    <a:lumMod val="75000"/>
                  </a:schemeClr>
                </a:solidFill>
                <a:effectLst/>
                <a:uLnTx/>
                <a:uFillTx/>
                <a:latin typeface="+mn-lt"/>
                <a:ea typeface="+mn-ea"/>
                <a:cs typeface="+mn-cs"/>
              </a:rPr>
              <a:t> </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kumimoji="0" lang="en-US" sz="2000" b="0" i="0" u="none" strike="noStrike" kern="1200" cap="none" spc="0" normalizeH="0" baseline="0" noProof="0" dirty="0">
                <a:ln>
                  <a:noFill/>
                </a:ln>
                <a:solidFill>
                  <a:schemeClr val="tx2">
                    <a:lumMod val="75000"/>
                  </a:schemeClr>
                </a:solidFill>
                <a:effectLst/>
                <a:uLnTx/>
                <a:uFillTx/>
                <a:latin typeface="+mn-lt"/>
                <a:ea typeface="+mn-ea"/>
                <a:cs typeface="+mn-cs"/>
              </a:rPr>
              <a:t>reproduce by creeping </a:t>
            </a:r>
            <a:r>
              <a:rPr lang="en-US" sz="2000" dirty="0">
                <a:solidFill>
                  <a:schemeClr val="tx2">
                    <a:lumMod val="75000"/>
                  </a:schemeClr>
                </a:solidFill>
              </a:rPr>
              <a:t>horizontal stems</a:t>
            </a:r>
            <a:r>
              <a:rPr kumimoji="0" lang="en-US" sz="2000" b="0" i="0" u="none" strike="noStrike" kern="1200" cap="none" spc="0" normalizeH="0" baseline="0" noProof="0" dirty="0">
                <a:ln>
                  <a:noFill/>
                </a:ln>
                <a:solidFill>
                  <a:schemeClr val="tx2">
                    <a:lumMod val="75000"/>
                  </a:schemeClr>
                </a:solidFill>
                <a:effectLst/>
                <a:uLnTx/>
                <a:uFillTx/>
                <a:latin typeface="+mn-lt"/>
                <a:ea typeface="+mn-ea"/>
                <a:cs typeface="+mn-cs"/>
              </a:rPr>
              <a:t> above ground (</a:t>
            </a:r>
            <a:r>
              <a:rPr kumimoji="0" lang="en-US" sz="2000" b="0" i="0" u="none" strike="noStrike" kern="1200" cap="none" spc="0" normalizeH="0" baseline="0" noProof="0" dirty="0" err="1">
                <a:ln>
                  <a:noFill/>
                </a:ln>
                <a:solidFill>
                  <a:schemeClr val="tx2">
                    <a:lumMod val="75000"/>
                  </a:schemeClr>
                </a:solidFill>
                <a:effectLst/>
                <a:uLnTx/>
                <a:uFillTx/>
                <a:latin typeface="+mn-lt"/>
                <a:ea typeface="+mn-ea"/>
                <a:cs typeface="+mn-cs"/>
              </a:rPr>
              <a:t>stolons</a:t>
            </a:r>
            <a:r>
              <a:rPr kumimoji="0" lang="en-US" sz="2000" b="0" i="0" u="none" strike="noStrike" kern="1200" cap="none" spc="0" normalizeH="0" baseline="0" noProof="0" dirty="0">
                <a:ln>
                  <a:noFill/>
                </a:ln>
                <a:solidFill>
                  <a:schemeClr val="tx2">
                    <a:lumMod val="75000"/>
                  </a:schemeClr>
                </a:solidFill>
                <a:effectLst/>
                <a:uLnTx/>
                <a:uFillTx/>
                <a:latin typeface="+mn-lt"/>
                <a:ea typeface="+mn-ea"/>
                <a:cs typeface="+mn-cs"/>
              </a:rPr>
              <a:t>) or below ground (rhizomes)</a:t>
            </a:r>
            <a:r>
              <a:rPr kumimoji="0" lang="en-US" sz="2000" b="0" i="0" u="none" strike="noStrike" kern="1200" cap="none" spc="0" normalizeH="0" noProof="0" dirty="0">
                <a:ln>
                  <a:noFill/>
                </a:ln>
                <a:solidFill>
                  <a:schemeClr val="tx2">
                    <a:lumMod val="75000"/>
                  </a:schemeClr>
                </a:solidFill>
                <a:effectLst/>
                <a:uLnTx/>
                <a:uFillTx/>
                <a:latin typeface="+mn-lt"/>
                <a:ea typeface="+mn-ea"/>
                <a:cs typeface="+mn-cs"/>
              </a:rPr>
              <a:t> </a:t>
            </a:r>
          </a:p>
          <a:p>
            <a:pPr marL="342900" marR="0" indent="-342900" algn="l" defTabSz="914400" rtl="0" eaLnBrk="1" fontAlgn="auto" latinLnBrk="0" hangingPunct="1">
              <a:lnSpc>
                <a:spcPct val="100000"/>
              </a:lnSpc>
              <a:spcBef>
                <a:spcPct val="20000"/>
              </a:spcBef>
              <a:spcAft>
                <a:spcPts val="0"/>
              </a:spcAft>
              <a:buClrTx/>
              <a:buSzTx/>
              <a:tabLst/>
            </a:pPr>
            <a:endParaRPr lang="en-US" sz="2000" dirty="0">
              <a:solidFill>
                <a:schemeClr val="tx2">
                  <a:lumMod val="75000"/>
                </a:schemeClr>
              </a:solidFill>
            </a:endParaRPr>
          </a:p>
          <a:p>
            <a:pPr marL="342900" marR="0" indent="-342900" algn="l" defTabSz="914400" rtl="0" eaLnBrk="1" fontAlgn="auto" latinLnBrk="0" hangingPunct="1">
              <a:lnSpc>
                <a:spcPct val="100000"/>
              </a:lnSpc>
              <a:spcBef>
                <a:spcPct val="20000"/>
              </a:spcBef>
              <a:spcAft>
                <a:spcPts val="0"/>
              </a:spcAft>
              <a:buClrTx/>
              <a:buSzTx/>
              <a:tabLst/>
            </a:pPr>
            <a:r>
              <a:rPr lang="en-US" sz="2000" dirty="0">
                <a:solidFill>
                  <a:schemeClr val="tx2">
                    <a:lumMod val="75000"/>
                  </a:schemeClr>
                </a:solidFill>
              </a:rPr>
              <a:t>                        Example: C</a:t>
            </a:r>
            <a:r>
              <a:rPr kumimoji="0" lang="en-US" sz="2000" b="0" i="0" u="none" strike="noStrike" kern="1200" cap="none" spc="0" normalizeH="0" baseline="0" noProof="0" dirty="0" err="1">
                <a:ln>
                  <a:noFill/>
                </a:ln>
                <a:solidFill>
                  <a:schemeClr val="tx2">
                    <a:lumMod val="75000"/>
                  </a:schemeClr>
                </a:solidFill>
                <a:effectLst/>
                <a:uLnTx/>
                <a:uFillTx/>
                <a:latin typeface="+mn-lt"/>
                <a:ea typeface="+mn-ea"/>
                <a:cs typeface="+mn-cs"/>
              </a:rPr>
              <a:t>anada</a:t>
            </a:r>
            <a:r>
              <a:rPr kumimoji="0" lang="en-US" sz="2000" b="0" i="0" u="none" strike="noStrike" kern="1200" cap="none" spc="0" normalizeH="0" baseline="0" noProof="0" dirty="0">
                <a:ln>
                  <a:noFill/>
                </a:ln>
                <a:solidFill>
                  <a:schemeClr val="tx2">
                    <a:lumMod val="75000"/>
                  </a:schemeClr>
                </a:solidFill>
                <a:effectLst/>
                <a:uLnTx/>
                <a:uFillTx/>
                <a:latin typeface="+mn-lt"/>
                <a:ea typeface="+mn-ea"/>
                <a:cs typeface="+mn-cs"/>
              </a:rPr>
              <a:t> thistle, Field bindweed  </a:t>
            </a:r>
          </a:p>
        </p:txBody>
      </p:sp>
      <p:sp>
        <p:nvSpPr>
          <p:cNvPr id="10" name="5-Point Star 9"/>
          <p:cNvSpPr/>
          <p:nvPr/>
        </p:nvSpPr>
        <p:spPr>
          <a:xfrm>
            <a:off x="304800" y="5562600"/>
            <a:ext cx="381000" cy="4572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3" cstate="print"/>
          <a:srcRect/>
          <a:stretch>
            <a:fillRect/>
          </a:stretch>
        </p:blipFill>
        <p:spPr bwMode="auto">
          <a:xfrm>
            <a:off x="1828800" y="0"/>
            <a:ext cx="5257800" cy="3581400"/>
          </a:xfrm>
          <a:prstGeom prst="rect">
            <a:avLst/>
          </a:prstGeom>
          <a:noFill/>
          <a:ln w="9525">
            <a:noFill/>
            <a:miter lim="800000"/>
            <a:headEnd/>
            <a:tailEnd/>
          </a:ln>
        </p:spPr>
      </p:pic>
      <p:sp>
        <p:nvSpPr>
          <p:cNvPr id="4" name="TextBox 3"/>
          <p:cNvSpPr txBox="1"/>
          <p:nvPr/>
        </p:nvSpPr>
        <p:spPr>
          <a:xfrm>
            <a:off x="0" y="4057233"/>
            <a:ext cx="9144000" cy="2800767"/>
          </a:xfrm>
          <a:prstGeom prst="rect">
            <a:avLst/>
          </a:prstGeom>
          <a:noFill/>
        </p:spPr>
        <p:txBody>
          <a:bodyPr wrap="square" rtlCol="0">
            <a:spAutoFit/>
          </a:bodyPr>
          <a:lstStyle/>
          <a:p>
            <a:r>
              <a:rPr lang="en-US" sz="1600" b="1" u="sng" dirty="0"/>
              <a:t>Vegetative stage</a:t>
            </a:r>
            <a:r>
              <a:rPr lang="en-US" sz="1600" b="1" dirty="0"/>
              <a:t>. </a:t>
            </a:r>
            <a:r>
              <a:rPr lang="en-US" sz="1600" dirty="0"/>
              <a:t>Chemical control is </a:t>
            </a:r>
            <a:r>
              <a:rPr lang="en-US" sz="1600" b="1" i="1" dirty="0"/>
              <a:t>generally poor </a:t>
            </a:r>
            <a:r>
              <a:rPr lang="en-US" sz="1600" dirty="0"/>
              <a:t>during this stage but improves when the weed reaches the bud stage</a:t>
            </a:r>
          </a:p>
          <a:p>
            <a:endParaRPr lang="en-US" sz="1600" dirty="0"/>
          </a:p>
          <a:p>
            <a:r>
              <a:rPr lang="en-US" sz="1600" b="1" u="sng" dirty="0"/>
              <a:t>Flowering</a:t>
            </a:r>
            <a:r>
              <a:rPr lang="en-US" sz="1600" b="1" dirty="0"/>
              <a:t>. </a:t>
            </a:r>
            <a:r>
              <a:rPr lang="en-US" sz="1600" dirty="0"/>
              <a:t>At this stage, the plant’s energy goes into production of flowers and seeds. </a:t>
            </a:r>
            <a:r>
              <a:rPr lang="en-US" sz="1600" b="1" i="1" dirty="0"/>
              <a:t>Chemical control is most effective just prior to flowering </a:t>
            </a:r>
            <a:r>
              <a:rPr lang="en-US" sz="1600" dirty="0"/>
              <a:t>(bud stage) </a:t>
            </a:r>
          </a:p>
          <a:p>
            <a:endParaRPr lang="en-US" sz="1600" dirty="0"/>
          </a:p>
          <a:p>
            <a:r>
              <a:rPr lang="en-US" sz="1600" b="1" u="sng" dirty="0"/>
              <a:t>Maturity</a:t>
            </a:r>
            <a:r>
              <a:rPr lang="en-US" sz="1600" b="1" dirty="0"/>
              <a:t>.</a:t>
            </a:r>
            <a:r>
              <a:rPr lang="en-US" sz="1600" i="1" dirty="0"/>
              <a:t> </a:t>
            </a:r>
            <a:r>
              <a:rPr lang="en-US" sz="1600" b="1" i="1" dirty="0"/>
              <a:t>Most herbicides are ineffective at this stage</a:t>
            </a:r>
            <a:r>
              <a:rPr lang="en-US" sz="1600" dirty="0"/>
              <a:t>. The underground roots and stems remain alive through the winter and send up new shoots the following spring.</a:t>
            </a:r>
          </a:p>
          <a:p>
            <a:endParaRPr lang="en-US" sz="1600" dirty="0"/>
          </a:p>
          <a:p>
            <a:r>
              <a:rPr lang="en-US" sz="1600" b="1" u="sng" dirty="0"/>
              <a:t> Fall </a:t>
            </a:r>
            <a:r>
              <a:rPr lang="en-US" sz="1600" b="1" u="sng" dirty="0" err="1"/>
              <a:t>regrowth</a:t>
            </a:r>
            <a:r>
              <a:rPr lang="en-US" sz="1600" b="1" dirty="0"/>
              <a:t>. </a:t>
            </a:r>
            <a:r>
              <a:rPr lang="en-US" sz="1600" dirty="0"/>
              <a:t>Some perennials produce shoots in the fall just prior to frost. These shoots make more sugars for storage in the roots. </a:t>
            </a:r>
            <a:r>
              <a:rPr lang="en-US" sz="1600" b="1" i="1" dirty="0"/>
              <a:t>Applying herbicides to fall </a:t>
            </a:r>
            <a:r>
              <a:rPr lang="en-US" sz="1600" b="1" i="1" dirty="0" err="1"/>
              <a:t>regrowth</a:t>
            </a:r>
            <a:r>
              <a:rPr lang="en-US" sz="1600" b="1" i="1" dirty="0"/>
              <a:t> is very effective.</a:t>
            </a:r>
          </a:p>
        </p:txBody>
      </p:sp>
      <p:sp>
        <p:nvSpPr>
          <p:cNvPr id="5" name="TextBox 4"/>
          <p:cNvSpPr txBox="1"/>
          <p:nvPr/>
        </p:nvSpPr>
        <p:spPr>
          <a:xfrm>
            <a:off x="0" y="3505200"/>
            <a:ext cx="8991600" cy="400110"/>
          </a:xfrm>
          <a:prstGeom prst="rect">
            <a:avLst/>
          </a:prstGeom>
        </p:spPr>
        <p:txBody>
          <a:bodyPr wrap="square" rtlCol="0">
            <a:spAutoFit/>
          </a:bodyPr>
          <a:lstStyle/>
          <a:p>
            <a:pPr marL="342900" indent="-342900">
              <a:spcBef>
                <a:spcPct val="20000"/>
              </a:spcBef>
            </a:pPr>
            <a:r>
              <a:rPr lang="en-US" sz="1600" b="1" u="sng" dirty="0"/>
              <a:t>Seedling</a:t>
            </a:r>
            <a:r>
              <a:rPr lang="en-US" sz="2000" b="1" u="sng" dirty="0"/>
              <a:t> </a:t>
            </a:r>
            <a:r>
              <a:rPr lang="en-US" sz="1600" b="1" u="sng" dirty="0"/>
              <a:t>stage</a:t>
            </a:r>
            <a:r>
              <a:rPr lang="en-US" sz="1600" u="sng" dirty="0"/>
              <a:t>. </a:t>
            </a:r>
            <a:r>
              <a:rPr lang="en-US" sz="1600" dirty="0"/>
              <a:t>Perennials are easiest to control during the seedling stage, just like annuals and biennials</a:t>
            </a:r>
            <a:endParaRPr kumimoji="0" lang="en-US"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TextBox 5"/>
          <p:cNvSpPr txBox="1"/>
          <p:nvPr/>
        </p:nvSpPr>
        <p:spPr>
          <a:xfrm>
            <a:off x="6781800" y="304800"/>
            <a:ext cx="2362200" cy="584775"/>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tabLst/>
            </a:pPr>
            <a:r>
              <a:rPr kumimoji="0" lang="en-US" sz="3200" b="1" i="0" u="none" strike="noStrike" kern="1200" cap="none" spc="0" normalizeH="0" baseline="0" noProof="0" dirty="0">
                <a:ln>
                  <a:noFill/>
                </a:ln>
                <a:solidFill>
                  <a:schemeClr val="tx1"/>
                </a:solidFill>
                <a:effectLst/>
                <a:uLnTx/>
                <a:uFillTx/>
                <a:latin typeface="+mn-lt"/>
                <a:ea typeface="+mn-ea"/>
                <a:cs typeface="+mn-cs"/>
              </a:rPr>
              <a:t>Perennials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33CC33">
            <a:alpha val="34000"/>
          </a:srgbClr>
        </a:solidFill>
        <a:effectLst/>
      </p:bgPr>
    </p:bg>
    <p:spTree>
      <p:nvGrpSpPr>
        <p:cNvPr id="1" name=""/>
        <p:cNvGrpSpPr/>
        <p:nvPr/>
      </p:nvGrpSpPr>
      <p:grpSpPr>
        <a:xfrm>
          <a:off x="0" y="0"/>
          <a:ext cx="0" cy="0"/>
          <a:chOff x="0" y="0"/>
          <a:chExt cx="0" cy="0"/>
        </a:xfrm>
      </p:grpSpPr>
      <p:sp>
        <p:nvSpPr>
          <p:cNvPr id="3" name="TextBox 2"/>
          <p:cNvSpPr txBox="1"/>
          <p:nvPr/>
        </p:nvSpPr>
        <p:spPr>
          <a:xfrm>
            <a:off x="381000" y="228600"/>
            <a:ext cx="8458200" cy="2062103"/>
          </a:xfrm>
          <a:prstGeom prst="rect">
            <a:avLst/>
          </a:prstGeom>
          <a:solidFill>
            <a:srgbClr val="FFFF00">
              <a:alpha val="22000"/>
            </a:srgbClr>
          </a:solidFill>
        </p:spPr>
        <p:txBody>
          <a:bodyPr wrap="square" rtlCol="0">
            <a:spAutoFit/>
          </a:bodyPr>
          <a:lstStyle/>
          <a:p>
            <a:pPr algn="ctr"/>
            <a:endParaRPr lang="en-US" sz="3200" dirty="0"/>
          </a:p>
          <a:p>
            <a:pPr algn="ctr"/>
            <a:r>
              <a:rPr lang="en-US" sz="3200" dirty="0"/>
              <a:t>Seedling weeds are </a:t>
            </a:r>
            <a:r>
              <a:rPr lang="en-US" sz="3200" b="1" i="1" dirty="0"/>
              <a:t>more easily controlled than any other growth stage, </a:t>
            </a:r>
            <a:r>
              <a:rPr lang="en-US" sz="3200" dirty="0"/>
              <a:t>whether using mechanical or chemical control.</a:t>
            </a:r>
          </a:p>
        </p:txBody>
      </p:sp>
      <p:sp>
        <p:nvSpPr>
          <p:cNvPr id="4" name="Rectangle 3"/>
          <p:cNvSpPr/>
          <p:nvPr/>
        </p:nvSpPr>
        <p:spPr>
          <a:xfrm>
            <a:off x="0" y="5486400"/>
            <a:ext cx="9677400" cy="954107"/>
          </a:xfrm>
          <a:prstGeom prst="rect">
            <a:avLst/>
          </a:prstGeom>
        </p:spPr>
        <p:txBody>
          <a:bodyPr wrap="square">
            <a:spAutoFit/>
          </a:bodyPr>
          <a:lstStyle/>
          <a:p>
            <a:pPr algn="ctr"/>
            <a:r>
              <a:rPr lang="en-US" sz="2800" dirty="0">
                <a:solidFill>
                  <a:schemeClr val="bg2">
                    <a:lumMod val="25000"/>
                  </a:schemeClr>
                </a:solidFill>
              </a:rPr>
              <a:t>The seedling growth stage is susceptible in all weeds</a:t>
            </a:r>
          </a:p>
          <a:p>
            <a:pPr algn="ctr"/>
            <a:r>
              <a:rPr lang="en-US" sz="2800" dirty="0">
                <a:solidFill>
                  <a:schemeClr val="bg2">
                    <a:lumMod val="25000"/>
                  </a:schemeClr>
                </a:solidFill>
              </a:rPr>
              <a:t>—annuals, biennials, and perennials! </a:t>
            </a:r>
          </a:p>
        </p:txBody>
      </p:sp>
      <p:pic>
        <p:nvPicPr>
          <p:cNvPr id="5" name="Picture 4" descr="images (10).jpg"/>
          <p:cNvPicPr>
            <a:picLocks noChangeAspect="1"/>
          </p:cNvPicPr>
          <p:nvPr/>
        </p:nvPicPr>
        <p:blipFill>
          <a:blip r:embed="rId3" cstate="print"/>
          <a:stretch>
            <a:fillRect/>
          </a:stretch>
        </p:blipFill>
        <p:spPr>
          <a:xfrm>
            <a:off x="3124200" y="2286000"/>
            <a:ext cx="2971800" cy="29718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228600"/>
            <a:ext cx="5638800" cy="923330"/>
          </a:xfrm>
          <a:prstGeom prst="rect">
            <a:avLst/>
          </a:prstGeom>
        </p:spPr>
        <p:txBody>
          <a:bodyPr wrap="square" rtlCol="0">
            <a:spAutoFit/>
          </a:bodyPr>
          <a:lstStyle/>
          <a:p>
            <a:pPr marL="342900" marR="0" indent="-342900" algn="ctr" defTabSz="914400" rtl="0" eaLnBrk="1" fontAlgn="auto" latinLnBrk="0" hangingPunct="1">
              <a:lnSpc>
                <a:spcPct val="100000"/>
              </a:lnSpc>
              <a:spcBef>
                <a:spcPct val="20000"/>
              </a:spcBef>
              <a:spcAft>
                <a:spcPts val="0"/>
              </a:spcAft>
              <a:buClrTx/>
              <a:buSzTx/>
              <a:tabLst/>
            </a:pPr>
            <a:r>
              <a:rPr kumimoji="0" lang="en-US" sz="5400" b="1" i="0" u="none" strike="noStrike" kern="1200" cap="none" spc="0" normalizeH="0" baseline="0" noProof="0" dirty="0">
                <a:ln>
                  <a:noFill/>
                </a:ln>
                <a:solidFill>
                  <a:schemeClr val="accent1">
                    <a:lumMod val="50000"/>
                  </a:schemeClr>
                </a:solidFill>
                <a:effectLst/>
                <a:uLnTx/>
                <a:uFillTx/>
                <a:latin typeface="+mn-lt"/>
                <a:ea typeface="+mn-ea"/>
                <a:cs typeface="+mn-cs"/>
              </a:rPr>
              <a:t>Soil Seed Banks</a:t>
            </a:r>
          </a:p>
        </p:txBody>
      </p:sp>
      <p:sp>
        <p:nvSpPr>
          <p:cNvPr id="4" name="TextBox 3"/>
          <p:cNvSpPr txBox="1"/>
          <p:nvPr/>
        </p:nvSpPr>
        <p:spPr>
          <a:xfrm>
            <a:off x="533400" y="2438400"/>
            <a:ext cx="8229600" cy="1040285"/>
          </a:xfrm>
          <a:prstGeom prst="rect">
            <a:avLst/>
          </a:prstGeom>
        </p:spPr>
        <p:txBody>
          <a:bodyPr wrap="square" rtlCol="0">
            <a:spAutoFit/>
          </a:bodyPr>
          <a:lstStyle/>
          <a:p>
            <a:pPr marL="1257300" lvl="2" indent="-342900">
              <a:spcBef>
                <a:spcPct val="20000"/>
              </a:spcBef>
            </a:pPr>
            <a:r>
              <a:rPr kumimoji="0" lang="en-US" sz="2800" b="0" i="0" u="none" strike="noStrike" kern="1200" cap="none" spc="0" normalizeH="0" baseline="0" noProof="0" dirty="0">
                <a:ln>
                  <a:noFill/>
                </a:ln>
                <a:solidFill>
                  <a:schemeClr val="bg2">
                    <a:lumMod val="25000"/>
                  </a:schemeClr>
                </a:solidFill>
                <a:effectLst/>
                <a:uLnTx/>
                <a:uFillTx/>
                <a:latin typeface="+mn-lt"/>
                <a:ea typeface="+mn-ea"/>
                <a:cs typeface="+mn-cs"/>
              </a:rPr>
              <a:t>Seed viability varies among weed species</a:t>
            </a:r>
          </a:p>
          <a:p>
            <a:pPr marL="342900" marR="0" indent="-342900" defTabSz="914400" rtl="0" eaLnBrk="1" fontAlgn="auto" latinLnBrk="0" hangingPunct="1">
              <a:lnSpc>
                <a:spcPct val="100000"/>
              </a:lnSpc>
              <a:spcBef>
                <a:spcPct val="20000"/>
              </a:spcBef>
              <a:spcAft>
                <a:spcPts val="0"/>
              </a:spcAft>
              <a:buClrTx/>
              <a:buSzTx/>
              <a:tabLst/>
            </a:pPr>
            <a:r>
              <a:rPr kumimoji="0" lang="en-US" sz="2800" b="0" i="0" u="none" strike="noStrike" kern="1200" cap="none" spc="0" normalizeH="0" baseline="0" noProof="0" dirty="0">
                <a:ln>
                  <a:noFill/>
                </a:ln>
                <a:solidFill>
                  <a:schemeClr val="bg2">
                    <a:lumMod val="25000"/>
                  </a:schemeClr>
                </a:solidFill>
                <a:effectLst/>
                <a:uLnTx/>
                <a:uFillTx/>
                <a:latin typeface="+mn-lt"/>
                <a:ea typeface="+mn-ea"/>
                <a:cs typeface="+mn-cs"/>
              </a:rPr>
              <a:t> 	</a:t>
            </a:r>
          </a:p>
        </p:txBody>
      </p:sp>
      <p:pic>
        <p:nvPicPr>
          <p:cNvPr id="6" name="Picture 5" descr="download.jpg"/>
          <p:cNvPicPr>
            <a:picLocks noChangeAspect="1"/>
          </p:cNvPicPr>
          <p:nvPr/>
        </p:nvPicPr>
        <p:blipFill>
          <a:blip r:embed="rId3" cstate="print"/>
          <a:stretch>
            <a:fillRect/>
          </a:stretch>
        </p:blipFill>
        <p:spPr>
          <a:xfrm>
            <a:off x="6248400" y="0"/>
            <a:ext cx="2862705" cy="1905000"/>
          </a:xfrm>
          <a:prstGeom prst="rect">
            <a:avLst/>
          </a:prstGeom>
        </p:spPr>
      </p:pic>
      <p:pic>
        <p:nvPicPr>
          <p:cNvPr id="7" name="Picture 6" descr="images (10).jpg"/>
          <p:cNvPicPr>
            <a:picLocks noChangeAspect="1"/>
          </p:cNvPicPr>
          <p:nvPr/>
        </p:nvPicPr>
        <p:blipFill>
          <a:blip r:embed="rId4" cstate="print"/>
          <a:stretch>
            <a:fillRect/>
          </a:stretch>
        </p:blipFill>
        <p:spPr>
          <a:xfrm>
            <a:off x="609600" y="2362200"/>
            <a:ext cx="838200" cy="838200"/>
          </a:xfrm>
          <a:prstGeom prst="rect">
            <a:avLst/>
          </a:prstGeom>
        </p:spPr>
      </p:pic>
      <p:sp>
        <p:nvSpPr>
          <p:cNvPr id="9" name="Rectangle 8"/>
          <p:cNvSpPr/>
          <p:nvPr/>
        </p:nvSpPr>
        <p:spPr>
          <a:xfrm>
            <a:off x="1066800" y="3810000"/>
            <a:ext cx="8382000" cy="707886"/>
          </a:xfrm>
          <a:prstGeom prst="rect">
            <a:avLst/>
          </a:prstGeom>
        </p:spPr>
        <p:txBody>
          <a:bodyPr wrap="square">
            <a:spAutoFit/>
          </a:bodyPr>
          <a:lstStyle/>
          <a:p>
            <a:r>
              <a:rPr lang="en-US" sz="2000" b="1" i="1" dirty="0">
                <a:solidFill>
                  <a:schemeClr val="accent1">
                    <a:lumMod val="50000"/>
                  </a:schemeClr>
                </a:solidFill>
              </a:rPr>
              <a:t>Scotch broom seed is purported to live up to 80 years and still germinate under the right conditions.</a:t>
            </a:r>
          </a:p>
        </p:txBody>
      </p:sp>
      <p:sp>
        <p:nvSpPr>
          <p:cNvPr id="10" name="5-Point Star 9"/>
          <p:cNvSpPr/>
          <p:nvPr/>
        </p:nvSpPr>
        <p:spPr>
          <a:xfrm>
            <a:off x="685800" y="3581400"/>
            <a:ext cx="533400" cy="381000"/>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228600" y="5486400"/>
            <a:ext cx="8915400" cy="1200329"/>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tabLst/>
            </a:pPr>
            <a:r>
              <a:rPr kumimoji="0" lang="en-US" sz="3600" b="1" i="0" u="none" strike="noStrike" kern="1200" normalizeH="0" baseline="0" noProof="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uLnTx/>
                <a:uFillTx/>
                <a:latin typeface="+mn-lt"/>
                <a:ea typeface="+mn-ea"/>
                <a:cs typeface="+mn-cs"/>
              </a:rPr>
              <a:t>Long term control requires stopping the seed production</a:t>
            </a:r>
            <a:r>
              <a:rPr kumimoji="0" lang="en-US" sz="3600" b="1" i="0" u="none" strike="noStrike" kern="1200" normalizeH="0" noProof="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uLnTx/>
                <a:uFillTx/>
                <a:latin typeface="+mn-lt"/>
                <a:ea typeface="+mn-ea"/>
                <a:cs typeface="+mn-cs"/>
              </a:rPr>
              <a:t> and exhausting the seed bank</a:t>
            </a:r>
            <a:endParaRPr kumimoji="0" lang="en-US" sz="3600" b="1" i="0" u="none" strike="noStrike" kern="1200" normalizeH="0" baseline="0" noProof="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uLnTx/>
              <a:uFillTx/>
              <a:latin typeface="+mn-lt"/>
              <a:ea typeface="+mn-ea"/>
              <a:cs typeface="+mn-cs"/>
            </a:endParaRPr>
          </a:p>
        </p:txBody>
      </p:sp>
      <p:pic>
        <p:nvPicPr>
          <p:cNvPr id="12" name="Picture 11" descr="images (10).jpg"/>
          <p:cNvPicPr>
            <a:picLocks noChangeAspect="1"/>
          </p:cNvPicPr>
          <p:nvPr/>
        </p:nvPicPr>
        <p:blipFill>
          <a:blip r:embed="rId4" cstate="print"/>
          <a:stretch>
            <a:fillRect/>
          </a:stretch>
        </p:blipFill>
        <p:spPr>
          <a:xfrm>
            <a:off x="7772400" y="4495800"/>
            <a:ext cx="838200" cy="838200"/>
          </a:xfrm>
          <a:prstGeom prst="rect">
            <a:avLst/>
          </a:prstGeom>
        </p:spPr>
      </p:pic>
      <p:pic>
        <p:nvPicPr>
          <p:cNvPr id="13" name="Picture 12" descr="images (10).jpg"/>
          <p:cNvPicPr>
            <a:picLocks noChangeAspect="1"/>
          </p:cNvPicPr>
          <p:nvPr/>
        </p:nvPicPr>
        <p:blipFill>
          <a:blip r:embed="rId4" cstate="print"/>
          <a:stretch>
            <a:fillRect/>
          </a:stretch>
        </p:blipFill>
        <p:spPr>
          <a:xfrm>
            <a:off x="0" y="3810000"/>
            <a:ext cx="838200" cy="838200"/>
          </a:xfrm>
          <a:prstGeom prst="rect">
            <a:avLst/>
          </a:prstGeom>
        </p:spPr>
      </p:pic>
      <p:pic>
        <p:nvPicPr>
          <p:cNvPr id="14" name="Picture 13" descr="images (10).jpg"/>
          <p:cNvPicPr>
            <a:picLocks noChangeAspect="1"/>
          </p:cNvPicPr>
          <p:nvPr/>
        </p:nvPicPr>
        <p:blipFill>
          <a:blip r:embed="rId4" cstate="print"/>
          <a:stretch>
            <a:fillRect/>
          </a:stretch>
        </p:blipFill>
        <p:spPr>
          <a:xfrm>
            <a:off x="0" y="1752600"/>
            <a:ext cx="838200" cy="838200"/>
          </a:xfrm>
          <a:prstGeom prst="rect">
            <a:avLst/>
          </a:prstGeom>
        </p:spPr>
      </p:pic>
      <p:sp>
        <p:nvSpPr>
          <p:cNvPr id="5" name="TextBox 4"/>
          <p:cNvSpPr txBox="1"/>
          <p:nvPr/>
        </p:nvSpPr>
        <p:spPr>
          <a:xfrm>
            <a:off x="228600" y="1752600"/>
            <a:ext cx="8915400" cy="1557349"/>
          </a:xfrm>
          <a:prstGeom prst="rect">
            <a:avLst/>
          </a:prstGeom>
        </p:spPr>
        <p:txBody>
          <a:bodyPr wrap="square" rtlCol="0">
            <a:spAutoFit/>
          </a:bodyPr>
          <a:lstStyle/>
          <a:p>
            <a:pPr marL="342900" marR="0" indent="-342900" defTabSz="914400" rtl="0" eaLnBrk="1" fontAlgn="auto" latinLnBrk="0" hangingPunct="1">
              <a:lnSpc>
                <a:spcPct val="100000"/>
              </a:lnSpc>
              <a:spcBef>
                <a:spcPct val="20000"/>
              </a:spcBef>
              <a:spcAft>
                <a:spcPts val="0"/>
              </a:spcAft>
              <a:buClrTx/>
              <a:buSzTx/>
              <a:tabLst/>
            </a:pPr>
            <a:r>
              <a:rPr kumimoji="0" lang="en-US" sz="2800" b="0" i="0" u="none" strike="noStrike" kern="1200" cap="none" spc="0" normalizeH="0" baseline="0" noProof="0" dirty="0">
                <a:ln>
                  <a:noFill/>
                </a:ln>
                <a:solidFill>
                  <a:schemeClr val="bg2">
                    <a:lumMod val="25000"/>
                  </a:schemeClr>
                </a:solidFill>
                <a:effectLst/>
                <a:uLnTx/>
                <a:uFillTx/>
                <a:latin typeface="+mn-lt"/>
                <a:ea typeface="+mn-ea"/>
                <a:cs typeface="+mn-cs"/>
              </a:rPr>
              <a:t>       Soils seed</a:t>
            </a:r>
            <a:r>
              <a:rPr kumimoji="0" lang="en-US" sz="2800" b="0" i="0" u="none" strike="noStrike" kern="1200" cap="none" spc="0" normalizeH="0" noProof="0" dirty="0">
                <a:ln>
                  <a:noFill/>
                </a:ln>
                <a:solidFill>
                  <a:schemeClr val="bg2">
                    <a:lumMod val="25000"/>
                  </a:schemeClr>
                </a:solidFill>
                <a:effectLst/>
                <a:uLnTx/>
                <a:uFillTx/>
                <a:latin typeface="+mn-lt"/>
                <a:ea typeface="+mn-ea"/>
                <a:cs typeface="+mn-cs"/>
              </a:rPr>
              <a:t> bank is the natural storage of seeds in the soil</a:t>
            </a:r>
          </a:p>
          <a:p>
            <a:pPr marL="342900" marR="0" indent="-342900" defTabSz="914400" rtl="0" eaLnBrk="1" fontAlgn="auto" latinLnBrk="0" hangingPunct="1">
              <a:lnSpc>
                <a:spcPct val="100000"/>
              </a:lnSpc>
              <a:spcBef>
                <a:spcPct val="20000"/>
              </a:spcBef>
              <a:spcAft>
                <a:spcPts val="0"/>
              </a:spcAft>
              <a:buClrTx/>
              <a:buSzTx/>
              <a:tabLst/>
            </a:pPr>
            <a:endParaRPr kumimoji="0" lang="en-US" sz="2800" b="0" i="0" u="none" strike="noStrike" kern="1200" cap="none" spc="0" normalizeH="0" noProof="0" dirty="0">
              <a:ln>
                <a:noFill/>
              </a:ln>
              <a:solidFill>
                <a:schemeClr val="bg2">
                  <a:lumMod val="25000"/>
                </a:schemeClr>
              </a:solidFill>
              <a:effectLst/>
              <a:uLnTx/>
              <a:uFillTx/>
              <a:latin typeface="+mn-lt"/>
              <a:ea typeface="+mn-ea"/>
              <a:cs typeface="+mn-cs"/>
            </a:endParaRPr>
          </a:p>
          <a:p>
            <a:pPr marL="342900" indent="-342900">
              <a:spcBef>
                <a:spcPct val="20000"/>
              </a:spcBef>
            </a:pPr>
            <a:r>
              <a:rPr kumimoji="0" lang="en-US" sz="2800" b="0" i="0" u="none" strike="noStrike" kern="1200" cap="none" spc="0" normalizeH="0" noProof="0" dirty="0">
                <a:ln>
                  <a:noFill/>
                </a:ln>
                <a:solidFill>
                  <a:schemeClr val="bg2">
                    <a:lumMod val="25000"/>
                  </a:schemeClr>
                </a:solidFill>
                <a:effectLst/>
                <a:uLnTx/>
                <a:uFillTx/>
                <a:latin typeface="+mn-lt"/>
                <a:ea typeface="+mn-ea"/>
                <a:cs typeface="+mn-cs"/>
              </a:rPr>
              <a:t> </a:t>
            </a:r>
            <a:endParaRPr kumimoji="0" lang="en-US" sz="2800" b="0" i="0" u="none" strike="noStrike" kern="1200" cap="none" spc="0" normalizeH="0" baseline="0" noProof="0" dirty="0">
              <a:ln>
                <a:noFill/>
              </a:ln>
              <a:solidFill>
                <a:schemeClr val="bg2">
                  <a:lumMod val="25000"/>
                </a:schemeClr>
              </a:solidFill>
              <a:effectLst/>
              <a:uLnTx/>
              <a:uFillTx/>
              <a:latin typeface="+mn-lt"/>
              <a:ea typeface="+mn-ea"/>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extBox 1"/>
          <p:cNvSpPr txBox="1"/>
          <p:nvPr/>
        </p:nvSpPr>
        <p:spPr>
          <a:xfrm>
            <a:off x="381000" y="152400"/>
            <a:ext cx="8458200" cy="646331"/>
          </a:xfrm>
          <a:prstGeom prst="rect">
            <a:avLst/>
          </a:prstGeom>
          <a:noFill/>
        </p:spPr>
        <p:txBody>
          <a:bodyPr wrap="square" rtlCol="0">
            <a:spAutoFit/>
          </a:bodyPr>
          <a:lstStyle/>
          <a:p>
            <a:pPr algn="ctr"/>
            <a:r>
              <a:rPr lang="en-US" sz="3600" b="1" dirty="0">
                <a:solidFill>
                  <a:schemeClr val="tx2">
                    <a:lumMod val="75000"/>
                  </a:schemeClr>
                </a:solidFill>
              </a:rPr>
              <a:t>Integrated Vegetation Management</a:t>
            </a:r>
          </a:p>
        </p:txBody>
      </p:sp>
      <p:sp>
        <p:nvSpPr>
          <p:cNvPr id="4" name="TextBox 3"/>
          <p:cNvSpPr txBox="1"/>
          <p:nvPr/>
        </p:nvSpPr>
        <p:spPr>
          <a:xfrm>
            <a:off x="457200" y="1371600"/>
            <a:ext cx="7086600" cy="646331"/>
          </a:xfrm>
          <a:prstGeom prst="rect">
            <a:avLst/>
          </a:prstGeom>
          <a:noFill/>
        </p:spPr>
        <p:txBody>
          <a:bodyPr wrap="square" rtlCol="0">
            <a:spAutoFit/>
          </a:bodyPr>
          <a:lstStyle/>
          <a:p>
            <a:r>
              <a:rPr lang="en-US" b="1" u="sng" dirty="0">
                <a:solidFill>
                  <a:schemeClr val="tx2">
                    <a:lumMod val="75000"/>
                  </a:schemeClr>
                </a:solidFill>
              </a:rPr>
              <a:t>Mechanical control</a:t>
            </a:r>
          </a:p>
          <a:p>
            <a:r>
              <a:rPr lang="en-US" dirty="0">
                <a:solidFill>
                  <a:schemeClr val="tx2">
                    <a:lumMod val="75000"/>
                  </a:schemeClr>
                </a:solidFill>
              </a:rPr>
              <a:t> They include hand-pulling, </a:t>
            </a:r>
            <a:r>
              <a:rPr lang="en-US" dirty="0" err="1">
                <a:solidFill>
                  <a:schemeClr val="tx2">
                    <a:lumMod val="75000"/>
                  </a:schemeClr>
                </a:solidFill>
              </a:rPr>
              <a:t>blading</a:t>
            </a:r>
            <a:r>
              <a:rPr lang="en-US" dirty="0">
                <a:solidFill>
                  <a:schemeClr val="tx2">
                    <a:lumMod val="75000"/>
                  </a:schemeClr>
                </a:solidFill>
              </a:rPr>
              <a:t>, grubbing, and mowing.</a:t>
            </a:r>
          </a:p>
        </p:txBody>
      </p:sp>
      <p:sp>
        <p:nvSpPr>
          <p:cNvPr id="5" name="TextBox 4"/>
          <p:cNvSpPr txBox="1"/>
          <p:nvPr/>
        </p:nvSpPr>
        <p:spPr>
          <a:xfrm>
            <a:off x="457200" y="2362200"/>
            <a:ext cx="8077200" cy="923330"/>
          </a:xfrm>
          <a:prstGeom prst="rect">
            <a:avLst/>
          </a:prstGeom>
          <a:noFill/>
        </p:spPr>
        <p:txBody>
          <a:bodyPr wrap="square" rtlCol="0">
            <a:spAutoFit/>
          </a:bodyPr>
          <a:lstStyle/>
          <a:p>
            <a:r>
              <a:rPr lang="en-US" b="1" u="sng" dirty="0">
                <a:solidFill>
                  <a:schemeClr val="tx2">
                    <a:lumMod val="75000"/>
                  </a:schemeClr>
                </a:solidFill>
              </a:rPr>
              <a:t>Cultural control</a:t>
            </a:r>
          </a:p>
          <a:p>
            <a:r>
              <a:rPr lang="en-US" dirty="0">
                <a:solidFill>
                  <a:schemeClr val="tx2">
                    <a:lumMod val="75000"/>
                  </a:schemeClr>
                </a:solidFill>
              </a:rPr>
              <a:t>Cultural practices can include burning, flooding, mulching, tillage, and planting of competitive, desirable vegetation. </a:t>
            </a:r>
          </a:p>
        </p:txBody>
      </p:sp>
      <p:sp>
        <p:nvSpPr>
          <p:cNvPr id="6" name="TextBox 5"/>
          <p:cNvSpPr txBox="1"/>
          <p:nvPr/>
        </p:nvSpPr>
        <p:spPr>
          <a:xfrm>
            <a:off x="457200" y="3581400"/>
            <a:ext cx="7391400" cy="1200329"/>
          </a:xfrm>
          <a:prstGeom prst="rect">
            <a:avLst/>
          </a:prstGeom>
          <a:noFill/>
        </p:spPr>
        <p:txBody>
          <a:bodyPr wrap="square" rtlCol="0">
            <a:spAutoFit/>
          </a:bodyPr>
          <a:lstStyle/>
          <a:p>
            <a:r>
              <a:rPr lang="en-US" b="1" u="sng" dirty="0">
                <a:solidFill>
                  <a:schemeClr val="tx2">
                    <a:lumMod val="75000"/>
                  </a:schemeClr>
                </a:solidFill>
              </a:rPr>
              <a:t>Chemical control</a:t>
            </a:r>
          </a:p>
          <a:p>
            <a:r>
              <a:rPr lang="en-US" dirty="0">
                <a:solidFill>
                  <a:schemeClr val="tx2">
                    <a:lumMod val="75000"/>
                  </a:schemeClr>
                </a:solidFill>
              </a:rPr>
              <a:t>Proper herbicide application method, rate, and timing, can selectively control broadleaf plants, grasses, or control all vegetation for short or long time periods </a:t>
            </a:r>
          </a:p>
        </p:txBody>
      </p:sp>
      <p:sp>
        <p:nvSpPr>
          <p:cNvPr id="7" name="TextBox 6"/>
          <p:cNvSpPr txBox="1"/>
          <p:nvPr/>
        </p:nvSpPr>
        <p:spPr>
          <a:xfrm>
            <a:off x="457200" y="5181600"/>
            <a:ext cx="7467600" cy="923330"/>
          </a:xfrm>
          <a:prstGeom prst="rect">
            <a:avLst/>
          </a:prstGeom>
          <a:noFill/>
        </p:spPr>
        <p:txBody>
          <a:bodyPr wrap="square" rtlCol="0">
            <a:spAutoFit/>
          </a:bodyPr>
          <a:lstStyle/>
          <a:p>
            <a:r>
              <a:rPr lang="en-US" b="1" u="sng" dirty="0">
                <a:solidFill>
                  <a:schemeClr val="tx2">
                    <a:lumMod val="75000"/>
                  </a:schemeClr>
                </a:solidFill>
              </a:rPr>
              <a:t> Biological control</a:t>
            </a:r>
          </a:p>
          <a:p>
            <a:r>
              <a:rPr lang="en-US" dirty="0">
                <a:solidFill>
                  <a:schemeClr val="tx2">
                    <a:lumMod val="75000"/>
                  </a:schemeClr>
                </a:solidFill>
              </a:rPr>
              <a:t>Biological control uses living organisms (insects, animals, or pathogens) to control undesirable vegetation.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0"/>
            <a:ext cx="7620000" cy="584775"/>
          </a:xfrm>
          <a:prstGeom prst="rect">
            <a:avLst/>
          </a:prstGeom>
        </p:spPr>
        <p:txBody>
          <a:bodyPr wrap="square" rtlCol="0">
            <a:spAutoFit/>
          </a:bodyPr>
          <a:lstStyle/>
          <a:p>
            <a:pPr marL="342900" marR="0" indent="-342900" algn="ctr" defTabSz="914400" rtl="0" eaLnBrk="1" fontAlgn="auto" latinLnBrk="0" hangingPunct="1">
              <a:lnSpc>
                <a:spcPct val="100000"/>
              </a:lnSpc>
              <a:spcBef>
                <a:spcPct val="20000"/>
              </a:spcBef>
              <a:spcAft>
                <a:spcPts val="0"/>
              </a:spcAft>
              <a:buClrTx/>
              <a:buSzTx/>
              <a:tabLst/>
            </a:pPr>
            <a:r>
              <a:rPr kumimoji="0" lang="en-US" sz="3200" b="1" i="0" u="none" strike="noStrike" kern="1200" cap="none" spc="0" normalizeH="0" baseline="0" noProof="0" dirty="0">
                <a:ln>
                  <a:noFill/>
                </a:ln>
                <a:solidFill>
                  <a:schemeClr val="tx1"/>
                </a:solidFill>
                <a:effectLst/>
                <a:uLnTx/>
                <a:uFillTx/>
                <a:latin typeface="+mn-lt"/>
                <a:ea typeface="+mn-ea"/>
                <a:cs typeface="+mn-cs"/>
              </a:rPr>
              <a:t>Herbicide</a:t>
            </a:r>
            <a:r>
              <a:rPr kumimoji="0" lang="en-US" sz="3200" b="1" i="0" u="none" strike="noStrike" kern="1200" cap="none" spc="0" normalizeH="0" noProof="0" dirty="0">
                <a:ln>
                  <a:noFill/>
                </a:ln>
                <a:solidFill>
                  <a:schemeClr val="tx1"/>
                </a:solidFill>
                <a:effectLst/>
                <a:uLnTx/>
                <a:uFillTx/>
                <a:latin typeface="+mn-lt"/>
                <a:ea typeface="+mn-ea"/>
                <a:cs typeface="+mn-cs"/>
              </a:rPr>
              <a:t> Application Methods</a:t>
            </a:r>
            <a:endParaRPr kumimoji="0" lang="en-US" sz="3200" b="1" i="0" u="none" strike="noStrike" kern="1200" cap="none" spc="0" normalizeH="0" baseline="0" noProof="0" dirty="0">
              <a:ln>
                <a:noFill/>
              </a:ln>
              <a:solidFill>
                <a:schemeClr val="tx1"/>
              </a:solidFill>
              <a:effectLst/>
              <a:uLnTx/>
              <a:uFillTx/>
              <a:latin typeface="+mn-lt"/>
              <a:ea typeface="+mn-ea"/>
              <a:cs typeface="+mn-cs"/>
            </a:endParaRPr>
          </a:p>
        </p:txBody>
      </p:sp>
      <p:pic>
        <p:nvPicPr>
          <p:cNvPr id="6" name="Picture 5" descr="20160928_094623.jpg"/>
          <p:cNvPicPr>
            <a:picLocks noChangeAspect="1"/>
          </p:cNvPicPr>
          <p:nvPr/>
        </p:nvPicPr>
        <p:blipFill>
          <a:blip r:embed="rId3" cstate="print"/>
          <a:stretch>
            <a:fillRect/>
          </a:stretch>
        </p:blipFill>
        <p:spPr>
          <a:xfrm>
            <a:off x="0" y="2362200"/>
            <a:ext cx="3492909" cy="4267200"/>
          </a:xfrm>
          <a:prstGeom prst="rect">
            <a:avLst/>
          </a:prstGeom>
          <a:solidFill>
            <a:schemeClr val="bg1">
              <a:lumMod val="75000"/>
              <a:alpha val="62000"/>
            </a:schemeClr>
          </a:solidFill>
        </p:spPr>
      </p:pic>
      <p:sp>
        <p:nvSpPr>
          <p:cNvPr id="3" name="TextBox 2"/>
          <p:cNvSpPr txBox="1"/>
          <p:nvPr/>
        </p:nvSpPr>
        <p:spPr>
          <a:xfrm>
            <a:off x="0" y="609600"/>
            <a:ext cx="6477000" cy="1015663"/>
          </a:xfrm>
          <a:prstGeom prst="rect">
            <a:avLst/>
          </a:prstGeom>
          <a:solidFill>
            <a:schemeClr val="bg1">
              <a:lumMod val="85000"/>
              <a:alpha val="54000"/>
            </a:schemeClr>
          </a:solidFill>
        </p:spPr>
        <p:txBody>
          <a:bodyPr wrap="square" rtlCol="0">
            <a:spAutoFit/>
          </a:bodyPr>
          <a:lstStyle/>
          <a:p>
            <a:pPr marL="342900" indent="-342900" algn="just">
              <a:spcBef>
                <a:spcPct val="20000"/>
              </a:spcBef>
            </a:pPr>
            <a:r>
              <a:rPr kumimoji="0" lang="en-US" sz="2000" b="0" i="0" u="none" strike="noStrike" kern="1200" cap="none" spc="0" normalizeH="0" baseline="0" noProof="0" dirty="0">
                <a:ln>
                  <a:noFill/>
                </a:ln>
                <a:solidFill>
                  <a:schemeClr val="tx1"/>
                </a:solidFill>
                <a:effectLst/>
                <a:uLnTx/>
                <a:uFillTx/>
                <a:latin typeface="+mn-lt"/>
                <a:ea typeface="+mn-ea"/>
                <a:cs typeface="+mn-cs"/>
              </a:rPr>
              <a:t>	</a:t>
            </a:r>
            <a:r>
              <a:rPr kumimoji="0" lang="en-US" sz="2000" b="1" i="0" u="sng" strike="noStrike" kern="1200" cap="none" spc="0" normalizeH="0" baseline="0" noProof="0" dirty="0">
                <a:ln>
                  <a:noFill/>
                </a:ln>
                <a:solidFill>
                  <a:schemeClr val="tx1"/>
                </a:solidFill>
                <a:effectLst/>
                <a:uLnTx/>
                <a:uFillTx/>
                <a:latin typeface="+mn-lt"/>
                <a:ea typeface="+mn-ea"/>
                <a:cs typeface="+mn-cs"/>
              </a:rPr>
              <a:t>Foliar applications </a:t>
            </a:r>
            <a:r>
              <a:rPr kumimoji="0" lang="en-US" sz="2000" b="0" i="0" u="none" strike="noStrike" kern="1200" cap="none" spc="0" normalizeH="0" baseline="0" noProof="0" dirty="0">
                <a:ln>
                  <a:noFill/>
                </a:ln>
                <a:solidFill>
                  <a:schemeClr val="tx1"/>
                </a:solidFill>
                <a:effectLst/>
                <a:uLnTx/>
                <a:uFillTx/>
                <a:latin typeface="+mn-lt"/>
                <a:ea typeface="+mn-ea"/>
                <a:cs typeface="+mn-cs"/>
              </a:rPr>
              <a:t>–made directly to plant foliage at the proper time via backpack, </a:t>
            </a:r>
            <a:r>
              <a:rPr kumimoji="0" lang="en-US" sz="2000" b="0" i="0" u="none" strike="noStrike" kern="1200" cap="none" spc="0" normalizeH="0" baseline="0" noProof="0" dirty="0" err="1">
                <a:ln>
                  <a:noFill/>
                </a:ln>
                <a:solidFill>
                  <a:schemeClr val="tx1"/>
                </a:solidFill>
                <a:effectLst/>
                <a:uLnTx/>
                <a:uFillTx/>
                <a:latin typeface="+mn-lt"/>
                <a:ea typeface="+mn-ea"/>
                <a:cs typeface="+mn-cs"/>
              </a:rPr>
              <a:t>boomsprayer</a:t>
            </a:r>
            <a:r>
              <a:rPr kumimoji="0" lang="en-US" sz="2000" b="0" i="0" u="none" strike="noStrike" kern="1200" cap="none" spc="0" normalizeH="0" baseline="0" noProof="0" dirty="0">
                <a:ln>
                  <a:noFill/>
                </a:ln>
                <a:solidFill>
                  <a:schemeClr val="tx1"/>
                </a:solidFill>
                <a:effectLst/>
                <a:uLnTx/>
                <a:uFillTx/>
                <a:latin typeface="+mn-lt"/>
                <a:ea typeface="+mn-ea"/>
                <a:cs typeface="+mn-cs"/>
              </a:rPr>
              <a:t>, or a ready to use container</a:t>
            </a:r>
          </a:p>
        </p:txBody>
      </p:sp>
      <p:pic>
        <p:nvPicPr>
          <p:cNvPr id="9" name="Picture 8" descr="images (5).jpg"/>
          <p:cNvPicPr>
            <a:picLocks noChangeAspect="1"/>
          </p:cNvPicPr>
          <p:nvPr/>
        </p:nvPicPr>
        <p:blipFill>
          <a:blip r:embed="rId4" cstate="print"/>
          <a:stretch>
            <a:fillRect/>
          </a:stretch>
        </p:blipFill>
        <p:spPr>
          <a:xfrm>
            <a:off x="7315200" y="4495800"/>
            <a:ext cx="1828800" cy="1937857"/>
          </a:xfrm>
          <a:prstGeom prst="rect">
            <a:avLst/>
          </a:prstGeom>
        </p:spPr>
      </p:pic>
      <p:sp>
        <p:nvSpPr>
          <p:cNvPr id="4" name="TextBox 3"/>
          <p:cNvSpPr txBox="1"/>
          <p:nvPr/>
        </p:nvSpPr>
        <p:spPr>
          <a:xfrm>
            <a:off x="3505200" y="2514600"/>
            <a:ext cx="5638800" cy="1015663"/>
          </a:xfrm>
          <a:prstGeom prst="rect">
            <a:avLst/>
          </a:prstGeom>
          <a:solidFill>
            <a:schemeClr val="bg1">
              <a:lumMod val="85000"/>
            </a:schemeClr>
          </a:solidFill>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tabLst/>
            </a:pPr>
            <a:r>
              <a:rPr kumimoji="0" lang="en-US" sz="2000" b="0" i="0" u="none" strike="noStrike" kern="1200" cap="none" spc="0" normalizeH="0" baseline="0" noProof="0" dirty="0">
                <a:ln>
                  <a:noFill/>
                </a:ln>
                <a:solidFill>
                  <a:schemeClr val="tx1"/>
                </a:solidFill>
                <a:effectLst/>
                <a:uLnTx/>
                <a:uFillTx/>
                <a:latin typeface="+mn-lt"/>
                <a:ea typeface="+mn-ea"/>
                <a:cs typeface="+mn-cs"/>
              </a:rPr>
              <a:t>	</a:t>
            </a:r>
            <a:r>
              <a:rPr kumimoji="0" lang="en-US" sz="2000" b="1" i="0" u="sng" strike="noStrike" kern="1200" cap="none" spc="0" normalizeH="0" baseline="0" noProof="0" dirty="0">
                <a:ln>
                  <a:noFill/>
                </a:ln>
                <a:solidFill>
                  <a:schemeClr val="tx1"/>
                </a:solidFill>
                <a:effectLst/>
                <a:uLnTx/>
                <a:uFillTx/>
                <a:latin typeface="+mn-lt"/>
                <a:ea typeface="+mn-ea"/>
                <a:cs typeface="+mn-cs"/>
              </a:rPr>
              <a:t>Cut stump/stem</a:t>
            </a:r>
            <a:r>
              <a:rPr kumimoji="0" lang="en-US" sz="2000" b="1" i="0" strike="noStrike" kern="1200" cap="none" spc="0" normalizeH="0" baseline="0" noProof="0" dirty="0">
                <a:ln>
                  <a:noFill/>
                </a:ln>
                <a:solidFill>
                  <a:schemeClr val="tx1"/>
                </a:solidFill>
                <a:effectLst/>
                <a:uLnTx/>
                <a:uFillTx/>
                <a:latin typeface="+mn-lt"/>
                <a:ea typeface="+mn-ea"/>
                <a:cs typeface="+mn-cs"/>
              </a:rPr>
              <a:t>-</a:t>
            </a:r>
            <a:r>
              <a:rPr kumimoji="0" lang="en-US" sz="2000" b="1" i="0" strike="noStrike" kern="1200" cap="none" spc="0" normalizeH="0" noProof="0" dirty="0">
                <a:ln>
                  <a:noFill/>
                </a:ln>
                <a:solidFill>
                  <a:schemeClr val="tx1"/>
                </a:solidFill>
                <a:effectLst/>
                <a:uLnTx/>
                <a:uFillTx/>
                <a:latin typeface="+mn-lt"/>
                <a:ea typeface="+mn-ea"/>
                <a:cs typeface="+mn-cs"/>
              </a:rPr>
              <a:t> </a:t>
            </a:r>
            <a:r>
              <a:rPr kumimoji="0" lang="en-US" sz="2000" b="0" i="0" u="none" strike="noStrike" kern="1200" cap="none" spc="0" normalizeH="0" noProof="0" dirty="0">
                <a:ln>
                  <a:noFill/>
                </a:ln>
                <a:solidFill>
                  <a:schemeClr val="tx1"/>
                </a:solidFill>
                <a:effectLst/>
                <a:uLnTx/>
                <a:uFillTx/>
                <a:latin typeface="+mn-lt"/>
                <a:ea typeface="+mn-ea"/>
                <a:cs typeface="+mn-cs"/>
              </a:rPr>
              <a:t>cutting weed, tree or shrub at its base. Herbicide is then painted on, applied via sponge type dauber, or sprayed on</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pic>
        <p:nvPicPr>
          <p:cNvPr id="10" name="Picture 9" descr="images (9).jpg"/>
          <p:cNvPicPr>
            <a:picLocks noChangeAspect="1"/>
          </p:cNvPicPr>
          <p:nvPr/>
        </p:nvPicPr>
        <p:blipFill>
          <a:blip r:embed="rId5" cstate="print"/>
          <a:stretch>
            <a:fillRect/>
          </a:stretch>
        </p:blipFill>
        <p:spPr>
          <a:xfrm>
            <a:off x="2133601" y="4495800"/>
            <a:ext cx="1905000" cy="2190750"/>
          </a:xfrm>
          <a:prstGeom prst="rect">
            <a:avLst/>
          </a:prstGeom>
        </p:spPr>
      </p:pic>
      <p:pic>
        <p:nvPicPr>
          <p:cNvPr id="11" name="Picture 10" descr="images (7) - Copy.jpg"/>
          <p:cNvPicPr>
            <a:picLocks noChangeAspect="1"/>
          </p:cNvPicPr>
          <p:nvPr/>
        </p:nvPicPr>
        <p:blipFill>
          <a:blip r:embed="rId6" cstate="print"/>
          <a:stretch>
            <a:fillRect/>
          </a:stretch>
        </p:blipFill>
        <p:spPr>
          <a:xfrm>
            <a:off x="7010400" y="533400"/>
            <a:ext cx="1181100" cy="1895475"/>
          </a:xfrm>
          <a:prstGeom prst="rect">
            <a:avLst/>
          </a:prstGeom>
          <a:ln>
            <a:solidFill>
              <a:srgbClr val="00B050"/>
            </a:solidFill>
          </a:ln>
        </p:spPr>
      </p:pic>
      <p:pic>
        <p:nvPicPr>
          <p:cNvPr id="12" name="Picture 11" descr="IMG_2344.jpg"/>
          <p:cNvPicPr>
            <a:picLocks noChangeAspect="1"/>
          </p:cNvPicPr>
          <p:nvPr/>
        </p:nvPicPr>
        <p:blipFill>
          <a:blip r:embed="rId7" cstate="print"/>
          <a:stretch>
            <a:fillRect/>
          </a:stretch>
        </p:blipFill>
        <p:spPr>
          <a:xfrm>
            <a:off x="4572000" y="3505200"/>
            <a:ext cx="2514600" cy="3352800"/>
          </a:xfrm>
          <a:prstGeom prst="rect">
            <a:avLst/>
          </a:prstGeom>
          <a:ln w="15875">
            <a:solidFill>
              <a:srgbClr val="00B0F0"/>
            </a:solid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extBox 1"/>
          <p:cNvSpPr txBox="1"/>
          <p:nvPr/>
        </p:nvSpPr>
        <p:spPr>
          <a:xfrm>
            <a:off x="990600" y="228600"/>
            <a:ext cx="6705600" cy="769441"/>
          </a:xfrm>
          <a:prstGeom prst="rect">
            <a:avLst/>
          </a:prstGeom>
        </p:spPr>
        <p:txBody>
          <a:bodyPr wrap="square" rtlCol="0">
            <a:spAutoFit/>
          </a:bodyPr>
          <a:lstStyle/>
          <a:p>
            <a:pPr marL="342900" marR="0" indent="-342900" algn="ctr" defTabSz="914400" rtl="0" eaLnBrk="1" fontAlgn="auto" latinLnBrk="0" hangingPunct="1">
              <a:lnSpc>
                <a:spcPct val="100000"/>
              </a:lnSpc>
              <a:spcBef>
                <a:spcPct val="20000"/>
              </a:spcBef>
              <a:spcAft>
                <a:spcPts val="0"/>
              </a:spcAft>
              <a:buClrTx/>
              <a:buSzTx/>
              <a:tabLst/>
            </a:pPr>
            <a:r>
              <a:rPr kumimoji="0" lang="en-US" sz="4400" b="1" i="0" u="none" strike="noStrike" kern="1200" cap="none" spc="0" normalizeH="0" baseline="0" noProof="0" dirty="0">
                <a:ln>
                  <a:noFill/>
                </a:ln>
                <a:solidFill>
                  <a:schemeClr val="tx2">
                    <a:lumMod val="75000"/>
                  </a:schemeClr>
                </a:solidFill>
                <a:effectLst/>
                <a:uLnTx/>
                <a:uFillTx/>
                <a:latin typeface="+mn-lt"/>
                <a:ea typeface="+mn-ea"/>
                <a:cs typeface="+mn-cs"/>
              </a:rPr>
              <a:t>Selective vs. Nonselective</a:t>
            </a:r>
          </a:p>
        </p:txBody>
      </p:sp>
      <p:sp>
        <p:nvSpPr>
          <p:cNvPr id="4" name="Rectangle 3"/>
          <p:cNvSpPr/>
          <p:nvPr/>
        </p:nvSpPr>
        <p:spPr>
          <a:xfrm>
            <a:off x="533400" y="1752600"/>
            <a:ext cx="7696200" cy="1384995"/>
          </a:xfrm>
          <a:prstGeom prst="rect">
            <a:avLst/>
          </a:prstGeom>
        </p:spPr>
        <p:txBody>
          <a:bodyPr wrap="square">
            <a:spAutoFit/>
          </a:bodyPr>
          <a:lstStyle/>
          <a:p>
            <a:pPr>
              <a:buFont typeface="Arial" pitchFamily="34" charset="0"/>
              <a:buChar char="•"/>
            </a:pPr>
            <a:r>
              <a:rPr lang="en-US" sz="2800" b="1" dirty="0">
                <a:solidFill>
                  <a:schemeClr val="tx2">
                    <a:lumMod val="75000"/>
                  </a:schemeClr>
                </a:solidFill>
              </a:rPr>
              <a:t>Selective</a:t>
            </a:r>
          </a:p>
          <a:p>
            <a:r>
              <a:rPr lang="en-US" sz="2800" dirty="0">
                <a:solidFill>
                  <a:schemeClr val="tx2">
                    <a:lumMod val="75000"/>
                  </a:schemeClr>
                </a:solidFill>
              </a:rPr>
              <a:t>Herbicides that control weeds while doing little or no damage to desirable vegetation  (i.e.  2,4-D)</a:t>
            </a:r>
          </a:p>
        </p:txBody>
      </p:sp>
      <p:sp>
        <p:nvSpPr>
          <p:cNvPr id="6" name="Rectangle 5"/>
          <p:cNvSpPr/>
          <p:nvPr/>
        </p:nvSpPr>
        <p:spPr>
          <a:xfrm>
            <a:off x="533400" y="3733800"/>
            <a:ext cx="7239000" cy="1384995"/>
          </a:xfrm>
          <a:prstGeom prst="rect">
            <a:avLst/>
          </a:prstGeom>
        </p:spPr>
        <p:txBody>
          <a:bodyPr wrap="square">
            <a:spAutoFit/>
          </a:bodyPr>
          <a:lstStyle/>
          <a:p>
            <a:pPr>
              <a:buFont typeface="Arial" pitchFamily="34" charset="0"/>
              <a:buChar char="•"/>
            </a:pPr>
            <a:r>
              <a:rPr lang="en-US" sz="2800" b="1" dirty="0">
                <a:solidFill>
                  <a:schemeClr val="accent1">
                    <a:lumMod val="50000"/>
                  </a:schemeClr>
                </a:solidFill>
              </a:rPr>
              <a:t>Nonselective</a:t>
            </a:r>
            <a:r>
              <a:rPr lang="en-US" sz="2800" dirty="0">
                <a:solidFill>
                  <a:schemeClr val="accent1">
                    <a:lumMod val="50000"/>
                  </a:schemeClr>
                </a:solidFill>
              </a:rPr>
              <a:t> </a:t>
            </a:r>
          </a:p>
          <a:p>
            <a:r>
              <a:rPr lang="en-US" sz="2800" dirty="0">
                <a:solidFill>
                  <a:schemeClr val="accent1">
                    <a:lumMod val="50000"/>
                  </a:schemeClr>
                </a:solidFill>
              </a:rPr>
              <a:t>Herbicides kill or injure almost all plants—weeds as well as desirable vegetation.  (i.e. </a:t>
            </a:r>
            <a:r>
              <a:rPr lang="en-US" sz="2800" dirty="0" err="1">
                <a:solidFill>
                  <a:schemeClr val="accent1">
                    <a:lumMod val="50000"/>
                  </a:schemeClr>
                </a:solidFill>
              </a:rPr>
              <a:t>Glyphosate</a:t>
            </a:r>
            <a:r>
              <a:rPr lang="en-US" sz="2800" dirty="0">
                <a:solidFill>
                  <a:schemeClr val="accent1">
                    <a:lumMod val="50000"/>
                  </a:schemeClr>
                </a:solidFill>
              </a:rPr>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CC99">
            <a:alpha val="54000"/>
          </a:srgbClr>
        </a:solidFill>
        <a:effectLst/>
      </p:bgPr>
    </p:bg>
    <p:spTree>
      <p:nvGrpSpPr>
        <p:cNvPr id="1" name=""/>
        <p:cNvGrpSpPr/>
        <p:nvPr/>
      </p:nvGrpSpPr>
      <p:grpSpPr>
        <a:xfrm>
          <a:off x="0" y="0"/>
          <a:ext cx="0" cy="0"/>
          <a:chOff x="0" y="0"/>
          <a:chExt cx="0" cy="0"/>
        </a:xfrm>
      </p:grpSpPr>
      <p:sp>
        <p:nvSpPr>
          <p:cNvPr id="4" name="TextBox 3"/>
          <p:cNvSpPr txBox="1"/>
          <p:nvPr/>
        </p:nvSpPr>
        <p:spPr>
          <a:xfrm>
            <a:off x="228600" y="0"/>
            <a:ext cx="2895600" cy="646331"/>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tabLst/>
            </a:pPr>
            <a:r>
              <a:rPr lang="en-US" sz="3600" b="1" dirty="0" err="1"/>
              <a:t>P</a:t>
            </a:r>
            <a:r>
              <a:rPr kumimoji="0" lang="en-US" sz="3600" b="1" i="0" u="none" strike="noStrike" kern="1200" cap="none" spc="0" normalizeH="0" baseline="0" noProof="0" dirty="0" err="1">
                <a:ln>
                  <a:noFill/>
                </a:ln>
                <a:solidFill>
                  <a:schemeClr val="tx1"/>
                </a:solidFill>
                <a:effectLst/>
                <a:uLnTx/>
                <a:uFillTx/>
                <a:latin typeface="+mn-lt"/>
                <a:ea typeface="+mn-ea"/>
                <a:cs typeface="+mn-cs"/>
              </a:rPr>
              <a:t>uncturevine</a:t>
            </a:r>
            <a:endParaRPr kumimoji="0" lang="en-US" sz="3600" b="1" i="0" u="none" strike="noStrike" kern="1200" cap="none" spc="0" normalizeH="0" baseline="0" noProof="0" dirty="0">
              <a:ln>
                <a:noFill/>
              </a:ln>
              <a:solidFill>
                <a:schemeClr val="tx1"/>
              </a:solidFill>
              <a:effectLst/>
              <a:uLnTx/>
              <a:uFillTx/>
              <a:latin typeface="+mn-lt"/>
              <a:ea typeface="+mn-ea"/>
              <a:cs typeface="+mn-cs"/>
            </a:endParaRPr>
          </a:p>
        </p:txBody>
      </p:sp>
      <p:sp>
        <p:nvSpPr>
          <p:cNvPr id="3" name="TextBox 2"/>
          <p:cNvSpPr txBox="1"/>
          <p:nvPr/>
        </p:nvSpPr>
        <p:spPr>
          <a:xfrm>
            <a:off x="3124200" y="228600"/>
            <a:ext cx="1905000" cy="400110"/>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tabLst/>
            </a:pPr>
            <a:r>
              <a:rPr lang="en-US" sz="2000" b="1" u="sng" dirty="0"/>
              <a:t>s</a:t>
            </a:r>
            <a:r>
              <a:rPr kumimoji="0" lang="en-US" sz="2000" b="1" i="0" u="sng" strike="noStrike" kern="1200" cap="none" spc="0" normalizeH="0" baseline="0" noProof="0" dirty="0" err="1">
                <a:ln>
                  <a:noFill/>
                </a:ln>
                <a:solidFill>
                  <a:schemeClr val="tx1"/>
                </a:solidFill>
                <a:effectLst/>
                <a:uLnTx/>
                <a:uFillTx/>
                <a:latin typeface="+mn-lt"/>
                <a:ea typeface="+mn-ea"/>
                <a:cs typeface="+mn-cs"/>
              </a:rPr>
              <a:t>ummer</a:t>
            </a:r>
            <a:r>
              <a:rPr kumimoji="0" lang="en-US" sz="2000" b="1" i="0" u="sng" strike="noStrike" kern="1200" cap="none" spc="0" normalizeH="0" baseline="0" noProof="0" dirty="0">
                <a:ln>
                  <a:noFill/>
                </a:ln>
                <a:solidFill>
                  <a:schemeClr val="tx1"/>
                </a:solidFill>
                <a:effectLst/>
                <a:uLnTx/>
                <a:uFillTx/>
                <a:latin typeface="+mn-lt"/>
                <a:ea typeface="+mn-ea"/>
                <a:cs typeface="+mn-cs"/>
              </a:rPr>
              <a:t> </a:t>
            </a:r>
            <a:r>
              <a:rPr lang="en-US" sz="2000" b="1" u="sng" dirty="0"/>
              <a:t>a</a:t>
            </a:r>
            <a:r>
              <a:rPr kumimoji="0" lang="en-US" sz="2000" b="1" i="0" u="sng" strike="noStrike" kern="1200" cap="none" spc="0" normalizeH="0" baseline="0" noProof="0" dirty="0" err="1">
                <a:ln>
                  <a:noFill/>
                </a:ln>
                <a:solidFill>
                  <a:schemeClr val="tx1"/>
                </a:solidFill>
                <a:effectLst/>
                <a:uLnTx/>
                <a:uFillTx/>
                <a:latin typeface="+mn-lt"/>
                <a:ea typeface="+mn-ea"/>
                <a:cs typeface="+mn-cs"/>
              </a:rPr>
              <a:t>nnual</a:t>
            </a:r>
            <a:endParaRPr kumimoji="0" lang="en-US" sz="2000" b="1" i="0" u="sng" strike="noStrike" kern="1200" cap="none" spc="0" normalizeH="0" baseline="0" noProof="0" dirty="0">
              <a:ln>
                <a:noFill/>
              </a:ln>
              <a:solidFill>
                <a:schemeClr val="tx1"/>
              </a:solidFill>
              <a:effectLst/>
              <a:uLnTx/>
              <a:uFillTx/>
              <a:latin typeface="+mn-lt"/>
              <a:ea typeface="+mn-ea"/>
              <a:cs typeface="+mn-cs"/>
            </a:endParaRPr>
          </a:p>
        </p:txBody>
      </p:sp>
      <p:sp>
        <p:nvSpPr>
          <p:cNvPr id="5" name="TextBox 4"/>
          <p:cNvSpPr txBox="1"/>
          <p:nvPr/>
        </p:nvSpPr>
        <p:spPr>
          <a:xfrm>
            <a:off x="0" y="838200"/>
            <a:ext cx="5105400" cy="584775"/>
          </a:xfrm>
          <a:prstGeom prst="rect">
            <a:avLst/>
          </a:prstGeom>
        </p:spPr>
        <p:txBody>
          <a:bodyPr wrap="square" rtlCol="0">
            <a:spAutoFit/>
          </a:bodyPr>
          <a:lstStyle/>
          <a:p>
            <a:pPr marL="342900" marR="0" indent="-342900" defTabSz="914400" rtl="0" eaLnBrk="1" fontAlgn="auto" latinLnBrk="0" hangingPunct="1">
              <a:lnSpc>
                <a:spcPct val="100000"/>
              </a:lnSpc>
              <a:spcBef>
                <a:spcPct val="20000"/>
              </a:spcBef>
              <a:spcAft>
                <a:spcPts val="0"/>
              </a:spcAft>
              <a:buClrTx/>
              <a:buSzTx/>
              <a:buFont typeface="Arial" pitchFamily="34" charset="0"/>
              <a:buChar char="•"/>
              <a:tabLst/>
            </a:pPr>
            <a:r>
              <a:rPr kumimoji="0" lang="en-US" sz="1600" b="0" i="0" u="none" strike="noStrike" kern="1200" cap="none" spc="0" normalizeH="0" noProof="0" dirty="0">
                <a:ln>
                  <a:noFill/>
                </a:ln>
                <a:solidFill>
                  <a:schemeClr val="tx1"/>
                </a:solidFill>
                <a:effectLst/>
                <a:uLnTx/>
                <a:uFillTx/>
                <a:latin typeface="+mn-lt"/>
                <a:ea typeface="+mn-ea"/>
                <a:cs typeface="+mn-cs"/>
              </a:rPr>
              <a:t>Prevent establishment by destroying the first plants found before burrs form –</a:t>
            </a:r>
            <a:r>
              <a:rPr kumimoji="0" lang="en-US" sz="1600" b="1" i="0" u="none" strike="noStrike" kern="1200" cap="none" spc="0" normalizeH="0" noProof="0" dirty="0">
                <a:ln>
                  <a:noFill/>
                </a:ln>
                <a:solidFill>
                  <a:schemeClr val="tx1"/>
                </a:solidFill>
                <a:effectLst/>
                <a:uLnTx/>
                <a:uFillTx/>
                <a:latin typeface="+mn-lt"/>
                <a:ea typeface="+mn-ea"/>
                <a:cs typeface="+mn-cs"/>
              </a:rPr>
              <a:t>easy to pull and remove</a:t>
            </a:r>
            <a:endParaRPr kumimoji="0" lang="en-US" sz="1600" b="1" i="0" u="none" strike="noStrike" kern="1200" cap="none" spc="0" normalizeH="0" baseline="0" noProof="0" dirty="0">
              <a:ln>
                <a:noFill/>
              </a:ln>
              <a:solidFill>
                <a:schemeClr val="tx1"/>
              </a:solidFill>
              <a:effectLst/>
              <a:uLnTx/>
              <a:uFillTx/>
              <a:latin typeface="+mn-lt"/>
              <a:ea typeface="+mn-ea"/>
              <a:cs typeface="+mn-cs"/>
            </a:endParaRPr>
          </a:p>
        </p:txBody>
      </p:sp>
      <p:sp>
        <p:nvSpPr>
          <p:cNvPr id="7" name="TextBox 6"/>
          <p:cNvSpPr txBox="1"/>
          <p:nvPr/>
        </p:nvSpPr>
        <p:spPr>
          <a:xfrm>
            <a:off x="0" y="1600200"/>
            <a:ext cx="5410200" cy="338554"/>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kumimoji="0" lang="en-US" sz="1600" i="0" u="none" strike="noStrike" kern="1200" cap="none" spc="0" normalizeH="0" baseline="0" noProof="0" dirty="0">
                <a:ln>
                  <a:noFill/>
                </a:ln>
                <a:solidFill>
                  <a:schemeClr val="tx1"/>
                </a:solidFill>
                <a:effectLst/>
                <a:uLnTx/>
                <a:uFillTx/>
                <a:latin typeface="+mn-lt"/>
                <a:ea typeface="+mn-ea"/>
                <a:cs typeface="+mn-cs"/>
              </a:rPr>
              <a:t>Shallow tilling in spring- </a:t>
            </a:r>
            <a:r>
              <a:rPr kumimoji="0" lang="en-US" sz="1600" b="1" i="0" u="none" strike="noStrike" kern="1200" cap="none" spc="0" normalizeH="0" noProof="0" dirty="0">
                <a:ln>
                  <a:noFill/>
                </a:ln>
                <a:solidFill>
                  <a:schemeClr val="tx1"/>
                </a:solidFill>
                <a:effectLst/>
                <a:uLnTx/>
                <a:uFillTx/>
                <a:latin typeface="+mn-lt"/>
                <a:ea typeface="+mn-ea"/>
                <a:cs typeface="+mn-cs"/>
              </a:rPr>
              <a:t>mowing is not recommended</a:t>
            </a:r>
            <a:endParaRPr kumimoji="0" lang="en-US" sz="1600" b="1" i="0" u="none" strike="noStrike" kern="1200" cap="none" spc="0" normalizeH="0" baseline="0" noProof="0" dirty="0">
              <a:ln>
                <a:noFill/>
              </a:ln>
              <a:solidFill>
                <a:schemeClr val="tx1"/>
              </a:solidFill>
              <a:effectLst/>
              <a:uLnTx/>
              <a:uFillTx/>
              <a:latin typeface="+mn-lt"/>
              <a:ea typeface="+mn-ea"/>
              <a:cs typeface="+mn-cs"/>
            </a:endParaRPr>
          </a:p>
        </p:txBody>
      </p:sp>
      <p:sp>
        <p:nvSpPr>
          <p:cNvPr id="8" name="TextBox 7"/>
          <p:cNvSpPr txBox="1"/>
          <p:nvPr/>
        </p:nvSpPr>
        <p:spPr>
          <a:xfrm>
            <a:off x="0" y="1981200"/>
            <a:ext cx="5257800" cy="338554"/>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kumimoji="0" lang="en-US" sz="1600" b="0" i="0" u="none" strike="noStrike" kern="1200" cap="none" spc="0" normalizeH="0" baseline="0" noProof="0" dirty="0">
                <a:ln>
                  <a:noFill/>
                </a:ln>
                <a:solidFill>
                  <a:schemeClr val="tx1"/>
                </a:solidFill>
                <a:effectLst/>
                <a:uLnTx/>
                <a:uFillTx/>
                <a:latin typeface="+mn-lt"/>
                <a:ea typeface="+mn-ea"/>
                <a:cs typeface="+mn-cs"/>
              </a:rPr>
              <a:t>Mulches are effective but </a:t>
            </a:r>
            <a:r>
              <a:rPr lang="en-US" sz="1600" dirty="0"/>
              <a:t>must be at least 3 inches deep</a:t>
            </a:r>
            <a:endParaRPr kumimoji="0" lang="en-US"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9" name="TextBox 8"/>
          <p:cNvSpPr txBox="1"/>
          <p:nvPr/>
        </p:nvSpPr>
        <p:spPr>
          <a:xfrm>
            <a:off x="0" y="2514600"/>
            <a:ext cx="6553200" cy="338554"/>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kumimoji="0" lang="en-US" sz="1600" b="0" i="0" u="none" strike="noStrike" kern="1200" cap="none" spc="0" normalizeH="0" baseline="0" noProof="0" dirty="0">
                <a:ln>
                  <a:noFill/>
                </a:ln>
                <a:solidFill>
                  <a:schemeClr val="tx1"/>
                </a:solidFill>
                <a:effectLst/>
                <a:uLnTx/>
                <a:uFillTx/>
                <a:latin typeface="+mn-lt"/>
                <a:ea typeface="+mn-ea"/>
                <a:cs typeface="+mn-cs"/>
              </a:rPr>
              <a:t>Aeration</a:t>
            </a:r>
            <a:r>
              <a:rPr kumimoji="0" lang="en-US" sz="1600" b="0" i="0" u="none" strike="noStrike" kern="1200" cap="none" spc="0" normalizeH="0" noProof="0" dirty="0">
                <a:ln>
                  <a:noFill/>
                </a:ln>
                <a:solidFill>
                  <a:schemeClr val="tx1"/>
                </a:solidFill>
                <a:effectLst/>
                <a:uLnTx/>
                <a:uFillTx/>
                <a:latin typeface="+mn-lt"/>
                <a:ea typeface="+mn-ea"/>
                <a:cs typeface="+mn-cs"/>
              </a:rPr>
              <a:t> of compacted sites and planting competitive species </a:t>
            </a:r>
            <a:endParaRPr kumimoji="0" lang="en-US"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13" name="TextBox 12"/>
          <p:cNvSpPr txBox="1"/>
          <p:nvPr/>
        </p:nvSpPr>
        <p:spPr>
          <a:xfrm>
            <a:off x="228600" y="6088559"/>
            <a:ext cx="8915400" cy="892552"/>
          </a:xfrm>
          <a:prstGeom prst="rect">
            <a:avLst/>
          </a:prstGeom>
        </p:spPr>
        <p:txBody>
          <a:bodyPr wrap="square" rtlCol="0">
            <a:spAutoFit/>
          </a:bodyPr>
          <a:lstStyle/>
          <a:p>
            <a:pPr marL="342900" indent="-342900">
              <a:spcBef>
                <a:spcPct val="20000"/>
              </a:spcBef>
            </a:pPr>
            <a:r>
              <a:rPr lang="en-US" sz="2800" dirty="0"/>
              <a:t>Goal: stopping seed production and exhausting seed bank</a:t>
            </a:r>
          </a:p>
          <a:p>
            <a:pPr marL="342900" marR="0" indent="-342900" algn="l" defTabSz="914400" rtl="0" eaLnBrk="1" fontAlgn="auto" latinLnBrk="0" hangingPunct="1">
              <a:lnSpc>
                <a:spcPct val="100000"/>
              </a:lnSpc>
              <a:spcBef>
                <a:spcPct val="20000"/>
              </a:spcBef>
              <a:spcAft>
                <a:spcPts val="0"/>
              </a:spcAft>
              <a:buClrTx/>
              <a:buSzTx/>
              <a:tabLst/>
            </a:pP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pic>
        <p:nvPicPr>
          <p:cNvPr id="12" name="Picture 11" descr="images (4).jpg"/>
          <p:cNvPicPr>
            <a:picLocks noChangeAspect="1"/>
          </p:cNvPicPr>
          <p:nvPr/>
        </p:nvPicPr>
        <p:blipFill>
          <a:blip r:embed="rId3" cstate="print"/>
          <a:stretch>
            <a:fillRect/>
          </a:stretch>
        </p:blipFill>
        <p:spPr>
          <a:xfrm>
            <a:off x="6858000" y="3276600"/>
            <a:ext cx="2133600" cy="2833860"/>
          </a:xfrm>
          <a:prstGeom prst="rect">
            <a:avLst/>
          </a:prstGeom>
          <a:ln w="25400">
            <a:solidFill>
              <a:schemeClr val="tx2">
                <a:lumMod val="75000"/>
              </a:schemeClr>
            </a:solidFill>
          </a:ln>
        </p:spPr>
      </p:pic>
      <p:sp>
        <p:nvSpPr>
          <p:cNvPr id="14" name="TextBox 13"/>
          <p:cNvSpPr txBox="1"/>
          <p:nvPr/>
        </p:nvSpPr>
        <p:spPr>
          <a:xfrm>
            <a:off x="304800" y="3810000"/>
            <a:ext cx="7391400" cy="369332"/>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tabLst/>
            </a:pPr>
            <a:r>
              <a:rPr lang="en-US" i="1" dirty="0"/>
              <a:t>There are biological control agents available for </a:t>
            </a:r>
            <a:r>
              <a:rPr lang="en-US" i="1" dirty="0" err="1"/>
              <a:t>puncturevine</a:t>
            </a:r>
            <a:r>
              <a:rPr lang="en-US" i="1" dirty="0"/>
              <a:t>.</a:t>
            </a:r>
            <a:endParaRPr kumimoji="0" lang="en-US" b="0" i="1" u="none" strike="noStrike" kern="1200" cap="none" spc="0" normalizeH="0" baseline="0" noProof="0" dirty="0">
              <a:ln>
                <a:noFill/>
              </a:ln>
              <a:solidFill>
                <a:schemeClr val="tx1"/>
              </a:solidFill>
              <a:effectLst/>
              <a:uLnTx/>
              <a:uFillTx/>
              <a:latin typeface="+mn-lt"/>
              <a:ea typeface="+mn-ea"/>
              <a:cs typeface="+mn-cs"/>
            </a:endParaRPr>
          </a:p>
        </p:txBody>
      </p:sp>
      <p:sp>
        <p:nvSpPr>
          <p:cNvPr id="15" name="TextBox 14"/>
          <p:cNvSpPr txBox="1"/>
          <p:nvPr/>
        </p:nvSpPr>
        <p:spPr>
          <a:xfrm>
            <a:off x="0" y="3124200"/>
            <a:ext cx="5943600" cy="584775"/>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kumimoji="0" lang="en-US" sz="1600" b="0" i="0" u="none" strike="noStrike" kern="1200" cap="none" spc="0" normalizeH="0" baseline="0" noProof="0" dirty="0">
                <a:ln>
                  <a:noFill/>
                </a:ln>
                <a:solidFill>
                  <a:schemeClr val="tx1"/>
                </a:solidFill>
                <a:effectLst/>
                <a:uLnTx/>
                <a:uFillTx/>
                <a:latin typeface="+mn-lt"/>
                <a:ea typeface="+mn-ea"/>
                <a:cs typeface="+mn-cs"/>
              </a:rPr>
              <a:t>Herbicide applications containing 2,4-D amine, </a:t>
            </a:r>
            <a:r>
              <a:rPr kumimoji="0" lang="en-US" sz="1600" b="0" i="0" u="none" strike="noStrike" kern="1200" cap="none" spc="0" normalizeH="0" baseline="0" noProof="0" dirty="0" err="1">
                <a:ln>
                  <a:noFill/>
                </a:ln>
                <a:solidFill>
                  <a:schemeClr val="tx1"/>
                </a:solidFill>
                <a:effectLst/>
                <a:uLnTx/>
                <a:uFillTx/>
                <a:latin typeface="+mn-lt"/>
                <a:ea typeface="+mn-ea"/>
                <a:cs typeface="+mn-cs"/>
              </a:rPr>
              <a:t>glyphosate</a:t>
            </a:r>
            <a:r>
              <a:rPr kumimoji="0" lang="en-US" sz="1600" b="0" i="0" u="none" strike="noStrike" kern="1200" cap="none" spc="0" normalizeH="0" baseline="0" noProof="0" dirty="0">
                <a:ln>
                  <a:noFill/>
                </a:ln>
                <a:solidFill>
                  <a:schemeClr val="tx1"/>
                </a:solidFill>
                <a:effectLst/>
                <a:uLnTx/>
                <a:uFillTx/>
                <a:latin typeface="+mn-lt"/>
                <a:ea typeface="+mn-ea"/>
                <a:cs typeface="+mn-cs"/>
              </a:rPr>
              <a:t>, and </a:t>
            </a:r>
            <a:r>
              <a:rPr kumimoji="0" lang="en-US" sz="1600" b="0" i="0" u="none" strike="noStrike" kern="1200" cap="none" spc="0" normalizeH="0" baseline="0" noProof="0" dirty="0" err="1">
                <a:ln>
                  <a:noFill/>
                </a:ln>
                <a:solidFill>
                  <a:schemeClr val="tx1"/>
                </a:solidFill>
                <a:effectLst/>
                <a:uLnTx/>
                <a:uFillTx/>
                <a:latin typeface="+mn-lt"/>
                <a:ea typeface="+mn-ea"/>
                <a:cs typeface="+mn-cs"/>
              </a:rPr>
              <a:t>dicamba</a:t>
            </a:r>
            <a:endParaRPr kumimoji="0" lang="en-US" sz="1600" b="0" i="0" u="none" strike="noStrike" kern="1200" cap="none" spc="0" normalizeH="0" baseline="0" noProof="0" dirty="0">
              <a:ln>
                <a:noFill/>
              </a:ln>
              <a:solidFill>
                <a:schemeClr val="tx1"/>
              </a:solidFill>
              <a:effectLst/>
              <a:uLnTx/>
              <a:uFillTx/>
              <a:latin typeface="+mn-lt"/>
              <a:ea typeface="+mn-ea"/>
              <a:cs typeface="+mn-cs"/>
            </a:endParaRPr>
          </a:p>
        </p:txBody>
      </p:sp>
      <p:pic>
        <p:nvPicPr>
          <p:cNvPr id="16" name="Picture 15" descr="images (1).jpg"/>
          <p:cNvPicPr>
            <a:picLocks noChangeAspect="1"/>
          </p:cNvPicPr>
          <p:nvPr/>
        </p:nvPicPr>
        <p:blipFill>
          <a:blip r:embed="rId4" cstate="print"/>
          <a:stretch>
            <a:fillRect/>
          </a:stretch>
        </p:blipFill>
        <p:spPr>
          <a:xfrm>
            <a:off x="5867400" y="228600"/>
            <a:ext cx="3051928" cy="2286000"/>
          </a:xfrm>
          <a:prstGeom prst="rect">
            <a:avLst/>
          </a:prstGeom>
          <a:ln w="25400">
            <a:solidFill>
              <a:schemeClr val="tx1"/>
            </a:solidFill>
          </a:ln>
        </p:spPr>
      </p:pic>
      <p:pic>
        <p:nvPicPr>
          <p:cNvPr id="17" name="Picture 16" descr="images (6).jpg"/>
          <p:cNvPicPr>
            <a:picLocks noChangeAspect="1"/>
          </p:cNvPicPr>
          <p:nvPr/>
        </p:nvPicPr>
        <p:blipFill>
          <a:blip r:embed="rId5" cstate="print"/>
          <a:stretch>
            <a:fillRect/>
          </a:stretch>
        </p:blipFill>
        <p:spPr>
          <a:xfrm>
            <a:off x="1371600" y="4800600"/>
            <a:ext cx="1524000" cy="1281404"/>
          </a:xfrm>
          <a:prstGeom prst="rect">
            <a:avLst/>
          </a:prstGeom>
          <a:ln w="25400">
            <a:solidFill>
              <a:schemeClr val="accent3">
                <a:lumMod val="50000"/>
              </a:schemeClr>
            </a:solidFill>
          </a:ln>
        </p:spPr>
      </p:pic>
      <p:sp>
        <p:nvSpPr>
          <p:cNvPr id="18" name="TextBox 17"/>
          <p:cNvSpPr txBox="1"/>
          <p:nvPr/>
        </p:nvSpPr>
        <p:spPr>
          <a:xfrm>
            <a:off x="838200" y="4419600"/>
            <a:ext cx="2971800" cy="261610"/>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tabLst/>
            </a:pPr>
            <a:r>
              <a:rPr kumimoji="0" lang="en-US" sz="1100" b="0" i="1" u="none" strike="noStrike" kern="1200" cap="none" spc="0" normalizeH="0" baseline="0" noProof="0" dirty="0">
                <a:ln>
                  <a:noFill/>
                </a:ln>
                <a:solidFill>
                  <a:schemeClr val="tx1"/>
                </a:solidFill>
                <a:effectLst/>
                <a:uLnTx/>
                <a:uFillTx/>
                <a:latin typeface="+mn-lt"/>
                <a:ea typeface="+mn-ea"/>
                <a:cs typeface="+mn-cs"/>
              </a:rPr>
              <a:t>           </a:t>
            </a:r>
            <a:r>
              <a:rPr kumimoji="0" lang="en-US" sz="1100" b="0" i="1" u="none" strike="noStrike" kern="1200" cap="none" spc="0" normalizeH="0" baseline="0" noProof="0" dirty="0" err="1">
                <a:ln>
                  <a:noFill/>
                </a:ln>
                <a:solidFill>
                  <a:schemeClr val="tx1"/>
                </a:solidFill>
                <a:effectLst/>
                <a:uLnTx/>
                <a:uFillTx/>
                <a:latin typeface="+mn-lt"/>
                <a:ea typeface="+mn-ea"/>
                <a:cs typeface="+mn-cs"/>
              </a:rPr>
              <a:t>Microlarinus</a:t>
            </a:r>
            <a:r>
              <a:rPr kumimoji="0" lang="en-US" sz="1100" b="0" i="1" u="none" strike="noStrike" kern="1200" cap="none" spc="0" normalizeH="0" baseline="0" noProof="0" dirty="0">
                <a:ln>
                  <a:noFill/>
                </a:ln>
                <a:solidFill>
                  <a:schemeClr val="tx1"/>
                </a:solidFill>
                <a:effectLst/>
                <a:uLnTx/>
                <a:uFillTx/>
                <a:latin typeface="+mn-lt"/>
                <a:ea typeface="+mn-ea"/>
                <a:cs typeface="+mn-cs"/>
              </a:rPr>
              <a:t> </a:t>
            </a:r>
            <a:r>
              <a:rPr kumimoji="0" lang="en-US" sz="1100" b="0" i="1" u="none" strike="noStrike" kern="1200" cap="none" spc="0" normalizeH="0" baseline="0" noProof="0" dirty="0" err="1">
                <a:ln>
                  <a:noFill/>
                </a:ln>
                <a:solidFill>
                  <a:schemeClr val="tx1"/>
                </a:solidFill>
                <a:effectLst/>
                <a:uLnTx/>
                <a:uFillTx/>
                <a:latin typeface="+mn-lt"/>
                <a:ea typeface="+mn-ea"/>
                <a:cs typeface="+mn-cs"/>
              </a:rPr>
              <a:t>lareynii</a:t>
            </a:r>
            <a:r>
              <a:rPr kumimoji="0" lang="en-US" sz="1100" b="0" i="1" u="none" strike="noStrike" kern="1200" cap="none" spc="0" normalizeH="0" baseline="0" noProof="0" dirty="0">
                <a:ln>
                  <a:noFill/>
                </a:ln>
                <a:solidFill>
                  <a:schemeClr val="tx1"/>
                </a:solidFill>
                <a:effectLst/>
                <a:uLnTx/>
                <a:uFillTx/>
                <a:latin typeface="+mn-lt"/>
                <a:ea typeface="+mn-ea"/>
                <a:cs typeface="+mn-cs"/>
              </a:rPr>
              <a:t>  </a:t>
            </a:r>
            <a:r>
              <a:rPr kumimoji="0" lang="en-US" sz="1100" b="0" i="0" u="none" strike="noStrike" kern="1200" cap="none" spc="0" normalizeH="0" baseline="0" noProof="0" dirty="0">
                <a:ln>
                  <a:noFill/>
                </a:ln>
                <a:solidFill>
                  <a:schemeClr val="tx1"/>
                </a:solidFill>
                <a:effectLst/>
                <a:uLnTx/>
                <a:uFillTx/>
                <a:latin typeface="+mn-lt"/>
                <a:ea typeface="+mn-ea"/>
                <a:cs typeface="+mn-cs"/>
              </a:rPr>
              <a:t>seed</a:t>
            </a:r>
            <a:r>
              <a:rPr kumimoji="0" lang="en-US" sz="1100" b="0" i="0" u="none" strike="noStrike" kern="1200" cap="none" spc="0" normalizeH="0" noProof="0" dirty="0">
                <a:ln>
                  <a:noFill/>
                </a:ln>
                <a:solidFill>
                  <a:schemeClr val="tx1"/>
                </a:solidFill>
                <a:effectLst/>
                <a:uLnTx/>
                <a:uFillTx/>
                <a:latin typeface="+mn-lt"/>
                <a:ea typeface="+mn-ea"/>
                <a:cs typeface="+mn-cs"/>
              </a:rPr>
              <a:t> feeding weevil</a:t>
            </a:r>
            <a:endParaRPr kumimoji="0" lang="en-US" sz="1100" b="0" i="0" u="none" strike="noStrike" kern="1200" cap="none" spc="0" normalizeH="0" baseline="0" noProof="0" dirty="0">
              <a:ln>
                <a:noFill/>
              </a:ln>
              <a:solidFill>
                <a:schemeClr val="tx1"/>
              </a:solidFill>
              <a:effectLst/>
              <a:uLnTx/>
              <a:uFillTx/>
              <a:latin typeface="+mn-lt"/>
              <a:ea typeface="+mn-ea"/>
              <a:cs typeface="+mn-cs"/>
            </a:endParaRPr>
          </a:p>
        </p:txBody>
      </p:sp>
      <p:pic>
        <p:nvPicPr>
          <p:cNvPr id="22" name="Picture 21" descr="Puncture-Vine-Plants.jpg"/>
          <p:cNvPicPr>
            <a:picLocks noChangeAspect="1"/>
          </p:cNvPicPr>
          <p:nvPr/>
        </p:nvPicPr>
        <p:blipFill>
          <a:blip r:embed="rId6" cstate="print"/>
          <a:stretch>
            <a:fillRect/>
          </a:stretch>
        </p:blipFill>
        <p:spPr>
          <a:xfrm>
            <a:off x="3886200" y="4191000"/>
            <a:ext cx="2819400" cy="1941576"/>
          </a:xfrm>
          <a:prstGeom prst="rect">
            <a:avLst/>
          </a:prstGeom>
          <a:ln w="25400">
            <a:solidFill>
              <a:schemeClr val="tx2">
                <a:lumMod val="75000"/>
              </a:schemeClr>
            </a:solidFill>
          </a:ln>
        </p:spPr>
      </p:pic>
      <p:sp>
        <p:nvSpPr>
          <p:cNvPr id="19" name="5-Point Star 18"/>
          <p:cNvSpPr/>
          <p:nvPr/>
        </p:nvSpPr>
        <p:spPr>
          <a:xfrm>
            <a:off x="76200" y="3810000"/>
            <a:ext cx="304800" cy="304800"/>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99">
            <a:alpha val="65000"/>
          </a:srgbClr>
        </a:solidFill>
        <a:effectLst/>
      </p:bgPr>
    </p:bg>
    <p:spTree>
      <p:nvGrpSpPr>
        <p:cNvPr id="1" name=""/>
        <p:cNvGrpSpPr/>
        <p:nvPr/>
      </p:nvGrpSpPr>
      <p:grpSpPr>
        <a:xfrm>
          <a:off x="0" y="0"/>
          <a:ext cx="0" cy="0"/>
          <a:chOff x="0" y="0"/>
          <a:chExt cx="0" cy="0"/>
        </a:xfrm>
      </p:grpSpPr>
      <p:sp>
        <p:nvSpPr>
          <p:cNvPr id="2" name="TextBox 1"/>
          <p:cNvSpPr txBox="1"/>
          <p:nvPr/>
        </p:nvSpPr>
        <p:spPr>
          <a:xfrm>
            <a:off x="0" y="0"/>
            <a:ext cx="3733800" cy="584775"/>
          </a:xfrm>
          <a:prstGeom prst="rect">
            <a:avLst/>
          </a:prstGeom>
          <a:noFill/>
        </p:spPr>
        <p:txBody>
          <a:bodyPr wrap="square" rtlCol="0">
            <a:spAutoFit/>
          </a:bodyPr>
          <a:lstStyle/>
          <a:p>
            <a:r>
              <a:rPr lang="en-US" sz="3200" b="1" dirty="0"/>
              <a:t>Tansy ragwort</a:t>
            </a:r>
          </a:p>
        </p:txBody>
      </p:sp>
      <p:sp>
        <p:nvSpPr>
          <p:cNvPr id="3277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32771" name="Rectangle 3"/>
          <p:cNvSpPr>
            <a:spLocks noChangeArrowheads="1"/>
          </p:cNvSpPr>
          <p:nvPr/>
        </p:nvSpPr>
        <p:spPr bwMode="auto">
          <a:xfrm>
            <a:off x="2438400" y="152400"/>
            <a:ext cx="3886200"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kumimoji="0" lang="en-US" sz="1600" b="1" i="0" u="sng" strike="noStrike" cap="none" normalizeH="0" baseline="0" dirty="0">
                <a:ln>
                  <a:noFill/>
                </a:ln>
                <a:solidFill>
                  <a:schemeClr val="tx1"/>
                </a:solidFill>
                <a:effectLst/>
                <a:latin typeface="Verdana" pitchFamily="34" charset="0"/>
                <a:ea typeface="Times New Roman" pitchFamily="18" charset="0"/>
                <a:cs typeface="Times New Roman" pitchFamily="18" charset="0"/>
              </a:rPr>
              <a:t>biennial or short-lived perennial </a:t>
            </a:r>
            <a:r>
              <a:rPr kumimoji="0" lang="en-US" sz="1600" b="1" i="0" u="sng" strike="noStrike" cap="none" normalizeH="0" baseline="0" dirty="0">
                <a:ln>
                  <a:noFill/>
                </a:ln>
                <a:solidFill>
                  <a:srgbClr val="000000"/>
                </a:solidFill>
                <a:effectLst/>
                <a:latin typeface="Verdana" pitchFamily="34" charset="0"/>
                <a:ea typeface="Times New Roman" pitchFamily="18" charset="0"/>
                <a:cs typeface="Times New Roman" pitchFamily="18" charset="0"/>
              </a:rPr>
              <a:t> </a:t>
            </a:r>
            <a:endParaRPr kumimoji="0" lang="en-US" sz="1600" b="1" i="0" u="sng" strike="noStrike" cap="none" normalizeH="0" baseline="0" dirty="0">
              <a:ln>
                <a:noFill/>
              </a:ln>
              <a:solidFill>
                <a:schemeClr val="tx1"/>
              </a:solidFill>
              <a:effectLst/>
              <a:latin typeface="Arial" pitchFamily="34" charset="0"/>
              <a:cs typeface="Arial" pitchFamily="34" charset="0"/>
            </a:endParaRPr>
          </a:p>
        </p:txBody>
      </p:sp>
      <p:pic>
        <p:nvPicPr>
          <p:cNvPr id="6" name="Picture 5" descr="download.jpg"/>
          <p:cNvPicPr>
            <a:picLocks noChangeAspect="1"/>
          </p:cNvPicPr>
          <p:nvPr/>
        </p:nvPicPr>
        <p:blipFill>
          <a:blip r:embed="rId3" cstate="print"/>
          <a:stretch>
            <a:fillRect/>
          </a:stretch>
        </p:blipFill>
        <p:spPr>
          <a:xfrm>
            <a:off x="152400" y="4419600"/>
            <a:ext cx="2971800" cy="2286000"/>
          </a:xfrm>
          <a:prstGeom prst="rect">
            <a:avLst/>
          </a:prstGeom>
          <a:ln>
            <a:solidFill>
              <a:schemeClr val="accent3">
                <a:lumMod val="50000"/>
              </a:schemeClr>
            </a:solidFill>
          </a:ln>
        </p:spPr>
      </p:pic>
      <p:pic>
        <p:nvPicPr>
          <p:cNvPr id="7" name="Picture 6" descr="images.jpg"/>
          <p:cNvPicPr>
            <a:picLocks noChangeAspect="1"/>
          </p:cNvPicPr>
          <p:nvPr/>
        </p:nvPicPr>
        <p:blipFill>
          <a:blip r:embed="rId4" cstate="print"/>
          <a:stretch>
            <a:fillRect/>
          </a:stretch>
        </p:blipFill>
        <p:spPr>
          <a:xfrm>
            <a:off x="6248400" y="228600"/>
            <a:ext cx="2466975" cy="1847850"/>
          </a:xfrm>
          <a:prstGeom prst="rect">
            <a:avLst/>
          </a:prstGeom>
          <a:ln>
            <a:solidFill>
              <a:schemeClr val="accent3">
                <a:lumMod val="50000"/>
              </a:schemeClr>
            </a:solidFill>
          </a:ln>
        </p:spPr>
      </p:pic>
      <p:pic>
        <p:nvPicPr>
          <p:cNvPr id="8" name="Picture 7" descr="download (2).jpg"/>
          <p:cNvPicPr>
            <a:picLocks noChangeAspect="1"/>
          </p:cNvPicPr>
          <p:nvPr/>
        </p:nvPicPr>
        <p:blipFill>
          <a:blip r:embed="rId5" cstate="print"/>
          <a:stretch>
            <a:fillRect/>
          </a:stretch>
        </p:blipFill>
        <p:spPr>
          <a:xfrm>
            <a:off x="5181600" y="4495800"/>
            <a:ext cx="3838575" cy="2362200"/>
          </a:xfrm>
          <a:prstGeom prst="rect">
            <a:avLst/>
          </a:prstGeom>
          <a:ln>
            <a:solidFill>
              <a:schemeClr val="accent3">
                <a:lumMod val="50000"/>
              </a:schemeClr>
            </a:solidFill>
          </a:ln>
        </p:spPr>
      </p:pic>
      <p:pic>
        <p:nvPicPr>
          <p:cNvPr id="9" name="Picture 8" descr="images (2).jpg"/>
          <p:cNvPicPr>
            <a:picLocks noChangeAspect="1"/>
          </p:cNvPicPr>
          <p:nvPr/>
        </p:nvPicPr>
        <p:blipFill>
          <a:blip r:embed="rId6" cstate="print"/>
          <a:stretch>
            <a:fillRect/>
          </a:stretch>
        </p:blipFill>
        <p:spPr>
          <a:xfrm>
            <a:off x="3048000" y="4352925"/>
            <a:ext cx="2044501" cy="2505075"/>
          </a:xfrm>
          <a:prstGeom prst="rect">
            <a:avLst/>
          </a:prstGeom>
          <a:ln>
            <a:solidFill>
              <a:schemeClr val="accent3">
                <a:lumMod val="50000"/>
              </a:schemeClr>
            </a:solidFill>
          </a:ln>
        </p:spPr>
      </p:pic>
      <p:pic>
        <p:nvPicPr>
          <p:cNvPr id="10" name="Picture 9" descr="images (1).jpg"/>
          <p:cNvPicPr>
            <a:picLocks noChangeAspect="1"/>
          </p:cNvPicPr>
          <p:nvPr/>
        </p:nvPicPr>
        <p:blipFill>
          <a:blip r:embed="rId7" cstate="print"/>
          <a:stretch>
            <a:fillRect/>
          </a:stretch>
        </p:blipFill>
        <p:spPr>
          <a:xfrm>
            <a:off x="6222770" y="2209800"/>
            <a:ext cx="2848467" cy="2133600"/>
          </a:xfrm>
          <a:prstGeom prst="rect">
            <a:avLst/>
          </a:prstGeom>
          <a:ln>
            <a:solidFill>
              <a:schemeClr val="accent3">
                <a:lumMod val="50000"/>
              </a:schemeClr>
            </a:solidFill>
          </a:ln>
        </p:spPr>
      </p:pic>
      <p:sp>
        <p:nvSpPr>
          <p:cNvPr id="15" name="Rectangle 14"/>
          <p:cNvSpPr/>
          <p:nvPr/>
        </p:nvSpPr>
        <p:spPr>
          <a:xfrm>
            <a:off x="0" y="609600"/>
            <a:ext cx="6248400" cy="3046988"/>
          </a:xfrm>
          <a:prstGeom prst="rect">
            <a:avLst/>
          </a:prstGeom>
        </p:spPr>
        <p:txBody>
          <a:bodyPr wrap="square">
            <a:spAutoFit/>
          </a:bodyPr>
          <a:lstStyle/>
          <a:p>
            <a:pPr marL="342900" lvl="0" indent="-342900">
              <a:spcBef>
                <a:spcPct val="20000"/>
              </a:spcBef>
              <a:buFont typeface="Arial" pitchFamily="34" charset="0"/>
              <a:buChar char="•"/>
              <a:defRPr/>
            </a:pPr>
            <a:r>
              <a:rPr lang="en-US" sz="1600" dirty="0"/>
              <a:t>Pull or dig before flowering, typically in May to June. </a:t>
            </a:r>
            <a:r>
              <a:rPr lang="en-US" sz="1600" b="1" dirty="0"/>
              <a:t>Mowing is not effective </a:t>
            </a:r>
            <a:endParaRPr lang="en-US" sz="1600" dirty="0"/>
          </a:p>
          <a:p>
            <a:pPr marL="342900" indent="-342900">
              <a:spcBef>
                <a:spcPct val="20000"/>
              </a:spcBef>
              <a:buFont typeface="Arial" pitchFamily="34" charset="0"/>
              <a:buChar char="•"/>
              <a:defRPr/>
            </a:pPr>
            <a:r>
              <a:rPr lang="en-US" sz="1600" dirty="0"/>
              <a:t>Herbicides can be applied in spring before flowers appear and in the fall after rains have initiated seed germination and rosettes appear  </a:t>
            </a:r>
          </a:p>
          <a:p>
            <a:pPr marL="342900" indent="-342900">
              <a:spcBef>
                <a:spcPct val="20000"/>
              </a:spcBef>
              <a:buFont typeface="Arial" pitchFamily="34" charset="0"/>
              <a:buChar char="•"/>
              <a:defRPr/>
            </a:pPr>
            <a:r>
              <a:rPr lang="en-US" sz="1600" dirty="0"/>
              <a:t>Herbicides effective on tansy include 2,4-D and </a:t>
            </a:r>
            <a:r>
              <a:rPr lang="en-US" sz="1600" dirty="0" err="1"/>
              <a:t>dicamba</a:t>
            </a:r>
            <a:r>
              <a:rPr lang="en-US" sz="1600" dirty="0"/>
              <a:t> or a combination</a:t>
            </a:r>
          </a:p>
          <a:p>
            <a:pPr marL="342900" indent="-342900">
              <a:spcBef>
                <a:spcPct val="20000"/>
              </a:spcBef>
              <a:buFont typeface="Arial" pitchFamily="34" charset="0"/>
              <a:buChar char="•"/>
              <a:defRPr/>
            </a:pPr>
            <a:r>
              <a:rPr lang="en-US" sz="1600" dirty="0"/>
              <a:t>Spot spray with </a:t>
            </a:r>
            <a:r>
              <a:rPr lang="en-US" sz="1600" dirty="0" err="1"/>
              <a:t>glyphosate</a:t>
            </a:r>
            <a:endParaRPr lang="en-US" sz="1600" dirty="0"/>
          </a:p>
          <a:p>
            <a:pPr marL="342900" lvl="0" indent="-342900">
              <a:spcBef>
                <a:spcPct val="20000"/>
              </a:spcBef>
              <a:buFont typeface="Arial" pitchFamily="34" charset="0"/>
              <a:buChar char="•"/>
              <a:defRPr/>
            </a:pPr>
            <a:r>
              <a:rPr lang="en-US" sz="1600" dirty="0"/>
              <a:t>Retreatment the following year is necessary to control  late germinating plants</a:t>
            </a:r>
          </a:p>
          <a:p>
            <a:pPr marL="342900" lvl="0" indent="-342900">
              <a:spcBef>
                <a:spcPct val="20000"/>
              </a:spcBef>
              <a:buFont typeface="Arial" pitchFamily="34" charset="0"/>
              <a:buChar char="•"/>
              <a:defRPr/>
            </a:pPr>
            <a:r>
              <a:rPr lang="en-US" sz="1600" dirty="0"/>
              <a:t> Continue to monitor until the seed bank is depleted, and following any disturbance</a:t>
            </a:r>
          </a:p>
        </p:txBody>
      </p:sp>
      <p:sp>
        <p:nvSpPr>
          <p:cNvPr id="12" name="TextBox 11"/>
          <p:cNvSpPr txBox="1"/>
          <p:nvPr/>
        </p:nvSpPr>
        <p:spPr>
          <a:xfrm>
            <a:off x="685800" y="3962400"/>
            <a:ext cx="5486400" cy="400110"/>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tabLst/>
            </a:pPr>
            <a:r>
              <a:rPr kumimoji="0" lang="en-US" sz="2000" b="0" i="0" u="none" strike="noStrike" kern="1200" cap="none" spc="0" normalizeH="0" baseline="0" noProof="0" dirty="0">
                <a:ln>
                  <a:noFill/>
                </a:ln>
                <a:solidFill>
                  <a:schemeClr val="tx1"/>
                </a:solidFill>
                <a:effectLst/>
                <a:uLnTx/>
                <a:uFillTx/>
                <a:latin typeface="+mn-lt"/>
                <a:ea typeface="+mn-ea"/>
                <a:cs typeface="+mn-cs"/>
              </a:rPr>
              <a:t>Toxic to livestock</a:t>
            </a:r>
          </a:p>
        </p:txBody>
      </p:sp>
      <p:sp>
        <p:nvSpPr>
          <p:cNvPr id="13" name="5-Point Star 12"/>
          <p:cNvSpPr/>
          <p:nvPr/>
        </p:nvSpPr>
        <p:spPr>
          <a:xfrm>
            <a:off x="457200" y="3962400"/>
            <a:ext cx="228600" cy="228600"/>
          </a:xfrm>
          <a:prstGeom prst="star5">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3">
            <a:alpha val="46000"/>
          </a:schemeClr>
        </a:solidFill>
        <a:effectLst/>
      </p:bgPr>
    </p:bg>
    <p:spTree>
      <p:nvGrpSpPr>
        <p:cNvPr id="1" name=""/>
        <p:cNvGrpSpPr/>
        <p:nvPr/>
      </p:nvGrpSpPr>
      <p:grpSpPr>
        <a:xfrm>
          <a:off x="0" y="0"/>
          <a:ext cx="0" cy="0"/>
          <a:chOff x="0" y="0"/>
          <a:chExt cx="0" cy="0"/>
        </a:xfrm>
      </p:grpSpPr>
      <p:sp>
        <p:nvSpPr>
          <p:cNvPr id="2" name="TextBox 1"/>
          <p:cNvSpPr txBox="1"/>
          <p:nvPr/>
        </p:nvSpPr>
        <p:spPr>
          <a:xfrm>
            <a:off x="152400" y="152400"/>
            <a:ext cx="5105400" cy="584775"/>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tabLst/>
            </a:pPr>
            <a:r>
              <a:rPr kumimoji="0" lang="en-US" sz="3200" b="1" i="0" u="none" strike="noStrike" kern="1200" cap="none" spc="0" normalizeH="0" baseline="0" noProof="0" dirty="0">
                <a:ln>
                  <a:noFill/>
                </a:ln>
                <a:solidFill>
                  <a:schemeClr val="tx1"/>
                </a:solidFill>
                <a:effectLst/>
                <a:uLnTx/>
                <a:uFillTx/>
                <a:latin typeface="+mn-lt"/>
                <a:ea typeface="+mn-ea"/>
                <a:cs typeface="+mn-cs"/>
              </a:rPr>
              <a:t>Reed</a:t>
            </a:r>
            <a:r>
              <a:rPr kumimoji="0" lang="en-US" sz="2400" b="1" i="0" u="none" strike="noStrike" kern="1200" cap="none" spc="0" normalizeH="0" baseline="0" noProof="0" dirty="0">
                <a:ln>
                  <a:noFill/>
                </a:ln>
                <a:solidFill>
                  <a:schemeClr val="tx1"/>
                </a:solidFill>
                <a:effectLst/>
                <a:uLnTx/>
                <a:uFillTx/>
                <a:latin typeface="+mn-lt"/>
                <a:ea typeface="+mn-ea"/>
                <a:cs typeface="+mn-cs"/>
              </a:rPr>
              <a:t> </a:t>
            </a:r>
            <a:r>
              <a:rPr kumimoji="0" lang="en-US" sz="3200" b="1" i="0" u="none" strike="noStrike" kern="1200" cap="none" spc="0" normalizeH="0" baseline="0" noProof="0" dirty="0" err="1">
                <a:ln>
                  <a:noFill/>
                </a:ln>
                <a:solidFill>
                  <a:schemeClr val="tx1"/>
                </a:solidFill>
                <a:effectLst/>
                <a:uLnTx/>
                <a:uFillTx/>
                <a:latin typeface="+mn-lt"/>
                <a:ea typeface="+mn-ea"/>
                <a:cs typeface="+mn-cs"/>
              </a:rPr>
              <a:t>canarygrass</a:t>
            </a:r>
            <a:r>
              <a:rPr kumimoji="0" lang="en-US" sz="2400" b="1" i="0" u="none" strike="noStrike" kern="1200" cap="none" spc="0" normalizeH="0" baseline="0" noProof="0" dirty="0">
                <a:ln>
                  <a:noFill/>
                </a:ln>
                <a:solidFill>
                  <a:schemeClr val="tx1"/>
                </a:solidFill>
                <a:effectLst/>
                <a:uLnTx/>
                <a:uFillTx/>
                <a:latin typeface="+mn-lt"/>
                <a:ea typeface="+mn-ea"/>
                <a:cs typeface="+mn-cs"/>
              </a:rPr>
              <a:t>   </a:t>
            </a:r>
            <a:r>
              <a:rPr kumimoji="0" lang="en-US" sz="1600" b="1" i="0" u="sng" strike="noStrike" kern="1200" cap="none" spc="0" normalizeH="0" baseline="0" noProof="0" dirty="0">
                <a:ln>
                  <a:noFill/>
                </a:ln>
                <a:solidFill>
                  <a:schemeClr val="tx1"/>
                </a:solidFill>
                <a:effectLst/>
                <a:uLnTx/>
                <a:uFillTx/>
                <a:latin typeface="Verdana" pitchFamily="34" charset="0"/>
                <a:ea typeface="Verdana" pitchFamily="34" charset="0"/>
                <a:cs typeface="Verdana" pitchFamily="34" charset="0"/>
              </a:rPr>
              <a:t>perennial grass</a:t>
            </a:r>
          </a:p>
        </p:txBody>
      </p:sp>
      <p:sp>
        <p:nvSpPr>
          <p:cNvPr id="3" name="TextBox 2"/>
          <p:cNvSpPr txBox="1"/>
          <p:nvPr/>
        </p:nvSpPr>
        <p:spPr>
          <a:xfrm>
            <a:off x="0" y="685800"/>
            <a:ext cx="6934200" cy="4216539"/>
          </a:xfrm>
          <a:prstGeom prst="rect">
            <a:avLst/>
          </a:prstGeom>
          <a:solidFill>
            <a:srgbClr val="FFFF99"/>
          </a:solidFill>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kumimoji="0" lang="en-US" sz="2000" b="0" i="0" u="none" strike="noStrike" kern="1200" cap="none" spc="0" normalizeH="0" baseline="0" noProof="0" dirty="0">
                <a:ln>
                  <a:noFill/>
                </a:ln>
                <a:solidFill>
                  <a:schemeClr val="tx1"/>
                </a:solidFill>
                <a:effectLst/>
                <a:uLnTx/>
                <a:uFillTx/>
                <a:latin typeface="+mn-lt"/>
                <a:ea typeface="+mn-ea"/>
                <a:cs typeface="+mn-cs"/>
              </a:rPr>
              <a:t>A string trimmer can be used to cut as low to the ground as possible</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lang="en-US" sz="2000" dirty="0"/>
              <a:t>Tillage can be successful combined with a flooding regime</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kumimoji="0" lang="en-US" sz="2000" b="0" i="0" u="none" strike="noStrike" kern="1200" cap="none" spc="0" normalizeH="0" baseline="0" noProof="0" dirty="0" err="1">
                <a:ln>
                  <a:noFill/>
                </a:ln>
                <a:solidFill>
                  <a:schemeClr val="tx1"/>
                </a:solidFill>
                <a:effectLst/>
                <a:uLnTx/>
                <a:uFillTx/>
                <a:latin typeface="+mn-lt"/>
                <a:ea typeface="+mn-ea"/>
                <a:cs typeface="+mn-cs"/>
              </a:rPr>
              <a:t>Solarization</a:t>
            </a:r>
            <a:r>
              <a:rPr kumimoji="0" lang="en-US" sz="2000" b="0" i="0" u="none" strike="noStrike" kern="1200" cap="none" spc="0" normalizeH="0" baseline="0" noProof="0" dirty="0">
                <a:ln>
                  <a:noFill/>
                </a:ln>
                <a:solidFill>
                  <a:schemeClr val="tx1"/>
                </a:solidFill>
                <a:effectLst/>
                <a:uLnTx/>
                <a:uFillTx/>
                <a:latin typeface="+mn-lt"/>
                <a:ea typeface="+mn-ea"/>
                <a:cs typeface="+mn-cs"/>
              </a:rPr>
              <a:t>, shading and mulching </a:t>
            </a:r>
            <a:r>
              <a:rPr kumimoji="0" lang="en-US" sz="2000" b="0" i="0" u="none" strike="noStrike" kern="1200" cap="none" spc="0" normalizeH="0" noProof="0" dirty="0">
                <a:ln>
                  <a:noFill/>
                </a:ln>
                <a:solidFill>
                  <a:schemeClr val="tx1"/>
                </a:solidFill>
                <a:effectLst/>
                <a:uLnTx/>
                <a:uFillTx/>
                <a:latin typeface="+mn-lt"/>
                <a:ea typeface="+mn-ea"/>
                <a:cs typeface="+mn-cs"/>
              </a:rPr>
              <a:t>on small sites,  planting trees</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lang="en-US" sz="2000" baseline="0" dirty="0"/>
              <a:t>Mowing or</a:t>
            </a:r>
            <a:r>
              <a:rPr lang="en-US" sz="2000" dirty="0"/>
              <a:t> burning followed by an herbicide treatment when plants are boot high</a:t>
            </a:r>
            <a:endParaRPr lang="en-US" sz="2000" baseline="0" dirty="0"/>
          </a:p>
          <a:p>
            <a:pPr marL="342900" indent="-342900">
              <a:spcBef>
                <a:spcPct val="20000"/>
              </a:spcBef>
              <a:buFont typeface="Arial" pitchFamily="34" charset="0"/>
              <a:buChar char="•"/>
            </a:pPr>
            <a:r>
              <a:rPr lang="en-US" sz="2000" dirty="0"/>
              <a:t>Herbicides such as </a:t>
            </a:r>
            <a:r>
              <a:rPr lang="en-US" sz="2000" dirty="0" err="1"/>
              <a:t>glyphosate</a:t>
            </a:r>
            <a:r>
              <a:rPr lang="en-US" sz="2000" dirty="0"/>
              <a:t>, applied when the plant is actively growing, or </a:t>
            </a:r>
            <a:r>
              <a:rPr lang="en-US" sz="2000" dirty="0" err="1"/>
              <a:t>regrowth</a:t>
            </a:r>
            <a:r>
              <a:rPr lang="en-US" sz="2000" dirty="0"/>
              <a:t> after trimming</a:t>
            </a:r>
          </a:p>
          <a:p>
            <a:pPr marL="342900" indent="-342900">
              <a:spcBef>
                <a:spcPct val="20000"/>
              </a:spcBef>
              <a:buFont typeface="Arial" pitchFamily="34" charset="0"/>
              <a:buChar char="•"/>
            </a:pPr>
            <a:r>
              <a:rPr lang="en-US" sz="2000" dirty="0"/>
              <a:t>Permits may be required to make applications in a wetland</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endParaRPr lang="en-US" sz="2000" dirty="0"/>
          </a:p>
          <a:p>
            <a:pPr marL="342900" marR="0" indent="-342900" algn="l" defTabSz="914400" rtl="0" eaLnBrk="1" fontAlgn="auto" latinLnBrk="0" hangingPunct="1">
              <a:lnSpc>
                <a:spcPct val="100000"/>
              </a:lnSpc>
              <a:spcBef>
                <a:spcPct val="20000"/>
              </a:spcBef>
              <a:spcAft>
                <a:spcPts val="0"/>
              </a:spcAft>
              <a:buClrTx/>
              <a:buSzTx/>
              <a:tabLst/>
            </a:pP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pic>
        <p:nvPicPr>
          <p:cNvPr id="4" name="Picture 3" descr="images (5).jpg"/>
          <p:cNvPicPr>
            <a:picLocks noChangeAspect="1"/>
          </p:cNvPicPr>
          <p:nvPr/>
        </p:nvPicPr>
        <p:blipFill>
          <a:blip r:embed="rId3" cstate="print"/>
          <a:stretch>
            <a:fillRect/>
          </a:stretch>
        </p:blipFill>
        <p:spPr>
          <a:xfrm>
            <a:off x="5029201" y="4419600"/>
            <a:ext cx="2925276" cy="2438400"/>
          </a:xfrm>
          <a:prstGeom prst="rect">
            <a:avLst/>
          </a:prstGeom>
          <a:ln w="25400">
            <a:solidFill>
              <a:schemeClr val="bg2">
                <a:lumMod val="50000"/>
              </a:schemeClr>
            </a:solidFill>
          </a:ln>
        </p:spPr>
      </p:pic>
      <p:pic>
        <p:nvPicPr>
          <p:cNvPr id="6" name="Picture 5" descr="kristihemlock - Copy.JPG"/>
          <p:cNvPicPr>
            <a:picLocks noChangeAspect="1"/>
          </p:cNvPicPr>
          <p:nvPr/>
        </p:nvPicPr>
        <p:blipFill>
          <a:blip r:embed="rId4" cstate="print"/>
          <a:stretch>
            <a:fillRect/>
          </a:stretch>
        </p:blipFill>
        <p:spPr>
          <a:xfrm>
            <a:off x="0" y="4191000"/>
            <a:ext cx="4876800" cy="2667000"/>
          </a:xfrm>
          <a:prstGeom prst="rect">
            <a:avLst/>
          </a:prstGeom>
          <a:ln w="25400">
            <a:solidFill>
              <a:schemeClr val="tx1">
                <a:lumMod val="75000"/>
                <a:lumOff val="25000"/>
              </a:schemeClr>
            </a:solidFill>
          </a:ln>
        </p:spPr>
      </p:pic>
      <p:pic>
        <p:nvPicPr>
          <p:cNvPr id="7" name="Picture 6" descr="images (1).jpg"/>
          <p:cNvPicPr>
            <a:picLocks noChangeAspect="1"/>
          </p:cNvPicPr>
          <p:nvPr/>
        </p:nvPicPr>
        <p:blipFill>
          <a:blip r:embed="rId5" cstate="print"/>
          <a:stretch>
            <a:fillRect/>
          </a:stretch>
        </p:blipFill>
        <p:spPr>
          <a:xfrm>
            <a:off x="6791325" y="0"/>
            <a:ext cx="2352675" cy="1943100"/>
          </a:xfrm>
          <a:prstGeom prst="rect">
            <a:avLst/>
          </a:prstGeom>
          <a:ln w="25400">
            <a:solidFill>
              <a:schemeClr val="accent3">
                <a:lumMod val="50000"/>
              </a:schemeClr>
            </a:solidFill>
          </a:ln>
        </p:spPr>
      </p:pic>
      <p:pic>
        <p:nvPicPr>
          <p:cNvPr id="8" name="Picture 7" descr="images (2).jpg"/>
          <p:cNvPicPr>
            <a:picLocks noChangeAspect="1"/>
          </p:cNvPicPr>
          <p:nvPr/>
        </p:nvPicPr>
        <p:blipFill>
          <a:blip r:embed="rId6" cstate="print"/>
          <a:stretch>
            <a:fillRect/>
          </a:stretch>
        </p:blipFill>
        <p:spPr>
          <a:xfrm>
            <a:off x="7198829" y="2209800"/>
            <a:ext cx="1945171" cy="2933700"/>
          </a:xfrm>
          <a:prstGeom prst="rect">
            <a:avLst/>
          </a:prstGeom>
          <a:ln w="25400">
            <a:solidFill>
              <a:schemeClr val="tx1"/>
            </a:solid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6666FF">
            <a:alpha val="23000"/>
          </a:srgbClr>
        </a:solidFill>
        <a:effectLst/>
      </p:bgPr>
    </p:bg>
    <p:spTree>
      <p:nvGrpSpPr>
        <p:cNvPr id="1" name=""/>
        <p:cNvGrpSpPr/>
        <p:nvPr/>
      </p:nvGrpSpPr>
      <p:grpSpPr>
        <a:xfrm>
          <a:off x="0" y="0"/>
          <a:ext cx="0" cy="0"/>
          <a:chOff x="0" y="0"/>
          <a:chExt cx="0" cy="0"/>
        </a:xfrm>
      </p:grpSpPr>
      <p:sp>
        <p:nvSpPr>
          <p:cNvPr id="17411" name="Rectangle 3"/>
          <p:cNvSpPr>
            <a:spLocks noChangeArrowheads="1"/>
          </p:cNvSpPr>
          <p:nvPr/>
        </p:nvSpPr>
        <p:spPr bwMode="auto">
          <a:xfrm>
            <a:off x="0" y="-152400"/>
            <a:ext cx="7772400" cy="609600"/>
          </a:xfrm>
          <a:prstGeom prst="rect">
            <a:avLst/>
          </a:prstGeom>
          <a:noFill/>
          <a:ln w="9525">
            <a:noFill/>
            <a:miter lim="800000"/>
            <a:headEnd/>
            <a:tailEnd/>
          </a:ln>
          <a:effectLst/>
        </p:spPr>
        <p:txBody>
          <a:bodyPr anchor="ctr"/>
          <a:lstStyle/>
          <a:p>
            <a:br>
              <a:rPr lang="en-US" sz="3200" b="1" dirty="0">
                <a:latin typeface="Calibri" pitchFamily="34" charset="0"/>
              </a:rPr>
            </a:br>
            <a:r>
              <a:rPr lang="en-US" sz="3200" b="1" dirty="0">
                <a:latin typeface="Calibri" pitchFamily="34" charset="0"/>
              </a:rPr>
              <a:t>Canada thistle</a:t>
            </a:r>
            <a:endParaRPr lang="en-US" sz="3200" dirty="0">
              <a:latin typeface="Calibri" pitchFamily="34" charset="0"/>
            </a:endParaRPr>
          </a:p>
        </p:txBody>
      </p:sp>
      <p:sp>
        <p:nvSpPr>
          <p:cNvPr id="17413" name="Text Box 5"/>
          <p:cNvSpPr txBox="1">
            <a:spLocks noChangeArrowheads="1"/>
          </p:cNvSpPr>
          <p:nvPr/>
        </p:nvSpPr>
        <p:spPr bwMode="auto">
          <a:xfrm>
            <a:off x="228600" y="762000"/>
            <a:ext cx="5867400" cy="5078313"/>
          </a:xfrm>
          <a:prstGeom prst="rect">
            <a:avLst/>
          </a:prstGeom>
          <a:solidFill>
            <a:srgbClr val="EAEAEA"/>
          </a:solidFill>
          <a:ln w="9525">
            <a:noFill/>
            <a:miter lim="800000"/>
            <a:headEnd/>
            <a:tailEnd/>
          </a:ln>
          <a:effectLst/>
        </p:spPr>
        <p:txBody>
          <a:bodyPr wrap="square">
            <a:spAutoFit/>
          </a:bodyPr>
          <a:lstStyle/>
          <a:p>
            <a:pPr>
              <a:spcBef>
                <a:spcPct val="50000"/>
              </a:spcBef>
              <a:buFont typeface="Arial" pitchFamily="34" charset="0"/>
              <a:buChar char="•"/>
            </a:pPr>
            <a:r>
              <a:rPr lang="en-US" sz="2000" dirty="0"/>
              <a:t>Hand pulling or cutting  individual plants or very small infestations, bag and remove seeds from site</a:t>
            </a:r>
          </a:p>
          <a:p>
            <a:pPr>
              <a:spcBef>
                <a:spcPct val="50000"/>
              </a:spcBef>
              <a:buFont typeface="Arial" pitchFamily="34" charset="0"/>
              <a:buChar char="•"/>
            </a:pPr>
            <a:r>
              <a:rPr lang="en-US" sz="2000" dirty="0"/>
              <a:t>Prescribed fire late spring between May and June </a:t>
            </a:r>
          </a:p>
          <a:p>
            <a:pPr lvl="0">
              <a:buFont typeface="Arial" pitchFamily="34" charset="0"/>
              <a:buChar char="•"/>
            </a:pPr>
            <a:endParaRPr lang="en-US" sz="2000" dirty="0"/>
          </a:p>
          <a:p>
            <a:pPr lvl="0">
              <a:buFont typeface="Arial" pitchFamily="34" charset="0"/>
              <a:buChar char="•"/>
            </a:pPr>
            <a:r>
              <a:rPr lang="en-US" sz="2000" dirty="0"/>
              <a:t>Herbicides  containing </a:t>
            </a:r>
            <a:r>
              <a:rPr lang="en-US" sz="2000" dirty="0" err="1"/>
              <a:t>triclopyr</a:t>
            </a:r>
            <a:r>
              <a:rPr lang="en-US" sz="2000" dirty="0"/>
              <a:t>, 2,4-D amine, </a:t>
            </a:r>
            <a:r>
              <a:rPr lang="en-US" sz="2000" dirty="0" err="1"/>
              <a:t>dicamba</a:t>
            </a:r>
            <a:r>
              <a:rPr lang="en-US" sz="2000" dirty="0"/>
              <a:t>, or a combination of </a:t>
            </a:r>
            <a:r>
              <a:rPr lang="en-US" sz="2000" dirty="0" err="1"/>
              <a:t>dicamba</a:t>
            </a:r>
            <a:r>
              <a:rPr lang="en-US" sz="2000" dirty="0"/>
              <a:t> and 2,4-D (</a:t>
            </a:r>
            <a:r>
              <a:rPr lang="en-US" sz="2000" dirty="0" err="1"/>
              <a:t>Weedmaster</a:t>
            </a:r>
            <a:r>
              <a:rPr lang="en-US" sz="2000" dirty="0"/>
              <a:t>), </a:t>
            </a:r>
            <a:r>
              <a:rPr lang="en-US" sz="2000" dirty="0" err="1"/>
              <a:t>clopyralid</a:t>
            </a:r>
            <a:r>
              <a:rPr lang="en-US" sz="2000" dirty="0"/>
              <a:t> or </a:t>
            </a:r>
            <a:r>
              <a:rPr lang="en-US" sz="2000" dirty="0" err="1"/>
              <a:t>aminopyralid</a:t>
            </a:r>
            <a:r>
              <a:rPr lang="en-US" sz="2000" dirty="0"/>
              <a:t> (Milestone) applied during the growing season</a:t>
            </a:r>
          </a:p>
          <a:p>
            <a:pPr lvl="0">
              <a:buFont typeface="Arial" pitchFamily="34" charset="0"/>
              <a:buChar char="•"/>
            </a:pPr>
            <a:endParaRPr lang="en-US" sz="2000" dirty="0"/>
          </a:p>
          <a:p>
            <a:pPr lvl="0">
              <a:buFont typeface="Arial" pitchFamily="34" charset="0"/>
              <a:buChar char="•"/>
            </a:pPr>
            <a:r>
              <a:rPr lang="en-US" sz="2000" dirty="0"/>
              <a:t> Foliar spot application of </a:t>
            </a:r>
            <a:r>
              <a:rPr lang="en-US" sz="2000" dirty="0" err="1"/>
              <a:t>glyphosate</a:t>
            </a:r>
            <a:r>
              <a:rPr lang="en-US" sz="2000" dirty="0"/>
              <a:t> applied in the spring when plants are 6-10 inches tall </a:t>
            </a:r>
          </a:p>
          <a:p>
            <a:pPr lvl="0"/>
            <a:endParaRPr lang="en-US" sz="2000" dirty="0"/>
          </a:p>
          <a:p>
            <a:pPr lvl="0">
              <a:buFont typeface="Arial" pitchFamily="34" charset="0"/>
              <a:buChar char="•"/>
            </a:pPr>
            <a:r>
              <a:rPr lang="en-US" sz="2000" dirty="0"/>
              <a:t> </a:t>
            </a:r>
            <a:r>
              <a:rPr lang="en-US" sz="2000" b="1" dirty="0"/>
              <a:t>Annual treatments for 2-3 years will be necessary. </a:t>
            </a:r>
            <a:r>
              <a:rPr lang="en-US" sz="2000" dirty="0"/>
              <a:t> </a:t>
            </a:r>
          </a:p>
          <a:p>
            <a:pPr>
              <a:spcBef>
                <a:spcPct val="50000"/>
              </a:spcBef>
              <a:buFont typeface="Arial" pitchFamily="34" charset="0"/>
              <a:buChar char="•"/>
            </a:pPr>
            <a:endParaRPr lang="en-US" dirty="0"/>
          </a:p>
          <a:p>
            <a:pPr>
              <a:spcBef>
                <a:spcPct val="50000"/>
              </a:spcBef>
              <a:buFont typeface="Arial" pitchFamily="34" charset="0"/>
              <a:buChar char="•"/>
            </a:pPr>
            <a:endParaRPr lang="en-US" dirty="0"/>
          </a:p>
        </p:txBody>
      </p:sp>
      <p:pic>
        <p:nvPicPr>
          <p:cNvPr id="17416" name="Picture 8"/>
          <p:cNvPicPr>
            <a:picLocks noChangeAspect="1" noChangeArrowheads="1"/>
          </p:cNvPicPr>
          <p:nvPr/>
        </p:nvPicPr>
        <p:blipFill>
          <a:blip r:embed="rId3" cstate="print"/>
          <a:srcRect/>
          <a:stretch>
            <a:fillRect/>
          </a:stretch>
        </p:blipFill>
        <p:spPr bwMode="auto">
          <a:xfrm>
            <a:off x="6629400" y="1981200"/>
            <a:ext cx="2133600" cy="1796295"/>
          </a:xfrm>
          <a:prstGeom prst="rect">
            <a:avLst/>
          </a:prstGeom>
          <a:noFill/>
          <a:ln w="25400">
            <a:solidFill>
              <a:srgbClr val="7030A0"/>
            </a:solidFill>
            <a:miter lim="800000"/>
            <a:headEnd/>
            <a:tailEnd/>
          </a:ln>
          <a:effectLst/>
        </p:spPr>
      </p:pic>
      <p:sp>
        <p:nvSpPr>
          <p:cNvPr id="9" name="TextBox 8"/>
          <p:cNvSpPr txBox="1"/>
          <p:nvPr/>
        </p:nvSpPr>
        <p:spPr>
          <a:xfrm>
            <a:off x="3124200" y="228600"/>
            <a:ext cx="3048000" cy="338554"/>
          </a:xfrm>
          <a:prstGeom prst="rect">
            <a:avLst/>
          </a:prstGeom>
          <a:noFill/>
        </p:spPr>
        <p:txBody>
          <a:bodyPr wrap="square" rtlCol="0">
            <a:spAutoFit/>
          </a:bodyPr>
          <a:lstStyle/>
          <a:p>
            <a:r>
              <a:rPr lang="en-US" sz="1600" b="1" u="sng" dirty="0">
                <a:latin typeface="Verdana" pitchFamily="34" charset="0"/>
                <a:ea typeface="Verdana" pitchFamily="34" charset="0"/>
                <a:cs typeface="Verdana" pitchFamily="34" charset="0"/>
              </a:rPr>
              <a:t> Creeping Perennial</a:t>
            </a:r>
          </a:p>
        </p:txBody>
      </p:sp>
      <p:pic>
        <p:nvPicPr>
          <p:cNvPr id="10" name="Picture 9" descr="download.jpg"/>
          <p:cNvPicPr>
            <a:picLocks noChangeAspect="1"/>
          </p:cNvPicPr>
          <p:nvPr/>
        </p:nvPicPr>
        <p:blipFill>
          <a:blip r:embed="rId4" cstate="print"/>
          <a:stretch>
            <a:fillRect/>
          </a:stretch>
        </p:blipFill>
        <p:spPr>
          <a:xfrm>
            <a:off x="6096000" y="0"/>
            <a:ext cx="2466975" cy="1847850"/>
          </a:xfrm>
          <a:prstGeom prst="rect">
            <a:avLst/>
          </a:prstGeom>
          <a:ln w="25400">
            <a:solidFill>
              <a:schemeClr val="bg2">
                <a:lumMod val="25000"/>
              </a:schemeClr>
            </a:solidFill>
          </a:ln>
        </p:spPr>
      </p:pic>
      <p:pic>
        <p:nvPicPr>
          <p:cNvPr id="11" name="Picture 10" descr="gall.jpg"/>
          <p:cNvPicPr>
            <a:picLocks noChangeAspect="1"/>
          </p:cNvPicPr>
          <p:nvPr/>
        </p:nvPicPr>
        <p:blipFill>
          <a:blip r:embed="rId5" cstate="print"/>
          <a:stretch>
            <a:fillRect/>
          </a:stretch>
        </p:blipFill>
        <p:spPr>
          <a:xfrm>
            <a:off x="6934200" y="3936870"/>
            <a:ext cx="1924050" cy="2568706"/>
          </a:xfrm>
          <a:prstGeom prst="rect">
            <a:avLst/>
          </a:prstGeom>
          <a:ln w="25400">
            <a:solidFill>
              <a:schemeClr val="accent3">
                <a:lumMod val="50000"/>
              </a:schemeClr>
            </a:solidFill>
          </a:ln>
        </p:spPr>
      </p:pic>
      <p:pic>
        <p:nvPicPr>
          <p:cNvPr id="12" name="Picture 11" descr="Urophora.cardui.female.jpg"/>
          <p:cNvPicPr>
            <a:picLocks noChangeAspect="1"/>
          </p:cNvPicPr>
          <p:nvPr/>
        </p:nvPicPr>
        <p:blipFill>
          <a:blip r:embed="rId6" cstate="print"/>
          <a:stretch>
            <a:fillRect/>
          </a:stretch>
        </p:blipFill>
        <p:spPr>
          <a:xfrm>
            <a:off x="5867400" y="5618781"/>
            <a:ext cx="1356360" cy="1239219"/>
          </a:xfrm>
          <a:prstGeom prst="rect">
            <a:avLst/>
          </a:prstGeom>
          <a:ln w="25400">
            <a:solidFill>
              <a:schemeClr val="tx1"/>
            </a:solidFill>
          </a:ln>
        </p:spPr>
      </p:pic>
      <p:sp>
        <p:nvSpPr>
          <p:cNvPr id="13" name="5-Point Star 12"/>
          <p:cNvSpPr/>
          <p:nvPr/>
        </p:nvSpPr>
        <p:spPr>
          <a:xfrm>
            <a:off x="0" y="5334000"/>
            <a:ext cx="457200" cy="457200"/>
          </a:xfrm>
          <a:prstGeom prst="star5">
            <a:avLst/>
          </a:prstGeom>
          <a:solidFill>
            <a:srgbClr val="FFFF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4038600" y="4876800"/>
            <a:ext cx="2747868" cy="769441"/>
          </a:xfrm>
          <a:prstGeom prst="rect">
            <a:avLst/>
          </a:prstGeom>
        </p:spPr>
        <p:txBody>
          <a:bodyPr wrap="none" rtlCol="0">
            <a:spAutoFit/>
          </a:bodyPr>
          <a:lstStyle/>
          <a:p>
            <a:pPr marL="342900" indent="-342900">
              <a:spcBef>
                <a:spcPct val="20000"/>
              </a:spcBef>
            </a:pPr>
            <a:endParaRPr lang="en-US" sz="2000" i="1" dirty="0"/>
          </a:p>
          <a:p>
            <a:pPr marL="342900" indent="-342900">
              <a:spcBef>
                <a:spcPct val="20000"/>
              </a:spcBef>
            </a:pPr>
            <a:r>
              <a:rPr lang="en-US" sz="2000" i="1" dirty="0"/>
              <a:t>Gall fly- </a:t>
            </a:r>
            <a:r>
              <a:rPr lang="en-US" sz="2000" i="1" dirty="0" err="1"/>
              <a:t>Urophora</a:t>
            </a:r>
            <a:r>
              <a:rPr lang="en-US" sz="2000" i="1" dirty="0"/>
              <a:t> </a:t>
            </a:r>
            <a:r>
              <a:rPr lang="en-US" sz="2000" i="1" dirty="0" err="1"/>
              <a:t>cardui</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17" name="TextBox 16"/>
          <p:cNvSpPr txBox="1"/>
          <p:nvPr/>
        </p:nvSpPr>
        <p:spPr>
          <a:xfrm>
            <a:off x="533400" y="5486400"/>
            <a:ext cx="3657600" cy="400110"/>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tabLst/>
            </a:pPr>
            <a:r>
              <a:rPr kumimoji="0" lang="en-US" sz="2000" b="0" i="1" u="none" strike="noStrike" kern="1200" cap="none" spc="0" normalizeH="0" baseline="0" noProof="0" dirty="0" err="1">
                <a:ln>
                  <a:noFill/>
                </a:ln>
                <a:solidFill>
                  <a:schemeClr val="tx1"/>
                </a:solidFill>
                <a:effectLst/>
                <a:uLnTx/>
                <a:uFillTx/>
                <a:latin typeface="+mn-lt"/>
                <a:ea typeface="+mn-ea"/>
                <a:cs typeface="+mn-cs"/>
              </a:rPr>
              <a:t>Biocontrol</a:t>
            </a:r>
            <a:r>
              <a:rPr kumimoji="0" lang="en-US" sz="2000" b="0" i="1" u="none" strike="noStrike" kern="1200" cap="none" spc="0" normalizeH="0" noProof="0" dirty="0">
                <a:ln>
                  <a:noFill/>
                </a:ln>
                <a:solidFill>
                  <a:schemeClr val="tx1"/>
                </a:solidFill>
                <a:effectLst/>
                <a:uLnTx/>
                <a:uFillTx/>
                <a:latin typeface="+mn-lt"/>
                <a:ea typeface="+mn-ea"/>
                <a:cs typeface="+mn-cs"/>
              </a:rPr>
              <a:t> available</a:t>
            </a:r>
            <a:endParaRPr kumimoji="0" lang="en-US" sz="2000" b="0" i="1" u="none" strike="noStrike" kern="1200" cap="none" spc="0" normalizeH="0" baseline="0" noProof="0" dirty="0">
              <a:ln>
                <a:noFill/>
              </a:ln>
              <a:solidFill>
                <a:schemeClr val="tx1"/>
              </a:solidFill>
              <a:effectLst/>
              <a:uLnTx/>
              <a:uFillTx/>
              <a:latin typeface="+mn-lt"/>
              <a:ea typeface="+mn-ea"/>
              <a:cs typeface="+mn-cs"/>
            </a:endParaRPr>
          </a:p>
        </p:txBody>
      </p:sp>
      <p:sp>
        <p:nvSpPr>
          <p:cNvPr id="18" name="TextBox 17"/>
          <p:cNvSpPr txBox="1"/>
          <p:nvPr/>
        </p:nvSpPr>
        <p:spPr>
          <a:xfrm>
            <a:off x="0" y="5842337"/>
            <a:ext cx="5867400" cy="707886"/>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tabLst/>
            </a:pPr>
            <a:r>
              <a:rPr kumimoji="0" lang="en-US" sz="2000" b="0" i="0" u="none" strike="noStrike" kern="1200" cap="none" spc="0" normalizeH="0" baseline="0" noProof="0" dirty="0">
                <a:ln>
                  <a:noFill/>
                </a:ln>
                <a:solidFill>
                  <a:schemeClr val="tx1"/>
                </a:solidFill>
                <a:effectLst/>
                <a:uLnTx/>
                <a:uFillTx/>
                <a:latin typeface="+mn-lt"/>
                <a:ea typeface="+mn-ea"/>
                <a:cs typeface="+mn-cs"/>
              </a:rPr>
              <a:t>Growth and flowering can be reduced</a:t>
            </a:r>
            <a:r>
              <a:rPr kumimoji="0" lang="en-US" sz="2000" b="0" i="0" u="none" strike="noStrike" kern="1200" cap="none" spc="0" normalizeH="0" noProof="0" dirty="0">
                <a:ln>
                  <a:noFill/>
                </a:ln>
                <a:solidFill>
                  <a:schemeClr val="tx1"/>
                </a:solidFill>
                <a:effectLst/>
                <a:uLnTx/>
                <a:uFillTx/>
                <a:latin typeface="+mn-lt"/>
                <a:ea typeface="+mn-ea"/>
                <a:cs typeface="+mn-cs"/>
              </a:rPr>
              <a:t> but this agent alone does not kill plants or prevent spread</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339966">
            <a:alpha val="25000"/>
          </a:srgbClr>
        </a:solidFill>
        <a:effectLst/>
      </p:bgPr>
    </p:bg>
    <p:spTree>
      <p:nvGrpSpPr>
        <p:cNvPr id="1" name=""/>
        <p:cNvGrpSpPr/>
        <p:nvPr/>
      </p:nvGrpSpPr>
      <p:grpSpPr>
        <a:xfrm>
          <a:off x="0" y="0"/>
          <a:ext cx="0" cy="0"/>
          <a:chOff x="0" y="0"/>
          <a:chExt cx="0" cy="0"/>
        </a:xfrm>
      </p:grpSpPr>
      <p:sp>
        <p:nvSpPr>
          <p:cNvPr id="2" name="TextBox 1"/>
          <p:cNvSpPr txBox="1"/>
          <p:nvPr/>
        </p:nvSpPr>
        <p:spPr>
          <a:xfrm>
            <a:off x="457200" y="0"/>
            <a:ext cx="2743200" cy="830997"/>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tabLst/>
            </a:pPr>
            <a:r>
              <a:rPr kumimoji="0" lang="en-US" sz="4800" b="1" i="0" u="none" strike="noStrike" kern="1200" cap="none" spc="0" normalizeH="0" baseline="0" noProof="0" dirty="0">
                <a:ln>
                  <a:noFill/>
                </a:ln>
                <a:solidFill>
                  <a:schemeClr val="tx1"/>
                </a:solidFill>
                <a:effectLst/>
                <a:uLnTx/>
                <a:uFillTx/>
                <a:latin typeface="+mn-lt"/>
                <a:ea typeface="+mn-ea"/>
                <a:cs typeface="+mn-cs"/>
              </a:rPr>
              <a:t>Ivy</a:t>
            </a:r>
          </a:p>
        </p:txBody>
      </p:sp>
      <p:sp>
        <p:nvSpPr>
          <p:cNvPr id="3" name="TextBox 2"/>
          <p:cNvSpPr txBox="1"/>
          <p:nvPr/>
        </p:nvSpPr>
        <p:spPr>
          <a:xfrm>
            <a:off x="2209800" y="228600"/>
            <a:ext cx="3429000" cy="400110"/>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tabLst/>
            </a:pPr>
            <a:r>
              <a:rPr kumimoji="0" lang="en-US" sz="2000" b="1" i="0" u="sng" strike="noStrike" kern="1200" cap="none" spc="0" normalizeH="0" baseline="0" noProof="0" dirty="0">
                <a:ln>
                  <a:noFill/>
                </a:ln>
                <a:solidFill>
                  <a:schemeClr val="tx1"/>
                </a:solidFill>
                <a:effectLst/>
                <a:uLnTx/>
                <a:uFillTx/>
                <a:latin typeface="Verdana" pitchFamily="34" charset="0"/>
                <a:ea typeface="Verdana" pitchFamily="34" charset="0"/>
                <a:cs typeface="Verdana" pitchFamily="34" charset="0"/>
              </a:rPr>
              <a:t>perennial vine</a:t>
            </a:r>
          </a:p>
        </p:txBody>
      </p:sp>
      <p:sp>
        <p:nvSpPr>
          <p:cNvPr id="4" name="TextBox 3"/>
          <p:cNvSpPr txBox="1"/>
          <p:nvPr/>
        </p:nvSpPr>
        <p:spPr>
          <a:xfrm>
            <a:off x="0" y="838200"/>
            <a:ext cx="5791200" cy="2431435"/>
          </a:xfrm>
          <a:prstGeom prst="rect">
            <a:avLst/>
          </a:prstGeom>
          <a:solidFill>
            <a:srgbClr val="EAEAEA"/>
          </a:solidFill>
        </p:spPr>
        <p:txBody>
          <a:bodyPr wrap="square" rtlCol="0">
            <a:spAutoFit/>
          </a:bodyPr>
          <a:lstStyle/>
          <a:p>
            <a:pPr marL="342900" indent="-342900">
              <a:spcBef>
                <a:spcPct val="20000"/>
              </a:spcBef>
              <a:buFont typeface="Arial" pitchFamily="34" charset="0"/>
              <a:buChar char="•"/>
            </a:pPr>
            <a:r>
              <a:rPr kumimoji="0" lang="en-US" sz="2000" b="0" i="0" u="none" strike="noStrike" kern="1200" cap="none" spc="0" normalizeH="0" baseline="0" noProof="0" dirty="0">
                <a:ln>
                  <a:noFill/>
                </a:ln>
                <a:solidFill>
                  <a:schemeClr val="tx1"/>
                </a:solidFill>
                <a:effectLst/>
                <a:uLnTx/>
                <a:uFillTx/>
                <a:latin typeface="+mn-lt"/>
                <a:ea typeface="+mn-ea"/>
                <a:cs typeface="+mn-cs"/>
              </a:rPr>
              <a:t>Can be dug or pulled removing entire root </a:t>
            </a:r>
            <a:endParaRPr lang="en-US" sz="2000" b="1" dirty="0"/>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kumimoji="0" lang="en-US" sz="2000" b="0" i="0" u="none" strike="noStrike" kern="1200" cap="none" spc="0" normalizeH="0" noProof="0" dirty="0">
                <a:ln>
                  <a:noFill/>
                </a:ln>
                <a:solidFill>
                  <a:schemeClr val="tx1"/>
                </a:solidFill>
                <a:effectLst/>
                <a:uLnTx/>
                <a:uFillTx/>
                <a:latin typeface="+mn-lt"/>
                <a:ea typeface="+mn-ea"/>
                <a:cs typeface="+mn-cs"/>
              </a:rPr>
              <a:t>Cut vines on trees near the ground at a comfortable height to kill upper portions and relieve tree canopy</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lang="en-US" sz="2000" dirty="0"/>
              <a:t>Covering or mulching effective for smaller infestations</a:t>
            </a:r>
          </a:p>
          <a:p>
            <a:pPr marL="342900" marR="0" indent="-342900" algn="l" defTabSz="914400" rtl="0" eaLnBrk="1" fontAlgn="auto" latinLnBrk="0" hangingPunct="1">
              <a:lnSpc>
                <a:spcPct val="100000"/>
              </a:lnSpc>
              <a:spcBef>
                <a:spcPct val="20000"/>
              </a:spcBef>
              <a:spcAft>
                <a:spcPts val="0"/>
              </a:spcAft>
              <a:buClrTx/>
              <a:buSzTx/>
              <a:tabLst/>
            </a:pP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TextBox 4"/>
          <p:cNvSpPr txBox="1"/>
          <p:nvPr/>
        </p:nvSpPr>
        <p:spPr>
          <a:xfrm>
            <a:off x="0" y="2895600"/>
            <a:ext cx="4876800" cy="3046988"/>
          </a:xfrm>
          <a:prstGeom prst="rect">
            <a:avLst/>
          </a:prstGeom>
          <a:solidFill>
            <a:srgbClr val="EAEAEA"/>
          </a:solidFill>
        </p:spPr>
        <p:txBody>
          <a:bodyPr wrap="square" rtlCol="0">
            <a:spAutoFit/>
          </a:bodyPr>
          <a:lstStyle/>
          <a:p>
            <a:pPr marL="342900" indent="-342900">
              <a:spcBef>
                <a:spcPct val="20000"/>
              </a:spcBef>
              <a:buFont typeface="Arial" pitchFamily="34" charset="0"/>
              <a:buChar char="•"/>
            </a:pPr>
            <a:r>
              <a:rPr kumimoji="0" lang="en-US" sz="2000" b="0" i="0" u="none" strike="noStrike" kern="1200" cap="none" spc="0" normalizeH="0" baseline="0" noProof="0" dirty="0">
                <a:ln>
                  <a:noFill/>
                </a:ln>
                <a:effectLst/>
                <a:uLnTx/>
                <a:uFillTx/>
                <a:latin typeface="+mn-lt"/>
                <a:ea typeface="+mn-ea"/>
                <a:cs typeface="+mn-cs"/>
              </a:rPr>
              <a:t>Glyphosate, </a:t>
            </a:r>
            <a:r>
              <a:rPr kumimoji="0" lang="en-US" sz="2000" b="0" i="0" u="none" strike="noStrike" kern="1200" cap="none" spc="0" normalizeH="0" baseline="0" noProof="0" dirty="0" err="1">
                <a:ln>
                  <a:noFill/>
                </a:ln>
                <a:effectLst/>
                <a:uLnTx/>
                <a:uFillTx/>
                <a:latin typeface="+mn-lt"/>
                <a:ea typeface="+mn-ea"/>
                <a:cs typeface="+mn-cs"/>
              </a:rPr>
              <a:t>triclopyr</a:t>
            </a:r>
            <a:r>
              <a:rPr kumimoji="0" lang="en-US" sz="2000" b="0" i="0" u="none" strike="noStrike" kern="1200" cap="none" spc="0" normalizeH="0" baseline="0" noProof="0" dirty="0">
                <a:ln>
                  <a:noFill/>
                </a:ln>
                <a:effectLst/>
                <a:uLnTx/>
                <a:uFillTx/>
                <a:latin typeface="+mn-lt"/>
                <a:ea typeface="+mn-ea"/>
                <a:cs typeface="+mn-cs"/>
              </a:rPr>
              <a:t> or a mix of </a:t>
            </a:r>
            <a:r>
              <a:rPr kumimoji="0" lang="en-US" sz="2000" b="0" i="0" u="none" strike="noStrike" kern="1200" cap="none" spc="0" normalizeH="0" baseline="0" noProof="0" dirty="0" err="1">
                <a:ln>
                  <a:noFill/>
                </a:ln>
                <a:effectLst/>
                <a:uLnTx/>
                <a:uFillTx/>
                <a:latin typeface="+mn-lt"/>
                <a:ea typeface="+mn-ea"/>
                <a:cs typeface="+mn-cs"/>
              </a:rPr>
              <a:t>glyphosate</a:t>
            </a:r>
            <a:r>
              <a:rPr kumimoji="0" lang="en-US" sz="2000" b="0" i="0" u="none" strike="noStrike" kern="1200" cap="none" spc="0" normalizeH="0" baseline="0" noProof="0" dirty="0">
                <a:ln>
                  <a:noFill/>
                </a:ln>
                <a:effectLst/>
                <a:uLnTx/>
                <a:uFillTx/>
                <a:latin typeface="+mn-lt"/>
                <a:ea typeface="+mn-ea"/>
                <a:cs typeface="+mn-cs"/>
              </a:rPr>
              <a:t> </a:t>
            </a:r>
            <a:r>
              <a:rPr lang="en-US" sz="2000" dirty="0"/>
              <a:t>+</a:t>
            </a:r>
            <a:r>
              <a:rPr kumimoji="0" lang="en-US" sz="2000" b="0" i="0" u="none" strike="noStrike" kern="1200" cap="none" spc="0" normalizeH="0" baseline="0" noProof="0" dirty="0">
                <a:ln>
                  <a:noFill/>
                </a:ln>
                <a:effectLst/>
                <a:uLnTx/>
                <a:uFillTx/>
                <a:latin typeface="+mn-lt"/>
                <a:ea typeface="+mn-ea"/>
                <a:cs typeface="+mn-cs"/>
              </a:rPr>
              <a:t> </a:t>
            </a:r>
            <a:r>
              <a:rPr kumimoji="0" lang="en-US" sz="2000" b="0" i="0" u="none" strike="noStrike" kern="1200" cap="none" spc="0" normalizeH="0" baseline="0" noProof="0" dirty="0" err="1">
                <a:ln>
                  <a:noFill/>
                </a:ln>
                <a:effectLst/>
                <a:uLnTx/>
                <a:uFillTx/>
                <a:latin typeface="+mn-lt"/>
                <a:ea typeface="+mn-ea"/>
                <a:cs typeface="+mn-cs"/>
              </a:rPr>
              <a:t>triclopyr</a:t>
            </a:r>
            <a:r>
              <a:rPr kumimoji="0" lang="en-US" sz="2000" b="0" i="0" u="none" strike="noStrike" kern="1200" cap="none" spc="0" normalizeH="0" baseline="0" noProof="0" dirty="0">
                <a:ln>
                  <a:noFill/>
                </a:ln>
                <a:effectLst/>
                <a:uLnTx/>
                <a:uFillTx/>
                <a:latin typeface="+mn-lt"/>
                <a:ea typeface="+mn-ea"/>
                <a:cs typeface="+mn-cs"/>
              </a:rPr>
              <a:t> (Ortho Poison Ivy and Brush Killer) </a:t>
            </a:r>
            <a:r>
              <a:rPr kumimoji="0" lang="en-US" sz="2000" b="0" i="0" u="none" strike="noStrike" kern="1200" cap="none" spc="0" normalizeH="0" noProof="0" dirty="0">
                <a:ln>
                  <a:noFill/>
                </a:ln>
                <a:effectLst/>
                <a:uLnTx/>
                <a:uFillTx/>
                <a:latin typeface="+mn-lt"/>
                <a:ea typeface="+mn-ea"/>
                <a:cs typeface="+mn-cs"/>
              </a:rPr>
              <a:t>in winter</a:t>
            </a:r>
            <a:r>
              <a:rPr lang="en-US" sz="2000" dirty="0"/>
              <a:t> when temps are above 50 </a:t>
            </a:r>
            <a:endParaRPr kumimoji="0" lang="en-US" sz="2000" b="0" i="0" u="none" strike="noStrike" kern="1200" cap="none" spc="0" normalizeH="0" baseline="0" noProof="0" dirty="0">
              <a:ln>
                <a:noFill/>
              </a:ln>
              <a:effectLst/>
              <a:uLnTx/>
              <a:uFillTx/>
              <a:latin typeface="+mn-lt"/>
              <a:ea typeface="+mn-ea"/>
              <a:cs typeface="+mn-cs"/>
            </a:endParaRP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lang="en-US" sz="2000" dirty="0"/>
              <a:t>Glyphosate in early spring on young plants with 2-4 newly expanded leaves</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lang="en-US" sz="2000" baseline="0" dirty="0"/>
              <a:t>Application</a:t>
            </a:r>
            <a:r>
              <a:rPr lang="en-US" sz="2000" dirty="0"/>
              <a:t> of </a:t>
            </a:r>
            <a:r>
              <a:rPr lang="en-US" sz="2000" dirty="0" err="1"/>
              <a:t>glyphosate+triclopyr</a:t>
            </a:r>
            <a:r>
              <a:rPr lang="en-US" sz="2000" dirty="0"/>
              <a:t> right after string trimming</a:t>
            </a:r>
          </a:p>
          <a:p>
            <a:pPr marL="342900" marR="0" indent="-342900" algn="l" defTabSz="914400" rtl="0" eaLnBrk="1" fontAlgn="auto" latinLnBrk="0" hangingPunct="1">
              <a:lnSpc>
                <a:spcPct val="100000"/>
              </a:lnSpc>
              <a:spcBef>
                <a:spcPct val="20000"/>
              </a:spcBef>
              <a:spcAft>
                <a:spcPts val="0"/>
              </a:spcAft>
              <a:buClrTx/>
              <a:buSzTx/>
              <a:tabLst/>
            </a:pP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pic>
        <p:nvPicPr>
          <p:cNvPr id="6" name="Picture 5" descr="download.jpg"/>
          <p:cNvPicPr>
            <a:picLocks noChangeAspect="1"/>
          </p:cNvPicPr>
          <p:nvPr/>
        </p:nvPicPr>
        <p:blipFill>
          <a:blip r:embed="rId3" cstate="print"/>
          <a:stretch>
            <a:fillRect/>
          </a:stretch>
        </p:blipFill>
        <p:spPr>
          <a:xfrm>
            <a:off x="5638801" y="76200"/>
            <a:ext cx="3505200" cy="2514600"/>
          </a:xfrm>
          <a:prstGeom prst="rect">
            <a:avLst/>
          </a:prstGeom>
          <a:ln w="25400">
            <a:solidFill>
              <a:srgbClr val="008000"/>
            </a:solidFill>
          </a:ln>
        </p:spPr>
      </p:pic>
      <p:pic>
        <p:nvPicPr>
          <p:cNvPr id="7" name="Picture 6" descr="images (4).jpg"/>
          <p:cNvPicPr>
            <a:picLocks noChangeAspect="1"/>
          </p:cNvPicPr>
          <p:nvPr/>
        </p:nvPicPr>
        <p:blipFill>
          <a:blip r:embed="rId4" cstate="print"/>
          <a:stretch>
            <a:fillRect/>
          </a:stretch>
        </p:blipFill>
        <p:spPr>
          <a:xfrm>
            <a:off x="5257800" y="3457574"/>
            <a:ext cx="3886200" cy="3400425"/>
          </a:xfrm>
          <a:prstGeom prst="rect">
            <a:avLst/>
          </a:prstGeom>
          <a:ln w="25400">
            <a:solidFill>
              <a:schemeClr val="tx1"/>
            </a:solidFill>
          </a:ln>
        </p:spPr>
      </p:pic>
      <p:sp>
        <p:nvSpPr>
          <p:cNvPr id="8" name="Rectangle 7"/>
          <p:cNvSpPr/>
          <p:nvPr/>
        </p:nvSpPr>
        <p:spPr>
          <a:xfrm>
            <a:off x="0" y="6019800"/>
            <a:ext cx="5257800" cy="646331"/>
          </a:xfrm>
          <a:prstGeom prst="rect">
            <a:avLst/>
          </a:prstGeom>
        </p:spPr>
        <p:txBody>
          <a:bodyPr wrap="square">
            <a:spAutoFit/>
          </a:bodyPr>
          <a:lstStyle/>
          <a:p>
            <a:pPr marL="342900" indent="-342900">
              <a:spcBef>
                <a:spcPct val="20000"/>
              </a:spcBef>
              <a:defRPr/>
            </a:pPr>
            <a:r>
              <a:rPr lang="en-US" i="1" dirty="0"/>
              <a:t>Revisit site often, vigilance is required to ensure long term control</a:t>
            </a:r>
          </a:p>
        </p:txBody>
      </p:sp>
      <p:sp>
        <p:nvSpPr>
          <p:cNvPr id="9" name="TextBox 8"/>
          <p:cNvSpPr txBox="1"/>
          <p:nvPr/>
        </p:nvSpPr>
        <p:spPr>
          <a:xfrm>
            <a:off x="4800600" y="2667000"/>
            <a:ext cx="4572000" cy="707886"/>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tabLst/>
            </a:pPr>
            <a:r>
              <a:rPr kumimoji="0" lang="en-US" sz="2000" b="1" i="0" u="none" strike="noStrike" kern="1200" cap="none" spc="0" normalizeH="0" baseline="0" noProof="0" dirty="0">
                <a:ln>
                  <a:noFill/>
                </a:ln>
                <a:solidFill>
                  <a:schemeClr val="tx1"/>
                </a:solidFill>
                <a:effectLst/>
                <a:uLnTx/>
                <a:uFillTx/>
                <a:latin typeface="+mn-lt"/>
                <a:ea typeface="+mn-ea"/>
                <a:cs typeface="+mn-cs"/>
              </a:rPr>
              <a:t>Improper disposal of this plant</a:t>
            </a:r>
            <a:r>
              <a:rPr kumimoji="0" lang="en-US" sz="2000" b="1" i="0" u="none" strike="noStrike" kern="1200" cap="none" spc="0" normalizeH="0" noProof="0" dirty="0">
                <a:ln>
                  <a:noFill/>
                </a:ln>
                <a:solidFill>
                  <a:schemeClr val="tx1"/>
                </a:solidFill>
                <a:effectLst/>
                <a:uLnTx/>
                <a:uFillTx/>
                <a:latin typeface="+mn-lt"/>
                <a:ea typeface="+mn-ea"/>
                <a:cs typeface="+mn-cs"/>
              </a:rPr>
              <a:t> is the primary cause of  infestations!!</a:t>
            </a:r>
            <a:endParaRPr kumimoji="0" lang="en-US" sz="2000" b="1" i="0" u="none" strike="noStrike" kern="1200" cap="none" spc="0" normalizeH="0" baseline="0" noProof="0" dirty="0">
              <a:ln>
                <a:noFill/>
              </a:ln>
              <a:solidFill>
                <a:schemeClr val="tx1"/>
              </a:solidFill>
              <a:effectLst/>
              <a:uLnTx/>
              <a:uFillTx/>
              <a:latin typeface="+mn-lt"/>
              <a:ea typeface="+mn-ea"/>
              <a:cs typeface="+mn-cs"/>
            </a:endParaRPr>
          </a:p>
        </p:txBody>
      </p:sp>
      <p:sp>
        <p:nvSpPr>
          <p:cNvPr id="10" name="5-Point Star 9"/>
          <p:cNvSpPr/>
          <p:nvPr/>
        </p:nvSpPr>
        <p:spPr>
          <a:xfrm>
            <a:off x="4572000" y="2667000"/>
            <a:ext cx="304800" cy="381000"/>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66">
            <a:alpha val="52000"/>
          </a:srgbClr>
        </a:solidFill>
        <a:effectLst/>
      </p:bgPr>
    </p:bg>
    <p:spTree>
      <p:nvGrpSpPr>
        <p:cNvPr id="1" name=""/>
        <p:cNvGrpSpPr/>
        <p:nvPr/>
      </p:nvGrpSpPr>
      <p:grpSpPr>
        <a:xfrm>
          <a:off x="0" y="0"/>
          <a:ext cx="0" cy="0"/>
          <a:chOff x="0" y="0"/>
          <a:chExt cx="0" cy="0"/>
        </a:xfrm>
      </p:grpSpPr>
      <p:sp>
        <p:nvSpPr>
          <p:cNvPr id="13315" name="Rectangle 3"/>
          <p:cNvSpPr>
            <a:spLocks noChangeArrowheads="1"/>
          </p:cNvSpPr>
          <p:nvPr/>
        </p:nvSpPr>
        <p:spPr bwMode="auto">
          <a:xfrm>
            <a:off x="0" y="0"/>
            <a:ext cx="2514600" cy="838200"/>
          </a:xfrm>
          <a:prstGeom prst="rect">
            <a:avLst/>
          </a:prstGeom>
          <a:noFill/>
          <a:ln w="9525">
            <a:noFill/>
            <a:miter lim="800000"/>
            <a:headEnd/>
            <a:tailEnd/>
          </a:ln>
          <a:effectLst/>
        </p:spPr>
        <p:txBody>
          <a:bodyPr anchor="ctr"/>
          <a:lstStyle/>
          <a:p>
            <a:pPr algn="ctr"/>
            <a:r>
              <a:rPr lang="en-US" sz="3200" b="1" dirty="0">
                <a:latin typeface="Calibri" pitchFamily="34" charset="0"/>
              </a:rPr>
              <a:t>Scotch broom</a:t>
            </a:r>
            <a:endParaRPr lang="en-US" sz="3200" i="1" dirty="0">
              <a:latin typeface="Calibri" pitchFamily="34" charset="0"/>
            </a:endParaRPr>
          </a:p>
        </p:txBody>
      </p:sp>
      <p:pic>
        <p:nvPicPr>
          <p:cNvPr id="13317" name="Picture 5"/>
          <p:cNvPicPr>
            <a:picLocks noChangeAspect="1" noChangeArrowheads="1"/>
          </p:cNvPicPr>
          <p:nvPr/>
        </p:nvPicPr>
        <p:blipFill>
          <a:blip r:embed="rId3" cstate="print"/>
          <a:srcRect/>
          <a:stretch>
            <a:fillRect/>
          </a:stretch>
        </p:blipFill>
        <p:spPr bwMode="auto">
          <a:xfrm>
            <a:off x="7166918" y="2667000"/>
            <a:ext cx="1977082" cy="2667000"/>
          </a:xfrm>
          <a:prstGeom prst="rect">
            <a:avLst/>
          </a:prstGeom>
          <a:noFill/>
          <a:ln w="25400">
            <a:solidFill>
              <a:schemeClr val="accent3">
                <a:lumMod val="50000"/>
              </a:schemeClr>
            </a:solidFill>
            <a:miter lim="800000"/>
            <a:headEnd/>
            <a:tailEnd/>
          </a:ln>
          <a:effectLst/>
        </p:spPr>
      </p:pic>
      <p:sp>
        <p:nvSpPr>
          <p:cNvPr id="10" name="TextBox 9"/>
          <p:cNvSpPr txBox="1"/>
          <p:nvPr/>
        </p:nvSpPr>
        <p:spPr>
          <a:xfrm>
            <a:off x="2819400" y="228600"/>
            <a:ext cx="2667000" cy="369332"/>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tabLst/>
            </a:pPr>
            <a:r>
              <a:rPr lang="en-US" b="1" u="sng" dirty="0">
                <a:latin typeface="Verdana" pitchFamily="34" charset="0"/>
                <a:ea typeface="Verdana" pitchFamily="34" charset="0"/>
                <a:cs typeface="Verdana" pitchFamily="34" charset="0"/>
              </a:rPr>
              <a:t>p</a:t>
            </a:r>
            <a:r>
              <a:rPr kumimoji="0" lang="en-US" b="1" i="0" u="sng" strike="noStrike" kern="1200" cap="none" spc="0" normalizeH="0" baseline="0" noProof="0" dirty="0" err="1">
                <a:ln>
                  <a:noFill/>
                </a:ln>
                <a:solidFill>
                  <a:schemeClr val="tx1"/>
                </a:solidFill>
                <a:effectLst/>
                <a:uLnTx/>
                <a:uFillTx/>
                <a:latin typeface="Verdana" pitchFamily="34" charset="0"/>
                <a:ea typeface="Verdana" pitchFamily="34" charset="0"/>
                <a:cs typeface="Verdana" pitchFamily="34" charset="0"/>
              </a:rPr>
              <a:t>erennial</a:t>
            </a:r>
            <a:r>
              <a:rPr kumimoji="0" lang="en-US" b="1" i="0" u="sng" strike="noStrike" kern="1200" cap="none" spc="0" normalizeH="0" baseline="0" noProof="0" dirty="0">
                <a:ln>
                  <a:noFill/>
                </a:ln>
                <a:solidFill>
                  <a:schemeClr val="tx1"/>
                </a:solidFill>
                <a:effectLst/>
                <a:uLnTx/>
                <a:uFillTx/>
                <a:latin typeface="Verdana" pitchFamily="34" charset="0"/>
                <a:ea typeface="Verdana" pitchFamily="34" charset="0"/>
                <a:cs typeface="Verdana" pitchFamily="34" charset="0"/>
              </a:rPr>
              <a:t> shrub</a:t>
            </a:r>
          </a:p>
        </p:txBody>
      </p:sp>
      <p:sp>
        <p:nvSpPr>
          <p:cNvPr id="13" name="TextBox 12"/>
          <p:cNvSpPr txBox="1"/>
          <p:nvPr/>
        </p:nvSpPr>
        <p:spPr>
          <a:xfrm>
            <a:off x="0" y="6172200"/>
            <a:ext cx="6324600" cy="400110"/>
          </a:xfrm>
          <a:prstGeom prst="rect">
            <a:avLst/>
          </a:prstGeom>
        </p:spPr>
        <p:txBody>
          <a:bodyPr wrap="square" rtlCol="0">
            <a:spAutoFit/>
          </a:bodyPr>
          <a:lstStyle/>
          <a:p>
            <a:pPr marL="800100" lvl="1" indent="-342900">
              <a:spcBef>
                <a:spcPct val="20000"/>
              </a:spcBef>
            </a:pPr>
            <a:r>
              <a:rPr lang="en-US" sz="2000" dirty="0"/>
              <a:t>Seeds remain viable in the soil for decades</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15" name="TextBox 14"/>
          <p:cNvSpPr txBox="1"/>
          <p:nvPr/>
        </p:nvSpPr>
        <p:spPr>
          <a:xfrm>
            <a:off x="0" y="762000"/>
            <a:ext cx="5791200" cy="1175706"/>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kumimoji="0" lang="en-US" sz="1600" b="0" i="0" u="none" strike="noStrike" kern="1200" cap="none" spc="0" normalizeH="0" noProof="0" dirty="0">
                <a:ln>
                  <a:noFill/>
                </a:ln>
                <a:solidFill>
                  <a:schemeClr val="tx1"/>
                </a:solidFill>
                <a:effectLst/>
                <a:uLnTx/>
                <a:uFillTx/>
                <a:latin typeface="+mn-lt"/>
                <a:ea typeface="+mn-ea"/>
                <a:cs typeface="+mn-cs"/>
              </a:rPr>
              <a:t>Dig or pull out by the root before seed pods form or cut  plant below the crown (usually just below soil level</a:t>
            </a:r>
            <a:r>
              <a:rPr lang="en-US" sz="1600" dirty="0"/>
              <a:t>)</a:t>
            </a:r>
            <a:endParaRPr kumimoji="0" lang="en-US" sz="1600" b="0" i="0" u="none" strike="noStrike" kern="1200" cap="none" spc="0" normalizeH="0" noProof="0" dirty="0">
              <a:ln>
                <a:noFill/>
              </a:ln>
              <a:solidFill>
                <a:schemeClr val="tx1"/>
              </a:solidFill>
              <a:effectLst/>
              <a:uLnTx/>
              <a:uFillTx/>
              <a:latin typeface="+mn-lt"/>
              <a:ea typeface="+mn-ea"/>
              <a:cs typeface="+mn-cs"/>
            </a:endParaRP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lang="en-US" sz="1600" dirty="0"/>
              <a:t>Mowing is effective on plants 2 inches in diameter or greater</a:t>
            </a:r>
          </a:p>
          <a:p>
            <a:pPr marL="342900" marR="0" indent="-342900" algn="l" defTabSz="914400" rtl="0" eaLnBrk="1" fontAlgn="auto" latinLnBrk="0" hangingPunct="1">
              <a:lnSpc>
                <a:spcPct val="100000"/>
              </a:lnSpc>
              <a:spcBef>
                <a:spcPct val="20000"/>
              </a:spcBef>
              <a:spcAft>
                <a:spcPts val="0"/>
              </a:spcAft>
              <a:buClrTx/>
              <a:buSzTx/>
              <a:tabLst/>
            </a:pPr>
            <a:r>
              <a:rPr kumimoji="0" lang="en-US" sz="1600" b="0" i="0" u="none" strike="noStrike" kern="1200" cap="none" spc="0" normalizeH="0" baseline="0" noProof="0" dirty="0">
                <a:ln>
                  <a:noFill/>
                </a:ln>
                <a:solidFill>
                  <a:schemeClr val="tx1"/>
                </a:solidFill>
                <a:effectLst/>
                <a:uLnTx/>
                <a:uFillTx/>
                <a:latin typeface="+mn-lt"/>
                <a:ea typeface="+mn-ea"/>
                <a:cs typeface="+mn-cs"/>
              </a:rPr>
              <a:t> </a:t>
            </a:r>
          </a:p>
        </p:txBody>
      </p:sp>
      <p:sp>
        <p:nvSpPr>
          <p:cNvPr id="17" name="TextBox 16"/>
          <p:cNvSpPr txBox="1"/>
          <p:nvPr/>
        </p:nvSpPr>
        <p:spPr>
          <a:xfrm>
            <a:off x="0" y="1905000"/>
            <a:ext cx="6172200" cy="3391698"/>
          </a:xfrm>
          <a:prstGeom prst="rect">
            <a:avLst/>
          </a:prstGeom>
          <a:solidFill>
            <a:srgbClr val="FFCC66">
              <a:alpha val="50000"/>
            </a:srgbClr>
          </a:solidFill>
        </p:spPr>
        <p:txBody>
          <a:bodyPr wrap="square" rtlCol="0">
            <a:spAutoFit/>
          </a:bodyPr>
          <a:lstStyle/>
          <a:p>
            <a:pPr marL="342900" indent="-342900">
              <a:spcBef>
                <a:spcPct val="20000"/>
              </a:spcBef>
              <a:buFont typeface="Arial" pitchFamily="34" charset="0"/>
              <a:buChar char="•"/>
            </a:pPr>
            <a:r>
              <a:rPr lang="en-US" sz="1600" dirty="0"/>
              <a:t>Triclopyr and Glyphosate can both be used as cut stump treatments  </a:t>
            </a:r>
          </a:p>
          <a:p>
            <a:pPr marL="342900" indent="-342900">
              <a:spcBef>
                <a:spcPct val="20000"/>
              </a:spcBef>
              <a:buFont typeface="Arial" pitchFamily="34" charset="0"/>
              <a:buChar char="•"/>
            </a:pPr>
            <a:r>
              <a:rPr lang="en-US" sz="1600" dirty="0"/>
              <a:t>Foliar applications of </a:t>
            </a:r>
            <a:r>
              <a:rPr lang="en-US" sz="1600" dirty="0" err="1"/>
              <a:t>triclopyr</a:t>
            </a:r>
            <a:r>
              <a:rPr lang="en-US" sz="1600" dirty="0"/>
              <a:t>, (Garlon3A) or triclopyr+2,4-D (Crossbow)</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kumimoji="0" lang="en-US" sz="1600" b="0" i="0" u="none" strike="noStrike" kern="1200" cap="none" spc="0" normalizeH="0" baseline="0" noProof="0" dirty="0">
                <a:ln>
                  <a:noFill/>
                </a:ln>
                <a:solidFill>
                  <a:schemeClr val="tx1"/>
                </a:solidFill>
                <a:effectLst/>
                <a:uLnTx/>
                <a:uFillTx/>
                <a:latin typeface="+mn-lt"/>
                <a:ea typeface="+mn-ea"/>
                <a:cs typeface="+mn-cs"/>
              </a:rPr>
              <a:t>Herbicide applications when scotch broom is actively growing is very effective. </a:t>
            </a:r>
            <a:r>
              <a:rPr kumimoji="0" lang="en-US" sz="1600" b="1" i="0" u="none" strike="noStrike" kern="1200" cap="none" spc="0" normalizeH="0" baseline="0" noProof="0" dirty="0">
                <a:ln>
                  <a:noFill/>
                </a:ln>
                <a:solidFill>
                  <a:schemeClr val="tx1"/>
                </a:solidFill>
                <a:effectLst/>
                <a:uLnTx/>
                <a:uFillTx/>
                <a:latin typeface="+mn-lt"/>
                <a:ea typeface="+mn-ea"/>
                <a:cs typeface="+mn-cs"/>
              </a:rPr>
              <a:t>Coverage must be at least 80%. </a:t>
            </a:r>
            <a:endParaRPr lang="en-US" sz="1600" dirty="0"/>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lang="en-US" sz="1600" dirty="0"/>
              <a:t>Retreatment the following year will be necessary to control late germinating plants.</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lang="en-US" sz="1600" dirty="0"/>
              <a:t>Monitoring will be necessary for many years, small whips can be hand pulled</a:t>
            </a:r>
          </a:p>
          <a:p>
            <a:pPr marL="342900" marR="0" indent="-342900" algn="l" defTabSz="914400" rtl="0" eaLnBrk="1" fontAlgn="auto" latinLnBrk="0" hangingPunct="1">
              <a:lnSpc>
                <a:spcPct val="100000"/>
              </a:lnSpc>
              <a:spcBef>
                <a:spcPct val="20000"/>
              </a:spcBef>
              <a:spcAft>
                <a:spcPts val="0"/>
              </a:spcAft>
              <a:buClrTx/>
              <a:buSzTx/>
              <a:tabLst/>
            </a:pPr>
            <a:endParaRPr kumimoji="0" lang="en-US" sz="1600" b="0" i="0" u="none" strike="noStrike" kern="1200" cap="none" spc="0" normalizeH="0" baseline="0" noProof="0" dirty="0">
              <a:ln>
                <a:noFill/>
              </a:ln>
              <a:solidFill>
                <a:schemeClr val="tx1"/>
              </a:solidFill>
              <a:effectLst/>
              <a:uLnTx/>
              <a:uFillTx/>
              <a:latin typeface="+mn-lt"/>
              <a:ea typeface="+mn-ea"/>
              <a:cs typeface="+mn-cs"/>
            </a:endParaRP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endParaRPr kumimoji="0" lang="en-US" sz="1600" b="0" i="0" u="none" strike="noStrike" kern="1200" cap="none" spc="0" normalizeH="0" baseline="0" noProof="0" dirty="0">
              <a:ln>
                <a:noFill/>
              </a:ln>
              <a:solidFill>
                <a:schemeClr val="tx1"/>
              </a:solidFill>
              <a:effectLst/>
              <a:uLnTx/>
              <a:uFillTx/>
              <a:latin typeface="+mn-lt"/>
              <a:ea typeface="+mn-ea"/>
              <a:cs typeface="+mn-cs"/>
            </a:endParaRP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endParaRPr kumimoji="0" lang="en-US"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18" name="5-Point Star 17"/>
          <p:cNvSpPr/>
          <p:nvPr/>
        </p:nvSpPr>
        <p:spPr>
          <a:xfrm>
            <a:off x="0" y="6172200"/>
            <a:ext cx="457200" cy="304800"/>
          </a:xfrm>
          <a:prstGeom prst="star5">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0" y="4876800"/>
            <a:ext cx="5029200" cy="338554"/>
          </a:xfrm>
          <a:prstGeom prst="rect">
            <a:avLst/>
          </a:prstGeom>
          <a:solidFill>
            <a:schemeClr val="bg2">
              <a:lumMod val="50000"/>
            </a:schemeClr>
          </a:solidFill>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tabLst/>
            </a:pPr>
            <a:r>
              <a:rPr kumimoji="0" lang="en-US" sz="1600" b="0" i="0" u="none" strike="noStrike" kern="1200" cap="none" spc="0" normalizeH="0" baseline="0" noProof="0" dirty="0">
                <a:ln>
                  <a:noFill/>
                </a:ln>
                <a:solidFill>
                  <a:schemeClr val="tx1"/>
                </a:solidFill>
                <a:effectLst/>
                <a:uLnTx/>
                <a:uFillTx/>
                <a:latin typeface="+mn-lt"/>
                <a:ea typeface="+mn-ea"/>
                <a:cs typeface="+mn-cs"/>
              </a:rPr>
              <a:t>Several species of beetle are available</a:t>
            </a:r>
            <a:r>
              <a:rPr kumimoji="0" lang="en-US" sz="1600" b="0" i="0" u="none" strike="noStrike" kern="1200" cap="none" spc="0" normalizeH="0" noProof="0" dirty="0">
                <a:ln>
                  <a:noFill/>
                </a:ln>
                <a:solidFill>
                  <a:schemeClr val="tx1"/>
                </a:solidFill>
                <a:effectLst/>
                <a:uLnTx/>
                <a:uFillTx/>
                <a:latin typeface="+mn-lt"/>
                <a:ea typeface="+mn-ea"/>
                <a:cs typeface="+mn-cs"/>
              </a:rPr>
              <a:t> for </a:t>
            </a:r>
            <a:r>
              <a:rPr kumimoji="0" lang="en-US" sz="1600" b="0" i="0" u="none" strike="noStrike" kern="1200" cap="none" spc="0" normalizeH="0" noProof="0" dirty="0" err="1">
                <a:ln>
                  <a:noFill/>
                </a:ln>
                <a:solidFill>
                  <a:schemeClr val="tx1"/>
                </a:solidFill>
                <a:effectLst/>
                <a:uLnTx/>
                <a:uFillTx/>
                <a:latin typeface="+mn-lt"/>
                <a:ea typeface="+mn-ea"/>
                <a:cs typeface="+mn-cs"/>
              </a:rPr>
              <a:t>biocontrol</a:t>
            </a:r>
            <a:endParaRPr kumimoji="0" lang="en-US" sz="1600" b="0" i="0" u="none" strike="noStrike" kern="1200" cap="none" spc="0" normalizeH="0" baseline="0" noProof="0" dirty="0">
              <a:ln>
                <a:noFill/>
              </a:ln>
              <a:solidFill>
                <a:schemeClr val="tx1"/>
              </a:solidFill>
              <a:effectLst/>
              <a:uLnTx/>
              <a:uFillTx/>
              <a:latin typeface="+mn-lt"/>
              <a:ea typeface="+mn-ea"/>
              <a:cs typeface="+mn-cs"/>
            </a:endParaRPr>
          </a:p>
        </p:txBody>
      </p:sp>
      <p:pic>
        <p:nvPicPr>
          <p:cNvPr id="11" name="Picture 10" descr="bruchidius.jpg"/>
          <p:cNvPicPr>
            <a:picLocks noChangeAspect="1"/>
          </p:cNvPicPr>
          <p:nvPr/>
        </p:nvPicPr>
        <p:blipFill>
          <a:blip r:embed="rId4" cstate="print"/>
          <a:stretch>
            <a:fillRect/>
          </a:stretch>
        </p:blipFill>
        <p:spPr>
          <a:xfrm>
            <a:off x="5029200" y="5010150"/>
            <a:ext cx="2466975" cy="1847850"/>
          </a:xfrm>
          <a:prstGeom prst="rect">
            <a:avLst/>
          </a:prstGeom>
          <a:ln w="12700">
            <a:solidFill>
              <a:schemeClr val="bg2">
                <a:lumMod val="25000"/>
              </a:schemeClr>
            </a:solidFill>
          </a:ln>
        </p:spPr>
      </p:pic>
      <p:pic>
        <p:nvPicPr>
          <p:cNvPr id="13318" name="Picture 6"/>
          <p:cNvPicPr>
            <a:picLocks noChangeAspect="1" noChangeArrowheads="1"/>
          </p:cNvPicPr>
          <p:nvPr/>
        </p:nvPicPr>
        <p:blipFill>
          <a:blip r:embed="rId5" cstate="print"/>
          <a:srcRect/>
          <a:stretch>
            <a:fillRect/>
          </a:stretch>
        </p:blipFill>
        <p:spPr bwMode="auto">
          <a:xfrm>
            <a:off x="6057900" y="0"/>
            <a:ext cx="3086100" cy="2743200"/>
          </a:xfrm>
          <a:prstGeom prst="rect">
            <a:avLst/>
          </a:prstGeom>
          <a:noFill/>
          <a:ln w="9525">
            <a:solidFill>
              <a:srgbClr val="003300"/>
            </a:solidFill>
            <a:miter lim="800000"/>
            <a:headEnd/>
            <a:tailEnd/>
          </a:ln>
          <a:effectLst/>
        </p:spPr>
      </p:pic>
      <p:sp>
        <p:nvSpPr>
          <p:cNvPr id="12" name="TextBox 11"/>
          <p:cNvSpPr txBox="1"/>
          <p:nvPr/>
        </p:nvSpPr>
        <p:spPr>
          <a:xfrm>
            <a:off x="2667000" y="5791200"/>
            <a:ext cx="3505200" cy="307777"/>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tabLst/>
            </a:pPr>
            <a:r>
              <a:rPr kumimoji="0" lang="en-US" sz="1400" b="0" i="1" u="none" strike="noStrike" kern="1200" cap="none" spc="0" normalizeH="0" baseline="0" noProof="0" dirty="0" err="1">
                <a:ln>
                  <a:noFill/>
                </a:ln>
                <a:solidFill>
                  <a:schemeClr val="tx1"/>
                </a:solidFill>
                <a:effectLst/>
                <a:uLnTx/>
                <a:uFillTx/>
                <a:latin typeface="+mn-lt"/>
                <a:ea typeface="+mn-ea"/>
                <a:cs typeface="+mn-cs"/>
              </a:rPr>
              <a:t>Bruchidius</a:t>
            </a:r>
            <a:r>
              <a:rPr kumimoji="0" lang="en-US" sz="1400" b="0" i="1" u="none" strike="noStrike" kern="1200" cap="none" spc="0" normalizeH="0" baseline="0" noProof="0" dirty="0">
                <a:ln>
                  <a:noFill/>
                </a:ln>
                <a:solidFill>
                  <a:schemeClr val="tx1"/>
                </a:solidFill>
                <a:effectLst/>
                <a:uLnTx/>
                <a:uFillTx/>
                <a:latin typeface="+mn-lt"/>
                <a:ea typeface="+mn-ea"/>
                <a:cs typeface="+mn-cs"/>
              </a:rPr>
              <a:t> </a:t>
            </a:r>
            <a:r>
              <a:rPr kumimoji="0" lang="en-US" sz="1400" b="0" i="1" u="none" strike="noStrike" kern="1200" cap="none" spc="0" normalizeH="0" baseline="0" noProof="0" dirty="0" err="1">
                <a:ln>
                  <a:noFill/>
                </a:ln>
                <a:solidFill>
                  <a:schemeClr val="tx1"/>
                </a:solidFill>
                <a:effectLst/>
                <a:uLnTx/>
                <a:uFillTx/>
                <a:latin typeface="+mn-lt"/>
                <a:ea typeface="+mn-ea"/>
                <a:cs typeface="+mn-cs"/>
              </a:rPr>
              <a:t>villosus</a:t>
            </a:r>
            <a:r>
              <a:rPr kumimoji="0" lang="en-US" sz="1400" b="0" i="1" u="none" strike="noStrike" kern="1200" cap="none" spc="0" normalizeH="0" baseline="0" noProof="0" dirty="0">
                <a:ln>
                  <a:noFill/>
                </a:ln>
                <a:solidFill>
                  <a:schemeClr val="tx1"/>
                </a:solidFill>
                <a:effectLst/>
                <a:uLnTx/>
                <a:uFillTx/>
                <a:latin typeface="+mn-lt"/>
                <a:ea typeface="+mn-ea"/>
                <a:cs typeface="+mn-cs"/>
              </a:rPr>
              <a:t>- seed weevil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9933">
            <a:alpha val="31000"/>
          </a:srgbClr>
        </a:solidFill>
        <a:effectLst/>
      </p:bgPr>
    </p:bg>
    <p:spTree>
      <p:nvGrpSpPr>
        <p:cNvPr id="1" name=""/>
        <p:cNvGrpSpPr/>
        <p:nvPr/>
      </p:nvGrpSpPr>
      <p:grpSpPr>
        <a:xfrm>
          <a:off x="0" y="0"/>
          <a:ext cx="0" cy="0"/>
          <a:chOff x="0" y="0"/>
          <a:chExt cx="0" cy="0"/>
        </a:xfrm>
      </p:grpSpPr>
      <p:sp>
        <p:nvSpPr>
          <p:cNvPr id="2" name="TextBox 1"/>
          <p:cNvSpPr txBox="1"/>
          <p:nvPr/>
        </p:nvSpPr>
        <p:spPr>
          <a:xfrm>
            <a:off x="228600" y="152400"/>
            <a:ext cx="3276600" cy="584775"/>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tabLst/>
            </a:pPr>
            <a:r>
              <a:rPr kumimoji="0" lang="en-US" sz="3200" b="1" i="0" u="none" strike="noStrike" kern="1200" cap="none" spc="0" normalizeH="0" baseline="0" noProof="0" dirty="0">
                <a:ln>
                  <a:noFill/>
                </a:ln>
                <a:solidFill>
                  <a:schemeClr val="tx1"/>
                </a:solidFill>
                <a:effectLst/>
                <a:uLnTx/>
                <a:uFillTx/>
                <a:latin typeface="+mn-lt"/>
                <a:ea typeface="+mn-ea"/>
                <a:cs typeface="+mn-cs"/>
              </a:rPr>
              <a:t>Tree of Heaven</a:t>
            </a:r>
          </a:p>
        </p:txBody>
      </p:sp>
      <p:sp>
        <p:nvSpPr>
          <p:cNvPr id="3" name="TextBox 2"/>
          <p:cNvSpPr txBox="1"/>
          <p:nvPr/>
        </p:nvSpPr>
        <p:spPr>
          <a:xfrm>
            <a:off x="4038600" y="228600"/>
            <a:ext cx="2286000" cy="400110"/>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tabLst/>
            </a:pPr>
            <a:r>
              <a:rPr kumimoji="0" lang="en-US" sz="2000" b="1" i="0" u="sng" strike="noStrike" kern="1200" cap="none" spc="0" normalizeH="0" baseline="0" noProof="0" dirty="0">
                <a:ln>
                  <a:noFill/>
                </a:ln>
                <a:solidFill>
                  <a:schemeClr val="tx1"/>
                </a:solidFill>
                <a:effectLst/>
                <a:uLnTx/>
                <a:uFillTx/>
                <a:latin typeface="Verdana" pitchFamily="34" charset="0"/>
                <a:ea typeface="Verdana" pitchFamily="34" charset="0"/>
                <a:cs typeface="Verdana" pitchFamily="34" charset="0"/>
              </a:rPr>
              <a:t>perennial</a:t>
            </a:r>
          </a:p>
        </p:txBody>
      </p:sp>
      <p:sp>
        <p:nvSpPr>
          <p:cNvPr id="4" name="TextBox 3"/>
          <p:cNvSpPr txBox="1"/>
          <p:nvPr/>
        </p:nvSpPr>
        <p:spPr>
          <a:xfrm>
            <a:off x="0" y="762000"/>
            <a:ext cx="7315200" cy="1311128"/>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kumimoji="0" lang="en-US" b="0" i="0" u="none" strike="noStrike" kern="1200" cap="none" spc="0" normalizeH="0" baseline="0" noProof="0" dirty="0">
                <a:ln>
                  <a:noFill/>
                </a:ln>
                <a:solidFill>
                  <a:schemeClr val="tx1"/>
                </a:solidFill>
                <a:effectLst/>
                <a:uLnTx/>
                <a:uFillTx/>
                <a:latin typeface="+mn-lt"/>
                <a:ea typeface="+mn-ea"/>
                <a:cs typeface="+mn-cs"/>
              </a:rPr>
              <a:t>Small seedlings can be pulled</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lang="en-US" dirty="0"/>
              <a:t>A heavily shaded environment will reduce the establishment of Tree of Heaven</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endParaRPr kumimoji="0" lang="en-US" b="0" i="0" u="none" strike="noStrike" kern="1200" cap="none" spc="0" normalizeH="0" baseline="0" noProof="0" dirty="0">
              <a:ln>
                <a:noFill/>
              </a:ln>
              <a:solidFill>
                <a:schemeClr val="tx1"/>
              </a:solidFill>
              <a:effectLst/>
              <a:uLnTx/>
              <a:uFillTx/>
              <a:latin typeface="+mn-lt"/>
              <a:ea typeface="+mn-ea"/>
              <a:cs typeface="+mn-cs"/>
            </a:endParaRPr>
          </a:p>
        </p:txBody>
      </p:sp>
      <p:sp>
        <p:nvSpPr>
          <p:cNvPr id="5" name="TextBox 4"/>
          <p:cNvSpPr txBox="1"/>
          <p:nvPr/>
        </p:nvSpPr>
        <p:spPr>
          <a:xfrm>
            <a:off x="0" y="1676400"/>
            <a:ext cx="7010400" cy="2419124"/>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kumimoji="0" lang="en-US" b="0" i="0" u="none" strike="noStrike" kern="1200" cap="none" spc="0" normalizeH="0" baseline="0" noProof="0" dirty="0">
                <a:ln>
                  <a:noFill/>
                </a:ln>
                <a:solidFill>
                  <a:schemeClr val="tx1"/>
                </a:solidFill>
                <a:effectLst/>
                <a:uLnTx/>
                <a:uFillTx/>
                <a:latin typeface="+mn-lt"/>
                <a:ea typeface="+mn-ea"/>
                <a:cs typeface="+mn-cs"/>
              </a:rPr>
              <a:t>Glyphosate, </a:t>
            </a:r>
            <a:r>
              <a:rPr kumimoji="0" lang="en-US" b="0" i="0" u="none" strike="noStrike" kern="1200" cap="none" spc="0" normalizeH="0" baseline="0" noProof="0" dirty="0" err="1">
                <a:ln>
                  <a:noFill/>
                </a:ln>
                <a:solidFill>
                  <a:schemeClr val="tx1"/>
                </a:solidFill>
                <a:effectLst/>
                <a:uLnTx/>
                <a:uFillTx/>
                <a:latin typeface="+mn-lt"/>
                <a:ea typeface="+mn-ea"/>
                <a:cs typeface="+mn-cs"/>
              </a:rPr>
              <a:t>triclop</a:t>
            </a:r>
            <a:r>
              <a:rPr lang="en-US" dirty="0"/>
              <a:t>yr or </a:t>
            </a:r>
            <a:r>
              <a:rPr lang="en-US" dirty="0" err="1"/>
              <a:t>aminopyralid+triclopyr</a:t>
            </a:r>
            <a:r>
              <a:rPr lang="en-US" dirty="0"/>
              <a:t> (Capstone) as a foliar spot treatment when leaves are fully emerged.  Thoroughly wet all leaves but not to run-off</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kumimoji="0" lang="en-US" b="0" i="0" u="none" strike="noStrike" kern="1200" cap="none" spc="0" normalizeH="0" baseline="0" noProof="0" dirty="0">
                <a:ln>
                  <a:noFill/>
                </a:ln>
                <a:solidFill>
                  <a:schemeClr val="tx1"/>
                </a:solidFill>
                <a:effectLst/>
                <a:uLnTx/>
                <a:uFillTx/>
                <a:latin typeface="+mn-lt"/>
                <a:ea typeface="+mn-ea"/>
                <a:cs typeface="+mn-cs"/>
              </a:rPr>
              <a:t>Cut stump treatments with undiluted </a:t>
            </a:r>
            <a:r>
              <a:rPr kumimoji="0" lang="en-US" b="0" i="0" u="none" strike="noStrike" kern="1200" cap="none" spc="0" normalizeH="0" baseline="0" noProof="0" dirty="0" err="1">
                <a:ln>
                  <a:noFill/>
                </a:ln>
                <a:solidFill>
                  <a:schemeClr val="tx1"/>
                </a:solidFill>
                <a:effectLst/>
                <a:uLnTx/>
                <a:uFillTx/>
                <a:latin typeface="+mn-lt"/>
                <a:ea typeface="+mn-ea"/>
                <a:cs typeface="+mn-cs"/>
              </a:rPr>
              <a:t>glyphosate</a:t>
            </a:r>
            <a:r>
              <a:rPr kumimoji="0" lang="en-US" b="0" i="0" u="none" strike="noStrike" kern="1200" cap="none" spc="0" normalizeH="0" noProof="0" dirty="0">
                <a:ln>
                  <a:noFill/>
                </a:ln>
                <a:solidFill>
                  <a:schemeClr val="tx1"/>
                </a:solidFill>
                <a:effectLst/>
                <a:uLnTx/>
                <a:uFillTx/>
                <a:latin typeface="+mn-lt"/>
                <a:ea typeface="+mn-ea"/>
                <a:cs typeface="+mn-cs"/>
              </a:rPr>
              <a:t> or a 20-25% solution of </a:t>
            </a:r>
            <a:r>
              <a:rPr kumimoji="0" lang="en-US" b="0" i="0" u="none" strike="noStrike" kern="1200" cap="none" spc="0" normalizeH="0" noProof="0" dirty="0" err="1">
                <a:ln>
                  <a:noFill/>
                </a:ln>
                <a:solidFill>
                  <a:schemeClr val="tx1"/>
                </a:solidFill>
                <a:effectLst/>
                <a:uLnTx/>
                <a:uFillTx/>
                <a:latin typeface="+mn-lt"/>
                <a:ea typeface="+mn-ea"/>
                <a:cs typeface="+mn-cs"/>
              </a:rPr>
              <a:t>triclopyr</a:t>
            </a:r>
            <a:r>
              <a:rPr kumimoji="0" lang="en-US" b="0" i="0" u="none" strike="noStrike" kern="1200" cap="none" spc="0" normalizeH="0" noProof="0" dirty="0">
                <a:ln>
                  <a:noFill/>
                </a:ln>
                <a:solidFill>
                  <a:schemeClr val="tx1"/>
                </a:solidFill>
                <a:effectLst/>
                <a:uLnTx/>
                <a:uFillTx/>
                <a:latin typeface="+mn-lt"/>
                <a:ea typeface="+mn-ea"/>
                <a:cs typeface="+mn-cs"/>
              </a:rPr>
              <a:t> in water.</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lang="en-US" dirty="0"/>
              <a:t>Cut stump treatment can occur any time but late summer-early fall is recommended.  Cut stems horizontally and immediately apply herbicide</a:t>
            </a:r>
            <a:endParaRPr kumimoji="0" lang="en-US" b="0" i="0" u="none" strike="noStrike" kern="1200" cap="none" spc="0" normalizeH="0" baseline="0" noProof="0" dirty="0">
              <a:ln>
                <a:noFill/>
              </a:ln>
              <a:solidFill>
                <a:srgbClr val="FF0000"/>
              </a:solidFill>
              <a:effectLst/>
              <a:uLnTx/>
              <a:uFillTx/>
              <a:latin typeface="+mn-lt"/>
              <a:ea typeface="+mn-ea"/>
              <a:cs typeface="+mn-cs"/>
            </a:endParaRPr>
          </a:p>
        </p:txBody>
      </p:sp>
      <p:pic>
        <p:nvPicPr>
          <p:cNvPr id="8" name="Picture 7" descr="images (6).jpg"/>
          <p:cNvPicPr>
            <a:picLocks noChangeAspect="1"/>
          </p:cNvPicPr>
          <p:nvPr/>
        </p:nvPicPr>
        <p:blipFill>
          <a:blip r:embed="rId3" cstate="print"/>
          <a:stretch>
            <a:fillRect/>
          </a:stretch>
        </p:blipFill>
        <p:spPr>
          <a:xfrm>
            <a:off x="152400" y="4267200"/>
            <a:ext cx="3255390" cy="2438400"/>
          </a:xfrm>
          <a:prstGeom prst="rect">
            <a:avLst/>
          </a:prstGeom>
          <a:ln w="25400">
            <a:solidFill>
              <a:srgbClr val="003300"/>
            </a:solidFill>
          </a:ln>
        </p:spPr>
      </p:pic>
      <p:pic>
        <p:nvPicPr>
          <p:cNvPr id="9" name="Picture 8" descr="images (11).jpg"/>
          <p:cNvPicPr>
            <a:picLocks noChangeAspect="1"/>
          </p:cNvPicPr>
          <p:nvPr/>
        </p:nvPicPr>
        <p:blipFill>
          <a:blip r:embed="rId4" cstate="print"/>
          <a:stretch>
            <a:fillRect/>
          </a:stretch>
        </p:blipFill>
        <p:spPr>
          <a:xfrm>
            <a:off x="3733800" y="4175223"/>
            <a:ext cx="2743200" cy="2682777"/>
          </a:xfrm>
          <a:prstGeom prst="rect">
            <a:avLst/>
          </a:prstGeom>
          <a:ln w="25400">
            <a:solidFill>
              <a:schemeClr val="tx1">
                <a:alpha val="72000"/>
              </a:schemeClr>
            </a:solidFill>
          </a:ln>
        </p:spPr>
      </p:pic>
      <p:pic>
        <p:nvPicPr>
          <p:cNvPr id="10" name="Picture 9" descr="treeofheavtrunk.jpg"/>
          <p:cNvPicPr>
            <a:picLocks noChangeAspect="1"/>
          </p:cNvPicPr>
          <p:nvPr/>
        </p:nvPicPr>
        <p:blipFill>
          <a:blip r:embed="rId5" cstate="print"/>
          <a:stretch>
            <a:fillRect/>
          </a:stretch>
        </p:blipFill>
        <p:spPr>
          <a:xfrm>
            <a:off x="7086600" y="0"/>
            <a:ext cx="2057400" cy="3457575"/>
          </a:xfrm>
          <a:prstGeom prst="rect">
            <a:avLst/>
          </a:prstGeom>
          <a:ln w="15875">
            <a:solidFill>
              <a:schemeClr val="tx1">
                <a:lumMod val="75000"/>
                <a:lumOff val="25000"/>
              </a:schemeClr>
            </a:solidFill>
          </a:ln>
        </p:spPr>
      </p:pic>
      <p:pic>
        <p:nvPicPr>
          <p:cNvPr id="11" name="Picture 10" descr="images (1).jpg"/>
          <p:cNvPicPr>
            <a:picLocks noChangeAspect="1"/>
          </p:cNvPicPr>
          <p:nvPr/>
        </p:nvPicPr>
        <p:blipFill>
          <a:blip r:embed="rId6" cstate="print"/>
          <a:stretch>
            <a:fillRect/>
          </a:stretch>
        </p:blipFill>
        <p:spPr>
          <a:xfrm>
            <a:off x="6477000" y="3531659"/>
            <a:ext cx="2667000" cy="3387712"/>
          </a:xfrm>
          <a:prstGeom prst="rect">
            <a:avLst/>
          </a:prstGeom>
          <a:ln>
            <a:solidFill>
              <a:schemeClr val="accent1">
                <a:shade val="50000"/>
              </a:schemeClr>
            </a:solid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339966">
            <a:alpha val="52000"/>
          </a:srgbClr>
        </a:solidFill>
        <a:effectLst/>
      </p:bgPr>
    </p:bg>
    <p:spTree>
      <p:nvGrpSpPr>
        <p:cNvPr id="1" name=""/>
        <p:cNvGrpSpPr/>
        <p:nvPr/>
      </p:nvGrpSpPr>
      <p:grpSpPr>
        <a:xfrm>
          <a:off x="0" y="0"/>
          <a:ext cx="0" cy="0"/>
          <a:chOff x="0" y="0"/>
          <a:chExt cx="0" cy="0"/>
        </a:xfrm>
      </p:grpSpPr>
      <p:sp>
        <p:nvSpPr>
          <p:cNvPr id="2" name="TextBox 1"/>
          <p:cNvSpPr txBox="1"/>
          <p:nvPr/>
        </p:nvSpPr>
        <p:spPr>
          <a:xfrm>
            <a:off x="0" y="0"/>
            <a:ext cx="6248400" cy="584775"/>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tabLst/>
            </a:pPr>
            <a:r>
              <a:rPr kumimoji="0" lang="en-US" sz="3200" b="1" i="0" u="none" strike="noStrike" kern="1200" cap="none" spc="0" normalizeH="0" baseline="0" noProof="0" dirty="0" err="1">
                <a:ln>
                  <a:noFill/>
                </a:ln>
                <a:solidFill>
                  <a:schemeClr val="tx1"/>
                </a:solidFill>
                <a:effectLst/>
                <a:uLnTx/>
                <a:uFillTx/>
                <a:latin typeface="+mn-lt"/>
                <a:ea typeface="+mn-ea"/>
                <a:cs typeface="+mn-cs"/>
              </a:rPr>
              <a:t>Cutleaf</a:t>
            </a:r>
            <a:r>
              <a:rPr kumimoji="0" lang="en-US" sz="3200" b="1" i="0" u="none" strike="noStrike" kern="1200" cap="none" spc="0" normalizeH="0" baseline="0" noProof="0" dirty="0">
                <a:ln>
                  <a:noFill/>
                </a:ln>
                <a:solidFill>
                  <a:schemeClr val="tx1"/>
                </a:solidFill>
                <a:effectLst/>
                <a:uLnTx/>
                <a:uFillTx/>
                <a:latin typeface="+mn-lt"/>
                <a:ea typeface="+mn-ea"/>
                <a:cs typeface="+mn-cs"/>
              </a:rPr>
              <a:t>/Himalayan Blackberry</a:t>
            </a:r>
          </a:p>
        </p:txBody>
      </p:sp>
      <p:sp>
        <p:nvSpPr>
          <p:cNvPr id="4" name="TextBox 3"/>
          <p:cNvSpPr txBox="1"/>
          <p:nvPr/>
        </p:nvSpPr>
        <p:spPr>
          <a:xfrm>
            <a:off x="5334000" y="152400"/>
            <a:ext cx="2514600" cy="369332"/>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tabLst/>
            </a:pPr>
            <a:r>
              <a:rPr kumimoji="0" lang="en-US" b="1" i="0" u="sng" strike="noStrike" kern="1200" cap="none" spc="0" normalizeH="0" baseline="0" noProof="0" dirty="0">
                <a:ln>
                  <a:noFill/>
                </a:ln>
                <a:solidFill>
                  <a:schemeClr val="tx1"/>
                </a:solidFill>
                <a:effectLst/>
                <a:uLnTx/>
                <a:uFillTx/>
                <a:latin typeface="Verdana" pitchFamily="34" charset="0"/>
                <a:ea typeface="Verdana" pitchFamily="34" charset="0"/>
                <a:cs typeface="Verdana" pitchFamily="34" charset="0"/>
              </a:rPr>
              <a:t>perennial vine</a:t>
            </a:r>
          </a:p>
        </p:txBody>
      </p:sp>
      <p:sp>
        <p:nvSpPr>
          <p:cNvPr id="34817" name="Rectangle 1"/>
          <p:cNvSpPr>
            <a:spLocks noChangeArrowheads="1"/>
          </p:cNvSpPr>
          <p:nvPr/>
        </p:nvSpPr>
        <p:spPr bwMode="auto">
          <a:xfrm rot="10800000" flipV="1">
            <a:off x="304800" y="473155"/>
            <a:ext cx="5715000" cy="2215991"/>
          </a:xfrm>
          <a:prstGeom prst="rect">
            <a:avLst/>
          </a:prstGeom>
          <a:solidFill>
            <a:schemeClr val="accent3">
              <a:lumMod val="40000"/>
              <a:lumOff val="60000"/>
              <a:alpha val="79000"/>
            </a:schemeClr>
          </a:solidFill>
          <a:ln w="9525">
            <a:noFill/>
            <a:miter lim="800000"/>
            <a:headEnd/>
            <a:tailEnd/>
          </a:ln>
          <a:effectLst/>
        </p:spPr>
        <p:txBody>
          <a:bodyPr vert="horz" wrap="square" lIns="91440" tIns="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a:ln>
                <a:noFill/>
              </a:ln>
              <a:solidFill>
                <a:schemeClr val="tx1"/>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0" i="0" u="none" strike="noStrike" cap="none" normalizeH="0" baseline="0" dirty="0">
                <a:ln>
                  <a:noFill/>
                </a:ln>
                <a:solidFill>
                  <a:schemeClr val="tx1"/>
                </a:solidFill>
                <a:effectLst/>
                <a:latin typeface="+mj-lt"/>
                <a:ea typeface="Times New Roman" pitchFamily="18" charset="0"/>
                <a:cs typeface="Microsoft Sans Serif" pitchFamily="34" charset="0"/>
              </a:rPr>
              <a:t>Digging up root crowns and grubbing roots is slow but effective and will control blackberry.  </a:t>
            </a:r>
          </a:p>
          <a:p>
            <a:pPr marL="0" marR="0" lvl="0" indent="0" algn="l" defTabSz="914400" rtl="0" eaLnBrk="0" fontAlgn="base" latinLnBrk="0" hangingPunct="0">
              <a:lnSpc>
                <a:spcPct val="100000"/>
              </a:lnSpc>
              <a:spcBef>
                <a:spcPct val="0"/>
              </a:spcBef>
              <a:spcAft>
                <a:spcPct val="0"/>
              </a:spcAft>
              <a:buClrTx/>
              <a:buSzTx/>
              <a:tabLst/>
            </a:pPr>
            <a:endParaRPr kumimoji="0" lang="en-US" b="0" i="0" u="none" strike="noStrike" cap="none" normalizeH="0" baseline="0" dirty="0">
              <a:ln>
                <a:noFill/>
              </a:ln>
              <a:solidFill>
                <a:schemeClr val="tx1"/>
              </a:solidFill>
              <a:effectLst/>
              <a:latin typeface="+mj-l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0" i="0" u="none" strike="noStrike" cap="none" normalizeH="0" baseline="0" dirty="0">
                <a:ln>
                  <a:noFill/>
                </a:ln>
                <a:solidFill>
                  <a:schemeClr val="tx1"/>
                </a:solidFill>
                <a:effectLst/>
                <a:latin typeface="+mj-lt"/>
                <a:ea typeface="Times New Roman" pitchFamily="18" charset="0"/>
                <a:cs typeface="Arial" pitchFamily="34" charset="0"/>
              </a:rPr>
              <a:t> Mowing or cutting several times a year over several years </a:t>
            </a:r>
            <a:r>
              <a:rPr lang="en-US" dirty="0">
                <a:latin typeface="+mj-lt"/>
                <a:ea typeface="Times New Roman" pitchFamily="18" charset="0"/>
                <a:cs typeface="Arial" pitchFamily="34" charset="0"/>
              </a:rPr>
              <a:t>is </a:t>
            </a:r>
            <a:r>
              <a:rPr kumimoji="0" lang="en-US" b="0" i="0" u="none" strike="noStrike" cap="none" normalizeH="0" baseline="0" dirty="0">
                <a:ln>
                  <a:noFill/>
                </a:ln>
                <a:solidFill>
                  <a:schemeClr val="tx1"/>
                </a:solidFill>
                <a:effectLst/>
                <a:latin typeface="+mj-lt"/>
                <a:ea typeface="Times New Roman" pitchFamily="18" charset="0"/>
                <a:cs typeface="Arial" pitchFamily="34" charset="0"/>
              </a:rPr>
              <a:t>necessary to exhaust the roots and energy reserves.</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b="0" i="0" u="none" strike="noStrike" cap="none" normalizeH="0" baseline="0" dirty="0">
              <a:ln>
                <a:noFill/>
              </a:ln>
              <a:solidFill>
                <a:schemeClr val="tx1"/>
              </a:solidFill>
              <a:effectLst/>
              <a:latin typeface="+mj-l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dirty="0">
              <a:ln>
                <a:noFill/>
              </a:ln>
              <a:solidFill>
                <a:schemeClr val="tx1"/>
              </a:solidFill>
              <a:effectLst/>
              <a:latin typeface="+mj-lt"/>
              <a:cs typeface="Arial" pitchFamily="34" charset="0"/>
            </a:endParaRPr>
          </a:p>
        </p:txBody>
      </p:sp>
      <p:sp>
        <p:nvSpPr>
          <p:cNvPr id="34818" name="Rectangle 2"/>
          <p:cNvSpPr>
            <a:spLocks noChangeArrowheads="1"/>
          </p:cNvSpPr>
          <p:nvPr/>
        </p:nvSpPr>
        <p:spPr bwMode="auto">
          <a:xfrm>
            <a:off x="228600" y="2881699"/>
            <a:ext cx="6248400" cy="3600986"/>
          </a:xfrm>
          <a:prstGeom prst="rect">
            <a:avLst/>
          </a:prstGeom>
          <a:solidFill>
            <a:srgbClr val="CCFFFF"/>
          </a:solidFill>
          <a:ln w="9525">
            <a:noFill/>
            <a:miter lim="800000"/>
            <a:headEnd/>
            <a:tailEnd/>
          </a:ln>
          <a:effectLst/>
        </p:spPr>
        <p:txBody>
          <a:bodyPr vert="horz" wrap="square" lIns="91440" tIns="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kumimoji="0" lang="en-US" b="1" i="0" u="none" strike="noStrike" cap="none" normalizeH="0" baseline="0" dirty="0">
                <a:ln>
                  <a:noFill/>
                </a:ln>
                <a:solidFill>
                  <a:schemeClr val="tx1"/>
                </a:solidFill>
                <a:effectLst/>
                <a:latin typeface="Calibri" pitchFamily="34" charset="0"/>
                <a:ea typeface="Times New Roman" pitchFamily="18" charset="0"/>
                <a:cs typeface="Tahoma" pitchFamily="34" charset="0"/>
              </a:rPr>
              <a:t>Herbicide applications on blackberry is most effective late summer after fruiting until first frost.</a:t>
            </a: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endParaRPr kumimoji="0" lang="en-US" b="0" i="0" u="none" strike="noStrike" cap="none" normalizeH="0" baseline="0" dirty="0">
              <a:ln>
                <a:noFill/>
              </a:ln>
              <a:solidFill>
                <a:schemeClr val="tx1"/>
              </a:solidFill>
              <a:effectLst/>
              <a:latin typeface="Calibri" pitchFamily="34" charset="0"/>
              <a:ea typeface="Times New Roman" pitchFamily="18" charset="0"/>
              <a:cs typeface="Tahoma"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lang="en-US" dirty="0">
                <a:latin typeface="Calibri" pitchFamily="34" charset="0"/>
                <a:cs typeface="Tahoma" pitchFamily="34" charset="0"/>
              </a:rPr>
              <a:t>Triclopyr, Triclopyr+2,4-D (Crossbow), or Glyphosate + Triclopyr (i.e. Roundup Wild Blackberry Plus Vine Killer)  or Glyphosate</a:t>
            </a:r>
          </a:p>
          <a:p>
            <a:pPr marL="0" marR="0" lvl="0" indent="0" algn="l" defTabSz="914400" rtl="0" eaLnBrk="1" fontAlgn="base" latinLnBrk="0" hangingPunct="1">
              <a:lnSpc>
                <a:spcPct val="100000"/>
              </a:lnSpc>
              <a:spcBef>
                <a:spcPct val="0"/>
              </a:spcBef>
              <a:spcAft>
                <a:spcPct val="0"/>
              </a:spcAft>
              <a:buClrTx/>
              <a:buSzTx/>
              <a:tabLst/>
            </a:pPr>
            <a:endParaRPr kumimoji="0" lang="en-US" b="0" i="0" u="none" strike="noStrike" cap="none" normalizeH="0" baseline="0" dirty="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0" i="0" u="none" strike="noStrike" cap="none" normalizeH="0" baseline="0" dirty="0">
                <a:ln>
                  <a:noFill/>
                </a:ln>
                <a:solidFill>
                  <a:srgbClr val="000000"/>
                </a:solidFill>
                <a:effectLst/>
                <a:latin typeface="Calibri" pitchFamily="34" charset="0"/>
                <a:ea typeface="Times New Roman" pitchFamily="18" charset="0"/>
                <a:cs typeface="Microsoft Sans Serif" pitchFamily="34" charset="0"/>
              </a:rPr>
              <a:t>Re-treatment the following years will be necessary to control any returning plants. </a:t>
            </a:r>
          </a:p>
          <a:p>
            <a:pPr marL="0" marR="0" lvl="0" indent="0" algn="l" defTabSz="914400" rtl="0" eaLnBrk="0" fontAlgn="base" latinLnBrk="0" hangingPunct="0">
              <a:lnSpc>
                <a:spcPct val="100000"/>
              </a:lnSpc>
              <a:spcBef>
                <a:spcPct val="0"/>
              </a:spcBef>
              <a:spcAft>
                <a:spcPct val="0"/>
              </a:spcAft>
              <a:buClrTx/>
              <a:buSzTx/>
              <a:tabLst/>
            </a:pPr>
            <a:endParaRPr kumimoji="0" lang="en-US"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0" i="0" u="none" strike="noStrike" cap="none" normalizeH="0" baseline="0" dirty="0">
                <a:ln>
                  <a:noFill/>
                </a:ln>
                <a:solidFill>
                  <a:srgbClr val="000000"/>
                </a:solidFill>
                <a:effectLst/>
                <a:latin typeface="Calibri" pitchFamily="34" charset="0"/>
                <a:ea typeface="Times New Roman" pitchFamily="18" charset="0"/>
                <a:cs typeface="Microsoft Sans Serif" pitchFamily="34" charset="0"/>
              </a:rPr>
              <a:t>Continue to monitor for new plants for several years after the initial treatment and following any disturbance to the soil such as tilling or construction. </a:t>
            </a:r>
            <a:endParaRPr kumimoji="0" lang="en-US"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dirty="0">
              <a:ln>
                <a:noFill/>
              </a:ln>
              <a:solidFill>
                <a:srgbClr val="000000"/>
              </a:solidFill>
              <a:effectLst/>
              <a:latin typeface="Calibri" pitchFamily="34" charset="0"/>
              <a:ea typeface="Times New Roman" pitchFamily="18" charset="0"/>
              <a:cs typeface="Microsoft Sans Serif" pitchFamily="34" charset="0"/>
              <a:sym typeface="Symbol" pitchFamily="18" charset="2"/>
            </a:endParaRPr>
          </a:p>
        </p:txBody>
      </p:sp>
      <p:pic>
        <p:nvPicPr>
          <p:cNvPr id="9" name="Picture 8" descr="Evergreen_blackberry"/>
          <p:cNvPicPr/>
          <p:nvPr/>
        </p:nvPicPr>
        <p:blipFill>
          <a:blip r:embed="rId3" cstate="print"/>
          <a:srcRect/>
          <a:stretch>
            <a:fillRect/>
          </a:stretch>
        </p:blipFill>
        <p:spPr bwMode="auto">
          <a:xfrm>
            <a:off x="6705600" y="838200"/>
            <a:ext cx="2438400" cy="1905000"/>
          </a:xfrm>
          <a:prstGeom prst="rect">
            <a:avLst/>
          </a:prstGeom>
          <a:noFill/>
          <a:ln w="9525">
            <a:solidFill>
              <a:srgbClr val="000000"/>
            </a:solidFill>
            <a:miter lim="800000"/>
            <a:headEnd/>
            <a:tailEnd/>
          </a:ln>
        </p:spPr>
      </p:pic>
      <p:pic>
        <p:nvPicPr>
          <p:cNvPr id="10" name="Picture 9" descr="himalayan blackberry"/>
          <p:cNvPicPr/>
          <p:nvPr/>
        </p:nvPicPr>
        <p:blipFill>
          <a:blip r:embed="rId4" cstate="print"/>
          <a:srcRect/>
          <a:stretch>
            <a:fillRect/>
          </a:stretch>
        </p:blipFill>
        <p:spPr bwMode="auto">
          <a:xfrm>
            <a:off x="6781800" y="3124200"/>
            <a:ext cx="2362200" cy="3352800"/>
          </a:xfrm>
          <a:prstGeom prst="rect">
            <a:avLst/>
          </a:prstGeom>
          <a:noFill/>
          <a:ln w="9525">
            <a:solidFill>
              <a:srgbClr val="000000"/>
            </a:solid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extBox 1"/>
          <p:cNvSpPr txBox="1"/>
          <p:nvPr/>
        </p:nvSpPr>
        <p:spPr>
          <a:xfrm>
            <a:off x="152400" y="381000"/>
            <a:ext cx="8991600" cy="3785652"/>
          </a:xfrm>
          <a:prstGeom prst="rect">
            <a:avLst/>
          </a:prstGeom>
          <a:noFill/>
        </p:spPr>
        <p:txBody>
          <a:bodyPr wrap="square" rtlCol="0">
            <a:spAutoFit/>
          </a:bodyPr>
          <a:lstStyle/>
          <a:p>
            <a:endParaRPr lang="en-US" sz="4000" b="1" dirty="0">
              <a:solidFill>
                <a:schemeClr val="tx2">
                  <a:lumMod val="75000"/>
                </a:schemeClr>
              </a:solidFill>
            </a:endParaRPr>
          </a:p>
          <a:p>
            <a:endParaRPr lang="en-US" sz="4000" b="1" dirty="0">
              <a:solidFill>
                <a:schemeClr val="tx2">
                  <a:lumMod val="75000"/>
                </a:schemeClr>
              </a:solidFill>
            </a:endParaRPr>
          </a:p>
          <a:p>
            <a:pPr algn="ctr"/>
            <a:r>
              <a:rPr lang="en-US" sz="4000" dirty="0">
                <a:solidFill>
                  <a:schemeClr val="tx2">
                    <a:lumMod val="75000"/>
                  </a:schemeClr>
                </a:solidFill>
              </a:rPr>
              <a:t>Climatic factors, including temperature, humidity, precipitation, and wind influence weed control and safety to desirable vegetation.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8610600" cy="2862322"/>
          </a:xfrm>
          <a:prstGeom prst="rect">
            <a:avLst/>
          </a:prstGeom>
          <a:noFill/>
        </p:spPr>
        <p:txBody>
          <a:bodyPr wrap="square" rtlCol="0">
            <a:spAutoFit/>
          </a:bodyPr>
          <a:lstStyle/>
          <a:p>
            <a:pPr algn="ctr"/>
            <a:endParaRPr lang="en-US" sz="2400" dirty="0"/>
          </a:p>
          <a:p>
            <a:pPr algn="ctr"/>
            <a:r>
              <a:rPr lang="en-US" sz="2400" dirty="0"/>
              <a:t> </a:t>
            </a:r>
            <a:r>
              <a:rPr lang="en-US" sz="3600" dirty="0"/>
              <a:t>Label directions might say:</a:t>
            </a:r>
          </a:p>
          <a:p>
            <a:pPr algn="ctr"/>
            <a:endParaRPr lang="en-US" sz="2400" dirty="0"/>
          </a:p>
          <a:p>
            <a:pPr algn="ctr"/>
            <a:r>
              <a:rPr lang="en-US" sz="2400" dirty="0"/>
              <a:t> “Do not apply if temperature is likely to fall below 40°F during or shortly after treatment” or “Do not spray when daytime temperatures are expected to exceed 90°F within the next 2 or 3 days.”</a:t>
            </a:r>
          </a:p>
        </p:txBody>
      </p:sp>
      <p:pic>
        <p:nvPicPr>
          <p:cNvPr id="3" name="Picture 2" descr="download (5).jpg"/>
          <p:cNvPicPr>
            <a:picLocks noChangeAspect="1"/>
          </p:cNvPicPr>
          <p:nvPr/>
        </p:nvPicPr>
        <p:blipFill>
          <a:blip r:embed="rId3" cstate="print"/>
          <a:stretch>
            <a:fillRect/>
          </a:stretch>
        </p:blipFill>
        <p:spPr>
          <a:xfrm>
            <a:off x="3886200" y="3143250"/>
            <a:ext cx="4648200" cy="348615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extBox 1"/>
          <p:cNvSpPr txBox="1"/>
          <p:nvPr/>
        </p:nvSpPr>
        <p:spPr>
          <a:xfrm>
            <a:off x="762000" y="381000"/>
            <a:ext cx="7162800" cy="2492990"/>
          </a:xfrm>
          <a:prstGeom prst="rect">
            <a:avLst/>
          </a:prstGeom>
          <a:noFill/>
        </p:spPr>
        <p:txBody>
          <a:bodyPr wrap="square" rtlCol="0">
            <a:spAutoFit/>
          </a:bodyPr>
          <a:lstStyle/>
          <a:p>
            <a:pPr algn="ctr"/>
            <a:r>
              <a:rPr lang="en-US" sz="3600" b="1" dirty="0"/>
              <a:t>Precipitation</a:t>
            </a:r>
          </a:p>
          <a:p>
            <a:pPr algn="ctr"/>
            <a:endParaRPr lang="en-US" sz="2400" b="1" dirty="0"/>
          </a:p>
          <a:p>
            <a:pPr algn="ctr"/>
            <a:r>
              <a:rPr lang="en-US" sz="2400" dirty="0"/>
              <a:t>Rainfall occurring soon after a foliar-applied herbicide treatment may wash off the chemical and reduce control. Herbicide labels may indicate the</a:t>
            </a:r>
          </a:p>
          <a:p>
            <a:pPr algn="ctr"/>
            <a:r>
              <a:rPr lang="en-US" sz="2400" dirty="0"/>
              <a:t>rain-free period required.</a:t>
            </a:r>
          </a:p>
        </p:txBody>
      </p:sp>
      <p:pic>
        <p:nvPicPr>
          <p:cNvPr id="5" name="Picture 4" descr="download (4).jpg"/>
          <p:cNvPicPr>
            <a:picLocks noChangeAspect="1"/>
          </p:cNvPicPr>
          <p:nvPr/>
        </p:nvPicPr>
        <p:blipFill>
          <a:blip r:embed="rId3" cstate="print"/>
          <a:stretch>
            <a:fillRect/>
          </a:stretch>
        </p:blipFill>
        <p:spPr>
          <a:xfrm>
            <a:off x="1524000" y="3048000"/>
            <a:ext cx="5562600" cy="38100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04800"/>
            <a:ext cx="8915400" cy="2308324"/>
          </a:xfrm>
          <a:prstGeom prst="rect">
            <a:avLst/>
          </a:prstGeom>
          <a:noFill/>
        </p:spPr>
        <p:txBody>
          <a:bodyPr wrap="square" rtlCol="0">
            <a:spAutoFit/>
          </a:bodyPr>
          <a:lstStyle/>
          <a:p>
            <a:pPr algn="ctr"/>
            <a:r>
              <a:rPr lang="en-US" sz="6000" b="1" dirty="0"/>
              <a:t>Wind</a:t>
            </a:r>
          </a:p>
          <a:p>
            <a:pPr algn="ctr"/>
            <a:endParaRPr lang="en-US" sz="2800" b="1" dirty="0"/>
          </a:p>
          <a:p>
            <a:pPr algn="ctr"/>
            <a:r>
              <a:rPr lang="en-US" sz="2800" b="1" dirty="0"/>
              <a:t> </a:t>
            </a:r>
            <a:r>
              <a:rPr lang="en-US" sz="2800" dirty="0"/>
              <a:t> Wind increases drift, reducing the herbicide dose to the target weeds and potentially impacting non-target weeds.</a:t>
            </a:r>
          </a:p>
        </p:txBody>
      </p:sp>
      <p:pic>
        <p:nvPicPr>
          <p:cNvPr id="3" name="Picture 2" descr="download (3).jpg"/>
          <p:cNvPicPr>
            <a:picLocks noChangeAspect="1"/>
          </p:cNvPicPr>
          <p:nvPr/>
        </p:nvPicPr>
        <p:blipFill>
          <a:blip r:embed="rId2" cstate="print"/>
          <a:stretch>
            <a:fillRect/>
          </a:stretch>
        </p:blipFill>
        <p:spPr>
          <a:xfrm>
            <a:off x="1219200" y="3459726"/>
            <a:ext cx="6019800" cy="3398274"/>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04800"/>
            <a:ext cx="9982200" cy="523220"/>
          </a:xfrm>
          <a:prstGeom prst="rect">
            <a:avLst/>
          </a:prstGeom>
        </p:spPr>
        <p:txBody>
          <a:bodyPr wrap="square" rtlCol="0">
            <a:spAutoFit/>
          </a:bodyPr>
          <a:lstStyle/>
          <a:p>
            <a:pPr marL="342900" indent="-342900">
              <a:spcBef>
                <a:spcPct val="20000"/>
              </a:spcBef>
            </a:pPr>
            <a:r>
              <a:rPr lang="en-US" sz="2800" b="1" u="sng" dirty="0">
                <a:ln w="12700">
                  <a:solidFill>
                    <a:schemeClr val="tx2">
                      <a:satMod val="155000"/>
                    </a:schemeClr>
                  </a:solidFill>
                  <a:prstDash val="solid"/>
                </a:ln>
                <a:solidFill>
                  <a:schemeClr val="tx2">
                    <a:lumMod val="75000"/>
                  </a:schemeClr>
                </a:solidFill>
                <a:effectLst>
                  <a:outerShdw blurRad="41275" dist="20320" dir="1800000" algn="tl" rotWithShape="0">
                    <a:srgbClr val="000000">
                      <a:alpha val="40000"/>
                    </a:srgbClr>
                  </a:outerShdw>
                </a:effectLst>
              </a:rPr>
              <a:t>Practices to minimize impact to pollinators should be utilized</a:t>
            </a:r>
          </a:p>
        </p:txBody>
      </p:sp>
      <p:sp>
        <p:nvSpPr>
          <p:cNvPr id="3" name="TextBox 2"/>
          <p:cNvSpPr txBox="1"/>
          <p:nvPr/>
        </p:nvSpPr>
        <p:spPr>
          <a:xfrm>
            <a:off x="914400" y="3581400"/>
            <a:ext cx="8458200" cy="1348061"/>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tabLst/>
            </a:pPr>
            <a:endParaRPr lang="en-US" sz="2400" b="1" dirty="0">
              <a:solidFill>
                <a:schemeClr val="tx2">
                  <a:lumMod val="75000"/>
                </a:schemeClr>
              </a:solidFill>
            </a:endParaRPr>
          </a:p>
          <a:p>
            <a:pPr marL="342900" marR="0" indent="-342900" algn="l" defTabSz="914400" rtl="0" eaLnBrk="1" fontAlgn="auto" latinLnBrk="0" hangingPunct="1">
              <a:lnSpc>
                <a:spcPct val="100000"/>
              </a:lnSpc>
              <a:spcBef>
                <a:spcPct val="20000"/>
              </a:spcBef>
              <a:spcAft>
                <a:spcPts val="0"/>
              </a:spcAft>
              <a:buClrTx/>
              <a:buSzTx/>
              <a:buFont typeface="Wingdings" pitchFamily="2" charset="2"/>
              <a:buChar char="v"/>
              <a:tabLst/>
            </a:pPr>
            <a:r>
              <a:rPr lang="en-US" sz="2400" b="1" dirty="0">
                <a:solidFill>
                  <a:schemeClr val="tx2">
                    <a:lumMod val="75000"/>
                  </a:schemeClr>
                </a:solidFill>
              </a:rPr>
              <a:t>Abide by herbicide label.</a:t>
            </a:r>
          </a:p>
          <a:p>
            <a:pPr marL="342900" marR="0" indent="-342900" algn="l" defTabSz="914400" rtl="0" eaLnBrk="1" fontAlgn="auto" latinLnBrk="0" hangingPunct="1">
              <a:lnSpc>
                <a:spcPct val="100000"/>
              </a:lnSpc>
              <a:spcBef>
                <a:spcPct val="20000"/>
              </a:spcBef>
              <a:spcAft>
                <a:spcPts val="0"/>
              </a:spcAft>
              <a:buClrTx/>
              <a:buSzTx/>
              <a:buFont typeface="Wingdings" pitchFamily="2" charset="2"/>
              <a:buChar char="v"/>
              <a:tabLst/>
            </a:pPr>
            <a:endParaRPr kumimoji="0" lang="en-US" sz="2400" b="1" i="0" u="none" strike="noStrike" kern="1200" cap="none" spc="0" normalizeH="0" baseline="0" noProof="0" dirty="0">
              <a:ln>
                <a:noFill/>
              </a:ln>
              <a:solidFill>
                <a:schemeClr val="tx2">
                  <a:lumMod val="75000"/>
                </a:schemeClr>
              </a:solidFill>
              <a:effectLst/>
              <a:uLnTx/>
              <a:uFillTx/>
              <a:latin typeface="+mn-lt"/>
              <a:ea typeface="+mn-ea"/>
              <a:cs typeface="+mn-cs"/>
            </a:endParaRPr>
          </a:p>
        </p:txBody>
      </p:sp>
      <p:pic>
        <p:nvPicPr>
          <p:cNvPr id="4" name="Picture 3" descr="download.png"/>
          <p:cNvPicPr>
            <a:picLocks noChangeAspect="1"/>
          </p:cNvPicPr>
          <p:nvPr/>
        </p:nvPicPr>
        <p:blipFill>
          <a:blip r:embed="rId3" cstate="print"/>
          <a:stretch>
            <a:fillRect/>
          </a:stretch>
        </p:blipFill>
        <p:spPr>
          <a:xfrm>
            <a:off x="6592506" y="4953000"/>
            <a:ext cx="2551493" cy="1905000"/>
          </a:xfrm>
          <a:prstGeom prst="rect">
            <a:avLst/>
          </a:prstGeom>
          <a:solidFill>
            <a:srgbClr val="FFC000"/>
          </a:solidFill>
        </p:spPr>
      </p:pic>
      <p:pic>
        <p:nvPicPr>
          <p:cNvPr id="5" name="Picture 4" descr="download (2).jpg"/>
          <p:cNvPicPr>
            <a:picLocks noChangeAspect="1"/>
          </p:cNvPicPr>
          <p:nvPr/>
        </p:nvPicPr>
        <p:blipFill>
          <a:blip r:embed="rId4" cstate="print"/>
          <a:stretch>
            <a:fillRect/>
          </a:stretch>
        </p:blipFill>
        <p:spPr>
          <a:xfrm>
            <a:off x="0" y="5859892"/>
            <a:ext cx="1566863" cy="998108"/>
          </a:xfrm>
          <a:prstGeom prst="rect">
            <a:avLst/>
          </a:prstGeom>
        </p:spPr>
      </p:pic>
      <p:sp>
        <p:nvSpPr>
          <p:cNvPr id="59393" name="Rectangle 1"/>
          <p:cNvSpPr>
            <a:spLocks noChangeArrowheads="1"/>
          </p:cNvSpPr>
          <p:nvPr/>
        </p:nvSpPr>
        <p:spPr bwMode="auto">
          <a:xfrm>
            <a:off x="914400" y="685800"/>
            <a:ext cx="8534400" cy="3323987"/>
          </a:xfrm>
          <a:prstGeom prst="rect">
            <a:avLst/>
          </a:prstGeom>
          <a:noFill/>
          <a:ln w="9525">
            <a:noFill/>
            <a:miter lim="800000"/>
            <a:headEnd/>
            <a:tailEnd/>
          </a:ln>
          <a:effectLst/>
        </p:spPr>
        <p:txBody>
          <a:bodyPr vert="horz" wrap="square" lIns="91440" tIns="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v"/>
              <a:tabLst/>
            </a:pPr>
            <a:endParaRPr kumimoji="0" lang="en-US" sz="2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v"/>
              <a:tabLst/>
            </a:pPr>
            <a:r>
              <a:rPr kumimoji="0" lang="en-US" sz="2400" b="1" i="0" u="none" strike="noStrike" cap="none" normalizeH="0" baseline="0" dirty="0">
                <a:ln>
                  <a:noFill/>
                </a:ln>
                <a:solidFill>
                  <a:srgbClr val="1F497D"/>
                </a:solidFill>
                <a:effectLst/>
                <a:latin typeface="Calibri" pitchFamily="34" charset="0"/>
                <a:ea typeface="Times New Roman" pitchFamily="18" charset="0"/>
                <a:cs typeface="Tahoma" pitchFamily="34" charset="0"/>
              </a:rPr>
              <a:t>Minimize impacts to bees and other pollinators by controlling weeds before they flower.</a:t>
            </a:r>
          </a:p>
          <a:p>
            <a:pPr marL="0" marR="0" lvl="0" indent="0" algn="l" defTabSz="914400" rtl="0" eaLnBrk="0" fontAlgn="base" latinLnBrk="0" hangingPunct="0">
              <a:lnSpc>
                <a:spcPct val="100000"/>
              </a:lnSpc>
              <a:spcBef>
                <a:spcPct val="0"/>
              </a:spcBef>
              <a:spcAft>
                <a:spcPct val="0"/>
              </a:spcAft>
              <a:buClrTx/>
              <a:buSzTx/>
              <a:tabLst/>
            </a:pPr>
            <a:endParaRPr kumimoji="0" lang="en-US" sz="2400" b="1" i="0" u="none" strike="noStrike" cap="none" normalizeH="0" baseline="0" dirty="0">
              <a:ln>
                <a:noFill/>
              </a:ln>
              <a:solidFill>
                <a:srgbClr val="1F497D"/>
              </a:solidFill>
              <a:effectLst/>
              <a:latin typeface="Calibri" pitchFamily="34" charset="0"/>
              <a:ea typeface="Times New Roman" pitchFamily="18" charset="0"/>
              <a:cs typeface="Tahoma" pitchFamily="34"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v"/>
              <a:tabLst/>
            </a:pPr>
            <a:r>
              <a:rPr kumimoji="0" lang="en-US" sz="2400" b="1" i="0" u="none" strike="noStrike" cap="none" normalizeH="0" baseline="0" dirty="0">
                <a:ln>
                  <a:noFill/>
                </a:ln>
                <a:solidFill>
                  <a:srgbClr val="1F497D"/>
                </a:solidFill>
                <a:effectLst/>
                <a:latin typeface="Calibri" pitchFamily="34" charset="0"/>
                <a:ea typeface="Times New Roman" pitchFamily="18" charset="0"/>
                <a:cs typeface="Tahoma" pitchFamily="34" charset="0"/>
              </a:rPr>
              <a:t> If possible, make herbicide applications in the morning or  evening when bees are least active. </a:t>
            </a:r>
          </a:p>
          <a:p>
            <a:pPr marL="0" marR="0" lvl="0" indent="0" algn="l" defTabSz="914400" rtl="0" eaLnBrk="0" fontAlgn="base" latinLnBrk="0" hangingPunct="0">
              <a:lnSpc>
                <a:spcPct val="100000"/>
              </a:lnSpc>
              <a:spcBef>
                <a:spcPct val="0"/>
              </a:spcBef>
              <a:spcAft>
                <a:spcPct val="0"/>
              </a:spcAft>
              <a:buClrTx/>
              <a:buSzTx/>
              <a:tabLst/>
            </a:pPr>
            <a:endParaRPr kumimoji="0" lang="en-US" sz="2400" b="1" i="0" u="none" strike="noStrike" cap="none" normalizeH="0" baseline="0" dirty="0">
              <a:ln>
                <a:noFill/>
              </a:ln>
              <a:solidFill>
                <a:srgbClr val="1F497D"/>
              </a:solidFill>
              <a:effectLst/>
              <a:latin typeface="Calibri" pitchFamily="34" charset="0"/>
              <a:ea typeface="Times New Roman" pitchFamily="18" charset="0"/>
              <a:cs typeface="Tahoma" pitchFamily="34"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v"/>
              <a:tabLst/>
            </a:pPr>
            <a:r>
              <a:rPr kumimoji="0" lang="en-US" sz="2400" b="1" i="0" u="none" strike="noStrike" cap="none" normalizeH="0" baseline="0" dirty="0">
                <a:ln>
                  <a:noFill/>
                </a:ln>
                <a:solidFill>
                  <a:srgbClr val="1F497D"/>
                </a:solidFill>
                <a:effectLst/>
                <a:latin typeface="Calibri" pitchFamily="34" charset="0"/>
                <a:ea typeface="Times New Roman" pitchFamily="18" charset="0"/>
                <a:cs typeface="Tahoma" pitchFamily="34" charset="0"/>
              </a:rPr>
              <a:t> Avoid spraying pollinators directly.</a:t>
            </a:r>
            <a:endParaRPr kumimoji="0" lang="en-US" sz="2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v"/>
              <a:tabLst/>
            </a:pPr>
            <a:endParaRPr kumimoji="0" lang="en-US" sz="2400" b="0" i="0" u="none" strike="noStrike" cap="none" normalizeH="0" baseline="0" dirty="0">
              <a:ln>
                <a:noFill/>
              </a:ln>
              <a:solidFill>
                <a:schemeClr val="tx1"/>
              </a:solidFill>
              <a:effectLst/>
              <a:latin typeface="Arial" pitchFamily="34" charset="0"/>
              <a:cs typeface="Arial" pitchFamily="34" charset="0"/>
            </a:endParaRPr>
          </a:p>
        </p:txBody>
      </p:sp>
      <p:pic>
        <p:nvPicPr>
          <p:cNvPr id="8" name="Picture 7" descr="download (2).jpg"/>
          <p:cNvPicPr>
            <a:picLocks noChangeAspect="1"/>
          </p:cNvPicPr>
          <p:nvPr/>
        </p:nvPicPr>
        <p:blipFill>
          <a:blip r:embed="rId4" cstate="print"/>
          <a:stretch>
            <a:fillRect/>
          </a:stretch>
        </p:blipFill>
        <p:spPr>
          <a:xfrm rot="2935754">
            <a:off x="6477000" y="2819400"/>
            <a:ext cx="1566863" cy="998108"/>
          </a:xfrm>
          <a:prstGeom prst="rect">
            <a:avLst/>
          </a:prstGeom>
        </p:spPr>
      </p:pic>
      <p:pic>
        <p:nvPicPr>
          <p:cNvPr id="9" name="Picture 8" descr="images (2).png"/>
          <p:cNvPicPr>
            <a:picLocks noChangeAspect="1"/>
          </p:cNvPicPr>
          <p:nvPr/>
        </p:nvPicPr>
        <p:blipFill>
          <a:blip r:embed="rId5" cstate="print"/>
          <a:stretch>
            <a:fillRect/>
          </a:stretch>
        </p:blipFill>
        <p:spPr>
          <a:xfrm>
            <a:off x="152400" y="838200"/>
            <a:ext cx="811885" cy="895350"/>
          </a:xfrm>
          <a:prstGeom prst="rect">
            <a:avLst/>
          </a:prstGeom>
        </p:spPr>
      </p:pic>
      <p:pic>
        <p:nvPicPr>
          <p:cNvPr id="10" name="Picture 9" descr="images (13).jpg"/>
          <p:cNvPicPr>
            <a:picLocks noChangeAspect="1"/>
          </p:cNvPicPr>
          <p:nvPr/>
        </p:nvPicPr>
        <p:blipFill>
          <a:blip r:embed="rId6" cstate="print"/>
          <a:stretch>
            <a:fillRect/>
          </a:stretch>
        </p:blipFill>
        <p:spPr>
          <a:xfrm>
            <a:off x="4724400" y="5257800"/>
            <a:ext cx="1143000" cy="1211161"/>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92D050">
            <a:alpha val="49000"/>
          </a:srgbClr>
        </a:solidFill>
        <a:effectLst/>
      </p:bgPr>
    </p:bg>
    <p:spTree>
      <p:nvGrpSpPr>
        <p:cNvPr id="1" name=""/>
        <p:cNvGrpSpPr/>
        <p:nvPr/>
      </p:nvGrpSpPr>
      <p:grpSpPr>
        <a:xfrm>
          <a:off x="0" y="0"/>
          <a:ext cx="0" cy="0"/>
          <a:chOff x="0" y="0"/>
          <a:chExt cx="0" cy="0"/>
        </a:xfrm>
      </p:grpSpPr>
      <p:sp>
        <p:nvSpPr>
          <p:cNvPr id="4" name="TextBox 3"/>
          <p:cNvSpPr txBox="1"/>
          <p:nvPr/>
        </p:nvSpPr>
        <p:spPr>
          <a:xfrm>
            <a:off x="381000" y="1524000"/>
            <a:ext cx="8153400" cy="3010055"/>
          </a:xfrm>
          <a:prstGeom prst="rect">
            <a:avLst/>
          </a:prstGeom>
        </p:spPr>
        <p:txBody>
          <a:bodyPr wrap="square" rtlCol="0">
            <a:spAutoFit/>
          </a:bodyPr>
          <a:lstStyle/>
          <a:p>
            <a:pPr marL="342900" marR="0" indent="-342900" defTabSz="914400" rtl="0" eaLnBrk="1" fontAlgn="auto" latinLnBrk="0" hangingPunct="1">
              <a:lnSpc>
                <a:spcPct val="100000"/>
              </a:lnSpc>
              <a:spcBef>
                <a:spcPct val="20000"/>
              </a:spcBef>
              <a:spcAft>
                <a:spcPts val="0"/>
              </a:spcAft>
              <a:buClrTx/>
              <a:buSzTx/>
              <a:tabLst/>
            </a:pPr>
            <a:r>
              <a:rPr lang="en-US" sz="3600" b="1" dirty="0"/>
              <a:t>Before buying </a:t>
            </a:r>
            <a:r>
              <a:rPr lang="en-US" sz="3600" dirty="0"/>
              <a:t>to determine:</a:t>
            </a:r>
          </a:p>
          <a:p>
            <a:pPr marL="342900" marR="0" indent="-342900" algn="ctr" defTabSz="914400" rtl="0" eaLnBrk="1" fontAlgn="auto" latinLnBrk="0" hangingPunct="1">
              <a:lnSpc>
                <a:spcPct val="100000"/>
              </a:lnSpc>
              <a:spcBef>
                <a:spcPct val="20000"/>
              </a:spcBef>
              <a:spcAft>
                <a:spcPts val="0"/>
              </a:spcAft>
              <a:buClrTx/>
              <a:buSzTx/>
              <a:tabLst/>
            </a:pPr>
            <a:endParaRPr lang="en-US" sz="2400" dirty="0"/>
          </a:p>
          <a:p>
            <a:pPr marL="342900" marR="0" indent="-342900" algn="ctr" defTabSz="914400" rtl="0" eaLnBrk="1" fontAlgn="auto" latinLnBrk="0" hangingPunct="1">
              <a:lnSpc>
                <a:spcPct val="100000"/>
              </a:lnSpc>
              <a:spcBef>
                <a:spcPct val="20000"/>
              </a:spcBef>
              <a:spcAft>
                <a:spcPts val="0"/>
              </a:spcAft>
              <a:buClrTx/>
              <a:buSzTx/>
              <a:tabLst/>
            </a:pPr>
            <a:endParaRPr lang="en-US" sz="2400" dirty="0"/>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kumimoji="0" lang="en-US" sz="2000" b="0" i="0" u="none" strike="noStrike" kern="1200" cap="none" spc="0" normalizeH="0" baseline="0" noProof="0" dirty="0">
                <a:ln>
                  <a:noFill/>
                </a:ln>
                <a:solidFill>
                  <a:schemeClr val="tx1"/>
                </a:solidFill>
                <a:effectLst/>
                <a:uLnTx/>
                <a:uFillTx/>
                <a:latin typeface="+mn-lt"/>
                <a:ea typeface="+mn-ea"/>
                <a:cs typeface="+mn-cs"/>
              </a:rPr>
              <a:t>Whether it is the product you need to do the job</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lang="en-US" sz="2000" dirty="0"/>
              <a:t>Whether it can be used safely under the application conditions</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kumimoji="0" lang="en-US" sz="2000" b="0" i="0" u="none" strike="noStrike" kern="1200" cap="none" spc="0" normalizeH="0" baseline="0" noProof="0" dirty="0">
                <a:ln>
                  <a:noFill/>
                </a:ln>
                <a:solidFill>
                  <a:schemeClr val="tx1"/>
                </a:solidFill>
                <a:effectLst/>
                <a:uLnTx/>
                <a:uFillTx/>
                <a:latin typeface="+mn-lt"/>
                <a:ea typeface="+mn-ea"/>
                <a:cs typeface="+mn-cs"/>
              </a:rPr>
              <a:t>Whether</a:t>
            </a:r>
            <a:r>
              <a:rPr kumimoji="0" lang="en-US" sz="2000" b="0" i="0" u="none" strike="noStrike" kern="1200" cap="none" spc="0" normalizeH="0" noProof="0" dirty="0">
                <a:ln>
                  <a:noFill/>
                </a:ln>
                <a:solidFill>
                  <a:schemeClr val="tx1"/>
                </a:solidFill>
                <a:effectLst/>
                <a:uLnTx/>
                <a:uFillTx/>
                <a:latin typeface="+mn-lt"/>
                <a:ea typeface="+mn-ea"/>
                <a:cs typeface="+mn-cs"/>
              </a:rPr>
              <a:t> you have the necessary PPE (Personal Protection Equipment)</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lang="en-US" sz="2000" baseline="0" dirty="0"/>
              <a:t>How</a:t>
            </a:r>
            <a:r>
              <a:rPr lang="en-US" sz="2000" dirty="0"/>
              <a:t> much is needed</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Rectangle 5"/>
          <p:cNvSpPr/>
          <p:nvPr/>
        </p:nvSpPr>
        <p:spPr>
          <a:xfrm>
            <a:off x="1143000" y="381000"/>
            <a:ext cx="4495800" cy="523220"/>
          </a:xfrm>
          <a:prstGeom prst="rect">
            <a:avLst/>
          </a:prstGeom>
        </p:spPr>
        <p:txBody>
          <a:bodyPr wrap="square">
            <a:spAutoFit/>
          </a:bodyPr>
          <a:lstStyle/>
          <a:p>
            <a:pPr marL="342900" indent="-342900">
              <a:spcBef>
                <a:spcPct val="20000"/>
              </a:spcBef>
            </a:pPr>
            <a:r>
              <a:rPr lang="en-US" sz="2800" dirty="0"/>
              <a:t>When to read a label?</a:t>
            </a:r>
          </a:p>
        </p:txBody>
      </p:sp>
      <p:pic>
        <p:nvPicPr>
          <p:cNvPr id="5" name="Picture 4" descr="images (11).jpg"/>
          <p:cNvPicPr>
            <a:picLocks noChangeAspect="1"/>
          </p:cNvPicPr>
          <p:nvPr/>
        </p:nvPicPr>
        <p:blipFill>
          <a:blip r:embed="rId3" cstate="print"/>
          <a:stretch>
            <a:fillRect/>
          </a:stretch>
        </p:blipFill>
        <p:spPr>
          <a:xfrm>
            <a:off x="6172201" y="0"/>
            <a:ext cx="2971800" cy="29718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762000"/>
            <a:ext cx="6019800" cy="2246769"/>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tabLst/>
            </a:pPr>
            <a:r>
              <a:rPr kumimoji="0" lang="en-US" sz="2000" b="1" i="0" u="sng" strike="noStrike" kern="1200" cap="none" spc="0" normalizeH="0" baseline="0" noProof="0" dirty="0">
                <a:ln>
                  <a:noFill/>
                </a:ln>
                <a:solidFill>
                  <a:schemeClr val="tx1"/>
                </a:solidFill>
                <a:effectLst/>
                <a:uLnTx/>
                <a:uFillTx/>
                <a:latin typeface="+mn-lt"/>
                <a:ea typeface="+mn-ea"/>
                <a:cs typeface="+mn-cs"/>
              </a:rPr>
              <a:t>Before mixing  </a:t>
            </a:r>
            <a:r>
              <a:rPr kumimoji="0" lang="en-US" sz="2000" b="0" i="0" u="none" strike="noStrike" kern="1200" cap="none" spc="0" normalizeH="0" baseline="0" noProof="0" dirty="0">
                <a:ln>
                  <a:noFill/>
                </a:ln>
                <a:solidFill>
                  <a:schemeClr val="tx1"/>
                </a:solidFill>
                <a:effectLst/>
                <a:uLnTx/>
                <a:uFillTx/>
                <a:latin typeface="+mn-lt"/>
                <a:ea typeface="+mn-ea"/>
                <a:cs typeface="+mn-cs"/>
              </a:rPr>
              <a:t>the</a:t>
            </a:r>
            <a:r>
              <a:rPr kumimoji="0" lang="en-US" sz="2000" b="0" i="0" u="none" strike="noStrike" kern="1200" cap="none" spc="0" normalizeH="0" noProof="0" dirty="0">
                <a:ln>
                  <a:noFill/>
                </a:ln>
                <a:solidFill>
                  <a:schemeClr val="tx1"/>
                </a:solidFill>
                <a:effectLst/>
                <a:uLnTx/>
                <a:uFillTx/>
                <a:latin typeface="+mn-lt"/>
                <a:ea typeface="+mn-ea"/>
                <a:cs typeface="+mn-cs"/>
              </a:rPr>
              <a:t> herbicide to determine:</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lang="en-US" sz="2000" baseline="0" dirty="0"/>
              <a:t>What</a:t>
            </a:r>
            <a:r>
              <a:rPr lang="en-US" sz="2000" dirty="0"/>
              <a:t> </a:t>
            </a:r>
            <a:r>
              <a:rPr lang="en-US" sz="2000" b="1" dirty="0"/>
              <a:t>PPE</a:t>
            </a:r>
            <a:r>
              <a:rPr lang="en-US" sz="2000" dirty="0"/>
              <a:t> you should use</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lang="en-US" sz="2000" dirty="0"/>
              <a:t>How much to use</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lang="en-US" sz="2000" dirty="0"/>
              <a:t>The mixing procedure</a:t>
            </a:r>
          </a:p>
          <a:p>
            <a:pPr marL="342900" marR="0" indent="-342900" algn="l" defTabSz="914400" rtl="0" eaLnBrk="1" fontAlgn="auto" latinLnBrk="0" hangingPunct="1">
              <a:lnSpc>
                <a:spcPct val="100000"/>
              </a:lnSpc>
              <a:spcBef>
                <a:spcPct val="20000"/>
              </a:spcBef>
              <a:spcAft>
                <a:spcPts val="0"/>
              </a:spcAft>
              <a:buClrTx/>
              <a:buSzTx/>
              <a:tabLst/>
            </a:pPr>
            <a:endParaRPr lang="en-US" sz="2000" dirty="0"/>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3" name="TextBox 2"/>
          <p:cNvSpPr txBox="1"/>
          <p:nvPr/>
        </p:nvSpPr>
        <p:spPr>
          <a:xfrm>
            <a:off x="381000" y="2438400"/>
            <a:ext cx="6553200" cy="1508105"/>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tabLst/>
            </a:pPr>
            <a:r>
              <a:rPr kumimoji="0" lang="en-US" sz="2000" b="1" i="0" u="sng" strike="noStrike" kern="1200" cap="none" spc="0" normalizeH="0" baseline="0" noProof="0" dirty="0">
                <a:ln>
                  <a:noFill/>
                </a:ln>
                <a:solidFill>
                  <a:schemeClr val="tx1"/>
                </a:solidFill>
                <a:effectLst/>
                <a:uLnTx/>
                <a:uFillTx/>
                <a:latin typeface="+mn-lt"/>
                <a:ea typeface="+mn-ea"/>
                <a:cs typeface="+mn-cs"/>
              </a:rPr>
              <a:t>Before applying  </a:t>
            </a:r>
            <a:r>
              <a:rPr kumimoji="0" lang="en-US" sz="2000" b="0" i="0" u="none" strike="noStrike" kern="1200" cap="none" spc="0" normalizeH="0" baseline="0" noProof="0" dirty="0">
                <a:ln>
                  <a:noFill/>
                </a:ln>
                <a:solidFill>
                  <a:schemeClr val="tx1"/>
                </a:solidFill>
                <a:effectLst/>
                <a:uLnTx/>
                <a:uFillTx/>
                <a:latin typeface="+mn-lt"/>
                <a:ea typeface="+mn-ea"/>
                <a:cs typeface="+mn-cs"/>
              </a:rPr>
              <a:t>the herbicide to determine:</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lang="en-US" sz="2000" dirty="0"/>
              <a:t>What safety measures you should follow</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lang="en-US" sz="2000" baseline="0" dirty="0"/>
              <a:t>When and how to apply </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lang="en-US" sz="2000" baseline="0" dirty="0"/>
              <a:t>If there are any restrictions (water)</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pic>
        <p:nvPicPr>
          <p:cNvPr id="4" name="Picture 3" descr="read first.png"/>
          <p:cNvPicPr>
            <a:picLocks noChangeAspect="1"/>
          </p:cNvPicPr>
          <p:nvPr/>
        </p:nvPicPr>
        <p:blipFill>
          <a:blip r:embed="rId3" cstate="print"/>
          <a:stretch>
            <a:fillRect/>
          </a:stretch>
        </p:blipFill>
        <p:spPr>
          <a:xfrm>
            <a:off x="5867400" y="457200"/>
            <a:ext cx="2971800" cy="3733800"/>
          </a:xfrm>
          <a:prstGeom prst="rect">
            <a:avLst/>
          </a:prstGeom>
        </p:spPr>
      </p:pic>
      <p:sp>
        <p:nvSpPr>
          <p:cNvPr id="5" name="TextBox 4"/>
          <p:cNvSpPr txBox="1"/>
          <p:nvPr/>
        </p:nvSpPr>
        <p:spPr>
          <a:xfrm>
            <a:off x="381000" y="4343400"/>
            <a:ext cx="8763000" cy="1138773"/>
          </a:xfrm>
          <a:prstGeom prst="rect">
            <a:avLst/>
          </a:prstGeom>
        </p:spPr>
        <p:txBody>
          <a:bodyPr wrap="square" rtlCol="0">
            <a:spAutoFit/>
          </a:bodyPr>
          <a:lstStyle/>
          <a:p>
            <a:pPr marL="342900" marR="0" indent="-342900" defTabSz="914400" rtl="0" eaLnBrk="1" fontAlgn="auto" latinLnBrk="0" hangingPunct="1">
              <a:lnSpc>
                <a:spcPct val="100000"/>
              </a:lnSpc>
              <a:spcBef>
                <a:spcPct val="20000"/>
              </a:spcBef>
              <a:spcAft>
                <a:spcPts val="0"/>
              </a:spcAft>
              <a:buClrTx/>
              <a:buSzTx/>
              <a:tabLst/>
            </a:pPr>
            <a:r>
              <a:rPr kumimoji="0" lang="en-US" sz="2000" b="1" i="0" u="sng" strike="noStrike" kern="1200" cap="none" spc="0" normalizeH="0" baseline="0" noProof="0" dirty="0">
                <a:ln>
                  <a:noFill/>
                </a:ln>
                <a:solidFill>
                  <a:schemeClr val="tx1"/>
                </a:solidFill>
                <a:effectLst/>
                <a:uLnTx/>
                <a:uFillTx/>
                <a:latin typeface="+mn-lt"/>
                <a:ea typeface="+mn-ea"/>
                <a:cs typeface="+mn-cs"/>
              </a:rPr>
              <a:t>Before storing or disposal </a:t>
            </a:r>
            <a:r>
              <a:rPr kumimoji="0" lang="en-US" sz="2000" i="0" u="none" strike="noStrike" kern="1200" cap="none" spc="0" normalizeH="0" baseline="0" noProof="0" dirty="0">
                <a:ln>
                  <a:noFill/>
                </a:ln>
                <a:solidFill>
                  <a:schemeClr val="tx1"/>
                </a:solidFill>
                <a:effectLst/>
                <a:uLnTx/>
                <a:uFillTx/>
                <a:latin typeface="+mn-lt"/>
                <a:ea typeface="+mn-ea"/>
                <a:cs typeface="+mn-cs"/>
              </a:rPr>
              <a:t>to determine:</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lang="en-US" sz="2000" dirty="0"/>
              <a:t>Where and how to store the herbicide</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kumimoji="0" lang="en-US" sz="2000" b="0" i="0" u="none" strike="noStrike" kern="1200" cap="none" spc="0" normalizeH="0" baseline="0" noProof="0" dirty="0">
                <a:ln>
                  <a:noFill/>
                </a:ln>
                <a:solidFill>
                  <a:schemeClr val="tx1"/>
                </a:solidFill>
                <a:effectLst/>
                <a:uLnTx/>
                <a:uFillTx/>
                <a:latin typeface="+mn-lt"/>
                <a:ea typeface="+mn-ea"/>
                <a:cs typeface="+mn-cs"/>
              </a:rPr>
              <a:t>How</a:t>
            </a:r>
            <a:r>
              <a:rPr kumimoji="0" lang="en-US" sz="2000" b="0" i="0" u="none" strike="noStrike" kern="1200" cap="none" spc="0" normalizeH="0" noProof="0" dirty="0">
                <a:ln>
                  <a:noFill/>
                </a:ln>
                <a:solidFill>
                  <a:schemeClr val="tx1"/>
                </a:solidFill>
                <a:effectLst/>
                <a:uLnTx/>
                <a:uFillTx/>
                <a:latin typeface="+mn-lt"/>
                <a:ea typeface="+mn-ea"/>
                <a:cs typeface="+mn-cs"/>
              </a:rPr>
              <a:t> to dispose of the pesticide container</a:t>
            </a:r>
          </a:p>
        </p:txBody>
      </p:sp>
      <p:sp>
        <p:nvSpPr>
          <p:cNvPr id="6" name="TextBox 5"/>
          <p:cNvSpPr txBox="1"/>
          <p:nvPr/>
        </p:nvSpPr>
        <p:spPr>
          <a:xfrm>
            <a:off x="762000" y="0"/>
            <a:ext cx="4724400" cy="584775"/>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tabLst/>
            </a:pPr>
            <a:r>
              <a:rPr kumimoji="0" lang="en-US" sz="3200" b="1" i="0" u="none" strike="noStrike" kern="1200" cap="none" spc="0" normalizeH="0" baseline="0" noProof="0" dirty="0">
                <a:ln>
                  <a:noFill/>
                </a:ln>
                <a:solidFill>
                  <a:schemeClr val="tx1"/>
                </a:solidFill>
                <a:effectLst/>
                <a:uLnTx/>
                <a:uFillTx/>
                <a:latin typeface="+mn-lt"/>
                <a:ea typeface="+mn-ea"/>
                <a:cs typeface="+mn-cs"/>
              </a:rPr>
              <a:t>READ THE LABEL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6699FF">
            <a:alpha val="43922"/>
          </a:srgbClr>
        </a:solidFill>
        <a:effectLst/>
      </p:bgPr>
    </p:bg>
    <p:spTree>
      <p:nvGrpSpPr>
        <p:cNvPr id="1" name=""/>
        <p:cNvGrpSpPr/>
        <p:nvPr/>
      </p:nvGrpSpPr>
      <p:grpSpPr>
        <a:xfrm>
          <a:off x="0" y="0"/>
          <a:ext cx="0" cy="0"/>
          <a:chOff x="0" y="0"/>
          <a:chExt cx="0" cy="0"/>
        </a:xfrm>
      </p:grpSpPr>
      <p:sp>
        <p:nvSpPr>
          <p:cNvPr id="3" name="TextBox 2"/>
          <p:cNvSpPr txBox="1"/>
          <p:nvPr/>
        </p:nvSpPr>
        <p:spPr>
          <a:xfrm>
            <a:off x="1600200" y="1905000"/>
            <a:ext cx="6553200" cy="400110"/>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Rectangle 3"/>
          <p:cNvSpPr/>
          <p:nvPr/>
        </p:nvSpPr>
        <p:spPr>
          <a:xfrm>
            <a:off x="152400" y="3581400"/>
            <a:ext cx="7315200" cy="2215991"/>
          </a:xfrm>
          <a:prstGeom prst="rect">
            <a:avLst/>
          </a:prstGeom>
        </p:spPr>
        <p:txBody>
          <a:bodyPr wrap="square">
            <a:spAutoFit/>
          </a:bodyPr>
          <a:lstStyle/>
          <a:p>
            <a:endParaRPr lang="en-US" dirty="0"/>
          </a:p>
          <a:p>
            <a:endParaRPr lang="en-US" dirty="0"/>
          </a:p>
          <a:p>
            <a:endParaRPr lang="en-US" dirty="0"/>
          </a:p>
          <a:p>
            <a:r>
              <a:rPr lang="en-US" sz="3600" i="1" dirty="0"/>
              <a:t> </a:t>
            </a:r>
            <a:r>
              <a:rPr lang="en-US" sz="4800" i="1" dirty="0"/>
              <a:t>The label is the law!!</a:t>
            </a:r>
          </a:p>
          <a:p>
            <a:endParaRPr lang="en-US" dirty="0"/>
          </a:p>
          <a:p>
            <a:endParaRPr lang="en-US" dirty="0"/>
          </a:p>
        </p:txBody>
      </p:sp>
      <p:sp>
        <p:nvSpPr>
          <p:cNvPr id="5" name="TextBox 4"/>
          <p:cNvSpPr txBox="1"/>
          <p:nvPr/>
        </p:nvSpPr>
        <p:spPr>
          <a:xfrm>
            <a:off x="1066800" y="0"/>
            <a:ext cx="6705600" cy="1107996"/>
          </a:xfrm>
          <a:prstGeom prst="rect">
            <a:avLst/>
          </a:prstGeom>
        </p:spPr>
        <p:txBody>
          <a:bodyPr wrap="square" rtlCol="0">
            <a:spAutoFit/>
          </a:bodyPr>
          <a:lstStyle/>
          <a:p>
            <a:pPr marL="342900" marR="0" indent="-342900" algn="ctr" defTabSz="914400" rtl="0" eaLnBrk="1" fontAlgn="auto" latinLnBrk="0" hangingPunct="1">
              <a:lnSpc>
                <a:spcPct val="100000"/>
              </a:lnSpc>
              <a:spcBef>
                <a:spcPct val="20000"/>
              </a:spcBef>
              <a:spcAft>
                <a:spcPts val="0"/>
              </a:spcAft>
              <a:buClrTx/>
              <a:buSzTx/>
              <a:tabLst/>
            </a:pPr>
            <a:r>
              <a:rPr kumimoji="0" lang="en-US" sz="6600" b="0" i="0" u="none" strike="noStrike" kern="1200" cap="none" spc="0" normalizeH="0" baseline="0" noProof="0" dirty="0">
                <a:ln>
                  <a:noFill/>
                </a:ln>
                <a:solidFill>
                  <a:schemeClr val="tx1"/>
                </a:solidFill>
                <a:effectLst/>
                <a:uLnTx/>
                <a:uFillTx/>
                <a:latin typeface="+mn-lt"/>
                <a:ea typeface="+mn-ea"/>
                <a:cs typeface="+mn-cs"/>
              </a:rPr>
              <a:t>WHY?</a:t>
            </a:r>
          </a:p>
        </p:txBody>
      </p:sp>
      <p:sp>
        <p:nvSpPr>
          <p:cNvPr id="7" name="Rectangle 6"/>
          <p:cNvSpPr/>
          <p:nvPr/>
        </p:nvSpPr>
        <p:spPr>
          <a:xfrm>
            <a:off x="228600" y="5943600"/>
            <a:ext cx="8915400" cy="646331"/>
          </a:xfrm>
          <a:prstGeom prst="rect">
            <a:avLst/>
          </a:prstGeom>
        </p:spPr>
        <p:txBody>
          <a:bodyPr wrap="square">
            <a:spAutoFit/>
          </a:bodyPr>
          <a:lstStyle/>
          <a:p>
            <a:r>
              <a:rPr lang="en-US" dirty="0">
                <a:latin typeface="Arial Rounded MT Bold" pitchFamily="34" charset="0"/>
              </a:rPr>
              <a:t>The </a:t>
            </a:r>
            <a:r>
              <a:rPr lang="en-US" u="sng" dirty="0">
                <a:latin typeface="Arial Rounded MT Bold" pitchFamily="34" charset="0"/>
                <a:hlinkClick r:id="rId3"/>
              </a:rPr>
              <a:t>Environmental Protection Agency</a:t>
            </a:r>
            <a:r>
              <a:rPr lang="en-US" dirty="0">
                <a:latin typeface="Arial Rounded MT Bold" pitchFamily="34" charset="0"/>
              </a:rPr>
              <a:t> (EPA) oversees the pesticide label process to verify that all required information is included</a:t>
            </a:r>
          </a:p>
        </p:txBody>
      </p:sp>
      <p:pic>
        <p:nvPicPr>
          <p:cNvPr id="10" name="Picture 9" descr="law.jpg"/>
          <p:cNvPicPr>
            <a:picLocks noChangeAspect="1"/>
          </p:cNvPicPr>
          <p:nvPr/>
        </p:nvPicPr>
        <p:blipFill>
          <a:blip r:embed="rId4" cstate="print"/>
          <a:stretch>
            <a:fillRect/>
          </a:stretch>
        </p:blipFill>
        <p:spPr>
          <a:xfrm>
            <a:off x="6174944" y="1600200"/>
            <a:ext cx="2750950" cy="3048000"/>
          </a:xfrm>
          <a:prstGeom prst="rect">
            <a:avLst/>
          </a:prstGeom>
        </p:spPr>
      </p:pic>
      <p:sp>
        <p:nvSpPr>
          <p:cNvPr id="8" name="Rectangle 7"/>
          <p:cNvSpPr/>
          <p:nvPr/>
        </p:nvSpPr>
        <p:spPr>
          <a:xfrm>
            <a:off x="838200" y="1676400"/>
            <a:ext cx="4572000" cy="2246769"/>
          </a:xfrm>
          <a:prstGeom prst="rect">
            <a:avLst/>
          </a:prstGeom>
        </p:spPr>
        <p:txBody>
          <a:bodyPr>
            <a:spAutoFit/>
          </a:bodyPr>
          <a:lstStyle/>
          <a:p>
            <a:r>
              <a:rPr lang="en-US" sz="2800" dirty="0">
                <a:latin typeface="Arial Rounded MT Bold" pitchFamily="34" charset="0"/>
              </a:rPr>
              <a:t>Pesticide product label directions must be followed to make sure the pesticide does its job and does it safely.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cstate="print"/>
          <a:srcRect/>
          <a:stretch>
            <a:fillRect/>
          </a:stretch>
        </p:blipFill>
        <p:spPr bwMode="auto">
          <a:xfrm>
            <a:off x="0" y="-28330"/>
            <a:ext cx="5410200" cy="6886330"/>
          </a:xfrm>
          <a:prstGeom prst="rect">
            <a:avLst/>
          </a:prstGeom>
          <a:noFill/>
          <a:ln w="9525">
            <a:noFill/>
            <a:miter lim="800000"/>
            <a:headEnd/>
            <a:tailEnd/>
          </a:ln>
        </p:spPr>
      </p:pic>
      <p:sp>
        <p:nvSpPr>
          <p:cNvPr id="5" name="Rectangle 4"/>
          <p:cNvSpPr/>
          <p:nvPr/>
        </p:nvSpPr>
        <p:spPr>
          <a:xfrm>
            <a:off x="6172200" y="3124200"/>
            <a:ext cx="2514600" cy="461665"/>
          </a:xfrm>
          <a:prstGeom prst="rect">
            <a:avLst/>
          </a:prstGeom>
          <a:solidFill>
            <a:schemeClr val="accent1">
              <a:alpha val="44000"/>
            </a:schemeClr>
          </a:solidFill>
          <a:ln>
            <a:solidFill>
              <a:schemeClr val="tx2">
                <a:lumMod val="75000"/>
              </a:schemeClr>
            </a:solidFill>
          </a:ln>
        </p:spPr>
        <p:txBody>
          <a:bodyPr wrap="square">
            <a:spAutoFit/>
          </a:bodyPr>
          <a:lstStyle/>
          <a:p>
            <a:pPr algn="ctr"/>
            <a:r>
              <a:rPr lang="en-US" sz="2400" dirty="0"/>
              <a:t>Active ingredient</a:t>
            </a:r>
          </a:p>
        </p:txBody>
      </p:sp>
      <p:sp>
        <p:nvSpPr>
          <p:cNvPr id="6" name="Rectangle 5"/>
          <p:cNvSpPr/>
          <p:nvPr/>
        </p:nvSpPr>
        <p:spPr>
          <a:xfrm>
            <a:off x="5562600" y="5486400"/>
            <a:ext cx="3352800" cy="461665"/>
          </a:xfrm>
          <a:prstGeom prst="rect">
            <a:avLst/>
          </a:prstGeom>
          <a:solidFill>
            <a:schemeClr val="accent1">
              <a:alpha val="51000"/>
            </a:schemeClr>
          </a:solidFill>
          <a:ln>
            <a:solidFill>
              <a:schemeClr val="tx2">
                <a:lumMod val="75000"/>
              </a:schemeClr>
            </a:solidFill>
          </a:ln>
        </p:spPr>
        <p:txBody>
          <a:bodyPr wrap="square">
            <a:spAutoFit/>
          </a:bodyPr>
          <a:lstStyle/>
          <a:p>
            <a:pPr algn="ctr"/>
            <a:r>
              <a:rPr lang="en-US" sz="2400" dirty="0"/>
              <a:t>EPA registration number</a:t>
            </a:r>
          </a:p>
        </p:txBody>
      </p:sp>
      <p:sp>
        <p:nvSpPr>
          <p:cNvPr id="11" name="TextBox 10"/>
          <p:cNvSpPr txBox="1"/>
          <p:nvPr/>
        </p:nvSpPr>
        <p:spPr>
          <a:xfrm>
            <a:off x="6172200" y="533400"/>
            <a:ext cx="2590800" cy="461665"/>
          </a:xfrm>
          <a:prstGeom prst="rect">
            <a:avLst/>
          </a:prstGeom>
          <a:solidFill>
            <a:schemeClr val="accent1">
              <a:alpha val="41000"/>
            </a:schemeClr>
          </a:solidFill>
          <a:ln>
            <a:solidFill>
              <a:schemeClr val="tx2">
                <a:lumMod val="75000"/>
              </a:schemeClr>
            </a:solidFill>
          </a:ln>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tabLst/>
            </a:pPr>
            <a:r>
              <a:rPr kumimoji="0" lang="en-US" sz="2400" b="0" i="0" u="none" strike="noStrike" kern="1200" cap="none" spc="0" normalizeH="0" baseline="0" noProof="0" dirty="0">
                <a:ln>
                  <a:noFill/>
                </a:ln>
                <a:solidFill>
                  <a:schemeClr val="tx1"/>
                </a:solidFill>
                <a:effectLst/>
                <a:uLnTx/>
                <a:uFillTx/>
                <a:latin typeface="+mn-lt"/>
                <a:ea typeface="+mn-ea"/>
                <a:cs typeface="+mn-cs"/>
              </a:rPr>
              <a:t>Trade/Brand</a:t>
            </a:r>
            <a:r>
              <a:rPr kumimoji="0" lang="en-US" sz="2400" b="0" i="0" u="none" strike="noStrike" kern="1200" cap="none" spc="0" normalizeH="0" noProof="0" dirty="0">
                <a:ln>
                  <a:noFill/>
                </a:ln>
                <a:solidFill>
                  <a:schemeClr val="tx1"/>
                </a:solidFill>
                <a:effectLst/>
                <a:uLnTx/>
                <a:uFillTx/>
                <a:latin typeface="+mn-lt"/>
                <a:ea typeface="+mn-ea"/>
                <a:cs typeface="+mn-cs"/>
              </a:rPr>
              <a:t> name</a:t>
            </a: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12" name="TextBox 11"/>
          <p:cNvSpPr txBox="1"/>
          <p:nvPr/>
        </p:nvSpPr>
        <p:spPr>
          <a:xfrm>
            <a:off x="6019800" y="4038600"/>
            <a:ext cx="2438400" cy="1200329"/>
          </a:xfrm>
          <a:prstGeom prst="rect">
            <a:avLst/>
          </a:prstGeom>
          <a:solidFill>
            <a:schemeClr val="accent1">
              <a:alpha val="48000"/>
            </a:schemeClr>
          </a:solidFill>
          <a:ln>
            <a:solidFill>
              <a:schemeClr val="tx2">
                <a:lumMod val="75000"/>
              </a:schemeClr>
            </a:solidFill>
          </a:ln>
        </p:spPr>
        <p:txBody>
          <a:bodyPr wrap="square" rtlCol="0">
            <a:spAutoFit/>
          </a:bodyPr>
          <a:lstStyle/>
          <a:p>
            <a:pPr marL="342900" marR="0" indent="-342900" algn="ctr" defTabSz="914400" rtl="0" eaLnBrk="1" fontAlgn="auto" latinLnBrk="0" hangingPunct="1">
              <a:lnSpc>
                <a:spcPct val="100000"/>
              </a:lnSpc>
              <a:spcBef>
                <a:spcPct val="20000"/>
              </a:spcBef>
              <a:spcAft>
                <a:spcPts val="0"/>
              </a:spcAft>
              <a:buClrTx/>
              <a:buSzTx/>
              <a:tabLst/>
            </a:pPr>
            <a:r>
              <a:rPr kumimoji="0" lang="en-US" sz="2400" b="0" i="0" u="none" strike="noStrike" kern="1200" cap="none" spc="0" normalizeH="0" baseline="0" noProof="0" dirty="0">
                <a:ln>
                  <a:noFill/>
                </a:ln>
                <a:solidFill>
                  <a:schemeClr val="tx1"/>
                </a:solidFill>
                <a:effectLst/>
                <a:uLnTx/>
                <a:uFillTx/>
                <a:latin typeface="+mn-lt"/>
                <a:ea typeface="+mn-ea"/>
                <a:cs typeface="+mn-cs"/>
              </a:rPr>
              <a:t>Signal words and Precautionary</a:t>
            </a:r>
            <a:r>
              <a:rPr kumimoji="0" lang="en-US" sz="2400" b="0" i="0" u="none" strike="noStrike" kern="1200" cap="none" spc="0" normalizeH="0" noProof="0" dirty="0">
                <a:ln>
                  <a:noFill/>
                </a:ln>
                <a:solidFill>
                  <a:schemeClr val="tx1"/>
                </a:solidFill>
                <a:effectLst/>
                <a:uLnTx/>
                <a:uFillTx/>
                <a:latin typeface="+mn-lt"/>
                <a:ea typeface="+mn-ea"/>
                <a:cs typeface="+mn-cs"/>
              </a:rPr>
              <a:t> </a:t>
            </a:r>
            <a:r>
              <a:rPr lang="en-US" sz="2400" noProof="0" dirty="0"/>
              <a:t>S</a:t>
            </a:r>
            <a:r>
              <a:rPr kumimoji="0" lang="en-US" sz="2400" b="0" i="0" u="none" strike="noStrike" kern="1200" cap="none" spc="0" normalizeH="0" noProof="0" dirty="0">
                <a:ln>
                  <a:noFill/>
                </a:ln>
                <a:solidFill>
                  <a:schemeClr val="tx1"/>
                </a:solidFill>
                <a:effectLst/>
                <a:uLnTx/>
                <a:uFillTx/>
                <a:latin typeface="+mn-lt"/>
                <a:ea typeface="+mn-ea"/>
                <a:cs typeface="+mn-cs"/>
              </a:rPr>
              <a:t>tatements</a:t>
            </a: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cxnSp>
        <p:nvCxnSpPr>
          <p:cNvPr id="16" name="Straight Arrow Connector 15"/>
          <p:cNvCxnSpPr/>
          <p:nvPr/>
        </p:nvCxnSpPr>
        <p:spPr>
          <a:xfrm flipH="1">
            <a:off x="4876800" y="838200"/>
            <a:ext cx="1143000" cy="0"/>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3429000" y="3048000"/>
            <a:ext cx="2667000" cy="1524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3048000" y="4267200"/>
            <a:ext cx="2895600" cy="3810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1066800" y="5638800"/>
            <a:ext cx="4419600" cy="762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914400"/>
            <a:ext cx="4267200" cy="769441"/>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tabLst/>
            </a:pPr>
            <a:r>
              <a:rPr kumimoji="0" lang="en-US" sz="4400" b="0" i="0" u="none" strike="noStrike" kern="1200" cap="none" spc="0" normalizeH="0" baseline="0" noProof="0" dirty="0">
                <a:ln>
                  <a:noFill/>
                </a:ln>
                <a:solidFill>
                  <a:schemeClr val="tx1"/>
                </a:solidFill>
                <a:effectLst/>
                <a:uLnTx/>
                <a:uFillTx/>
                <a:latin typeface="Arial Rounded MT Bold" pitchFamily="34" charset="0"/>
              </a:rPr>
              <a:t>Signal Words  </a:t>
            </a:r>
          </a:p>
        </p:txBody>
      </p:sp>
      <p:pic>
        <p:nvPicPr>
          <p:cNvPr id="10" name="Picture 9" descr="understandsignal.png"/>
          <p:cNvPicPr>
            <a:picLocks noChangeAspect="1"/>
          </p:cNvPicPr>
          <p:nvPr/>
        </p:nvPicPr>
        <p:blipFill>
          <a:blip r:embed="rId3" cstate="print"/>
          <a:stretch>
            <a:fillRect/>
          </a:stretch>
        </p:blipFill>
        <p:spPr>
          <a:xfrm>
            <a:off x="4800600" y="1371600"/>
            <a:ext cx="3735636" cy="4367011"/>
          </a:xfrm>
          <a:prstGeom prst="rect">
            <a:avLst/>
          </a:prstGeom>
        </p:spPr>
      </p:pic>
      <p:sp>
        <p:nvSpPr>
          <p:cNvPr id="14" name="Rectangle 13"/>
          <p:cNvSpPr/>
          <p:nvPr/>
        </p:nvSpPr>
        <p:spPr>
          <a:xfrm>
            <a:off x="685800" y="2286000"/>
            <a:ext cx="3276600" cy="2677656"/>
          </a:xfrm>
          <a:prstGeom prst="rect">
            <a:avLst/>
          </a:prstGeom>
        </p:spPr>
        <p:txBody>
          <a:bodyPr wrap="square">
            <a:spAutoFit/>
          </a:bodyPr>
          <a:lstStyle/>
          <a:p>
            <a:r>
              <a:rPr lang="en-US" sz="2800" dirty="0"/>
              <a:t>The signal word is a general indication of the potential hazard level from the pesticide to humans and animals.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3" cstate="print"/>
          <a:srcRect/>
          <a:stretch>
            <a:fillRect/>
          </a:stretch>
        </p:blipFill>
        <p:spPr bwMode="auto">
          <a:xfrm>
            <a:off x="0" y="0"/>
            <a:ext cx="7162800" cy="6580118"/>
          </a:xfrm>
          <a:prstGeom prst="rect">
            <a:avLst/>
          </a:prstGeom>
          <a:noFill/>
          <a:ln w="9525">
            <a:noFill/>
            <a:miter lim="800000"/>
            <a:headEnd/>
            <a:tailEnd/>
          </a:ln>
        </p:spPr>
      </p:pic>
      <p:sp>
        <p:nvSpPr>
          <p:cNvPr id="3" name="Rectangle 2"/>
          <p:cNvSpPr/>
          <p:nvPr/>
        </p:nvSpPr>
        <p:spPr>
          <a:xfrm>
            <a:off x="7239000" y="457200"/>
            <a:ext cx="1676400" cy="1569660"/>
          </a:xfrm>
          <a:prstGeom prst="rect">
            <a:avLst/>
          </a:prstGeom>
          <a:solidFill>
            <a:schemeClr val="accent1">
              <a:alpha val="25000"/>
            </a:schemeClr>
          </a:solidFill>
          <a:ln>
            <a:solidFill>
              <a:schemeClr val="accent1">
                <a:shade val="95000"/>
                <a:satMod val="105000"/>
                <a:alpha val="76000"/>
              </a:schemeClr>
            </a:solidFill>
          </a:ln>
        </p:spPr>
        <p:txBody>
          <a:bodyPr wrap="square">
            <a:spAutoFit/>
          </a:bodyPr>
          <a:lstStyle/>
          <a:p>
            <a:pPr algn="ctr"/>
            <a:r>
              <a:rPr lang="en-US" sz="2400" dirty="0"/>
              <a:t>First aid or statement of practical treatment</a:t>
            </a:r>
          </a:p>
        </p:txBody>
      </p:sp>
      <p:sp>
        <p:nvSpPr>
          <p:cNvPr id="4" name="TextBox 3"/>
          <p:cNvSpPr txBox="1"/>
          <p:nvPr/>
        </p:nvSpPr>
        <p:spPr>
          <a:xfrm>
            <a:off x="7162800" y="2209800"/>
            <a:ext cx="1981200" cy="1200329"/>
          </a:xfrm>
          <a:prstGeom prst="rect">
            <a:avLst/>
          </a:prstGeom>
          <a:solidFill>
            <a:schemeClr val="accent1">
              <a:alpha val="34000"/>
            </a:schemeClr>
          </a:solidFill>
          <a:ln>
            <a:solidFill>
              <a:schemeClr val="accent1">
                <a:shade val="95000"/>
                <a:satMod val="105000"/>
                <a:alpha val="86000"/>
              </a:schemeClr>
            </a:solidFill>
          </a:ln>
        </p:spPr>
        <p:txBody>
          <a:bodyPr wrap="square" rtlCol="0">
            <a:spAutoFit/>
          </a:bodyPr>
          <a:lstStyle/>
          <a:p>
            <a:pPr marL="342900" marR="0" indent="-342900" defTabSz="914400" rtl="0" eaLnBrk="1" fontAlgn="auto" latinLnBrk="0" hangingPunct="1">
              <a:lnSpc>
                <a:spcPct val="100000"/>
              </a:lnSpc>
              <a:spcBef>
                <a:spcPct val="20000"/>
              </a:spcBef>
              <a:spcAft>
                <a:spcPts val="0"/>
              </a:spcAft>
              <a:buClrTx/>
              <a:buSzTx/>
              <a:tabLst/>
            </a:pPr>
            <a:r>
              <a:rPr kumimoji="0" lang="en-US" sz="2400" b="0" i="0" u="none" strike="noStrike" kern="1200" cap="none" spc="0" normalizeH="0" baseline="0" noProof="0" dirty="0">
                <a:ln>
                  <a:noFill/>
                </a:ln>
                <a:solidFill>
                  <a:schemeClr val="tx1"/>
                </a:solidFill>
                <a:effectLst/>
                <a:uLnTx/>
                <a:uFillTx/>
                <a:latin typeface="+mn-lt"/>
                <a:ea typeface="+mn-ea"/>
                <a:cs typeface="+mn-cs"/>
              </a:rPr>
              <a:t>      Personal</a:t>
            </a:r>
            <a:r>
              <a:rPr kumimoji="0" lang="en-US" sz="2400" b="0" i="0" u="none" strike="noStrike" kern="1200" cap="none" spc="0" normalizeH="0" noProof="0" dirty="0">
                <a:ln>
                  <a:noFill/>
                </a:ln>
                <a:solidFill>
                  <a:schemeClr val="tx1"/>
                </a:solidFill>
                <a:effectLst/>
                <a:uLnTx/>
                <a:uFillTx/>
                <a:latin typeface="+mn-lt"/>
                <a:ea typeface="+mn-ea"/>
                <a:cs typeface="+mn-cs"/>
              </a:rPr>
              <a:t> Protective Equipment</a:t>
            </a: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TextBox 5"/>
          <p:cNvSpPr txBox="1"/>
          <p:nvPr/>
        </p:nvSpPr>
        <p:spPr>
          <a:xfrm>
            <a:off x="7010400" y="3810000"/>
            <a:ext cx="2133600" cy="1200329"/>
          </a:xfrm>
          <a:prstGeom prst="rect">
            <a:avLst/>
          </a:prstGeom>
          <a:solidFill>
            <a:schemeClr val="accent1">
              <a:alpha val="37000"/>
            </a:schemeClr>
          </a:solidFill>
          <a:ln>
            <a:solidFill>
              <a:schemeClr val="accent1">
                <a:shade val="95000"/>
                <a:satMod val="105000"/>
              </a:schemeClr>
            </a:solidFill>
          </a:ln>
        </p:spPr>
        <p:txBody>
          <a:bodyPr wrap="square" rtlCol="0">
            <a:spAutoFit/>
          </a:bodyPr>
          <a:lstStyle/>
          <a:p>
            <a:pPr marL="342900" marR="0" indent="-342900" algn="ctr" defTabSz="914400" rtl="0" eaLnBrk="1" fontAlgn="auto" latinLnBrk="0" hangingPunct="1">
              <a:lnSpc>
                <a:spcPct val="100000"/>
              </a:lnSpc>
              <a:spcBef>
                <a:spcPct val="20000"/>
              </a:spcBef>
              <a:spcAft>
                <a:spcPts val="0"/>
              </a:spcAft>
              <a:buClrTx/>
              <a:buSzTx/>
              <a:tabLst/>
            </a:pPr>
            <a:r>
              <a:rPr kumimoji="0" lang="en-US" sz="2400" b="0" i="0" u="none" strike="noStrike" kern="1200" cap="none" spc="0" normalizeH="0" baseline="0" noProof="0" dirty="0">
                <a:ln>
                  <a:noFill/>
                </a:ln>
                <a:solidFill>
                  <a:schemeClr val="tx1"/>
                </a:solidFill>
                <a:effectLst/>
                <a:uLnTx/>
                <a:uFillTx/>
                <a:latin typeface="+mn-lt"/>
                <a:ea typeface="+mn-ea"/>
                <a:cs typeface="+mn-cs"/>
              </a:rPr>
              <a:t>Environmental</a:t>
            </a:r>
            <a:r>
              <a:rPr kumimoji="0" lang="en-US" sz="2000" b="0" i="0" u="none" strike="noStrike" kern="1200" cap="none" spc="0" normalizeH="0" baseline="0" noProof="0" dirty="0">
                <a:ln>
                  <a:noFill/>
                </a:ln>
                <a:solidFill>
                  <a:schemeClr val="tx1"/>
                </a:solidFill>
                <a:effectLst/>
                <a:uLnTx/>
                <a:uFillTx/>
                <a:latin typeface="+mn-lt"/>
                <a:ea typeface="+mn-ea"/>
                <a:cs typeface="+mn-cs"/>
              </a:rPr>
              <a:t>         </a:t>
            </a:r>
            <a:r>
              <a:rPr kumimoji="0" lang="en-US" sz="2400" b="0" i="0" u="none" strike="noStrike" kern="1200" cap="none" spc="0" normalizeH="0" baseline="0" noProof="0" dirty="0">
                <a:ln>
                  <a:noFill/>
                </a:ln>
                <a:solidFill>
                  <a:schemeClr val="tx1"/>
                </a:solidFill>
                <a:effectLst/>
                <a:uLnTx/>
                <a:uFillTx/>
                <a:latin typeface="+mn-lt"/>
                <a:ea typeface="+mn-ea"/>
                <a:cs typeface="+mn-cs"/>
              </a:rPr>
              <a:t>Hazard</a:t>
            </a:r>
            <a:r>
              <a:rPr kumimoji="0" lang="en-US" sz="2400" b="0" i="0" u="none" strike="noStrike" kern="1200" cap="none" spc="0" normalizeH="0" noProof="0" dirty="0">
                <a:ln>
                  <a:noFill/>
                </a:ln>
                <a:solidFill>
                  <a:schemeClr val="tx1"/>
                </a:solidFill>
                <a:effectLst/>
                <a:uLnTx/>
                <a:uFillTx/>
                <a:latin typeface="+mn-lt"/>
                <a:ea typeface="+mn-ea"/>
                <a:cs typeface="+mn-cs"/>
              </a:rPr>
              <a:t>  S</a:t>
            </a:r>
            <a:r>
              <a:rPr kumimoji="0" lang="en-US" sz="2400" b="0" i="0" u="none" strike="noStrike" kern="1200" cap="none" spc="0" normalizeH="0" baseline="0" noProof="0" dirty="0">
                <a:ln>
                  <a:noFill/>
                </a:ln>
                <a:solidFill>
                  <a:schemeClr val="tx1"/>
                </a:solidFill>
                <a:effectLst/>
                <a:uLnTx/>
                <a:uFillTx/>
                <a:latin typeface="+mn-lt"/>
                <a:ea typeface="+mn-ea"/>
                <a:cs typeface="+mn-cs"/>
              </a:rPr>
              <a:t>tatement</a:t>
            </a:r>
          </a:p>
        </p:txBody>
      </p:sp>
      <p:cxnSp>
        <p:nvCxnSpPr>
          <p:cNvPr id="10" name="Straight Arrow Connector 9"/>
          <p:cNvCxnSpPr>
            <a:stCxn id="3" idx="1"/>
          </p:cNvCxnSpPr>
          <p:nvPr/>
        </p:nvCxnSpPr>
        <p:spPr>
          <a:xfrm flipH="1" flipV="1">
            <a:off x="6858000" y="1219200"/>
            <a:ext cx="381000" cy="2283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flipV="1">
            <a:off x="2667000" y="2133600"/>
            <a:ext cx="4419600" cy="1524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4572000" y="3962400"/>
            <a:ext cx="2438400" cy="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6934200" y="6096000"/>
            <a:ext cx="2209800" cy="400110"/>
          </a:xfrm>
          <a:prstGeom prst="rect">
            <a:avLst/>
          </a:prstGeom>
          <a:solidFill>
            <a:schemeClr val="accent1">
              <a:lumMod val="60000"/>
              <a:lumOff val="40000"/>
              <a:alpha val="76000"/>
            </a:schemeClr>
          </a:solidFill>
          <a:ln>
            <a:solidFill>
              <a:schemeClr val="accent1">
                <a:shade val="95000"/>
                <a:satMod val="105000"/>
              </a:schemeClr>
            </a:solidFill>
          </a:ln>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tabLst/>
            </a:pPr>
            <a:r>
              <a:rPr kumimoji="0" lang="en-US" sz="2000" b="0" i="0" u="none" strike="noStrike" kern="1200" cap="none" spc="0" normalizeH="0" baseline="0" noProof="0" dirty="0">
                <a:ln>
                  <a:noFill/>
                </a:ln>
                <a:solidFill>
                  <a:schemeClr val="tx1"/>
                </a:solidFill>
                <a:effectLst/>
                <a:uLnTx/>
                <a:uFillTx/>
                <a:latin typeface="+mn-lt"/>
                <a:ea typeface="+mn-ea"/>
                <a:cs typeface="+mn-cs"/>
              </a:rPr>
              <a:t>Directions for use</a:t>
            </a:r>
          </a:p>
        </p:txBody>
      </p:sp>
      <p:cxnSp>
        <p:nvCxnSpPr>
          <p:cNvPr id="18" name="Straight Arrow Connector 17"/>
          <p:cNvCxnSpPr/>
          <p:nvPr/>
        </p:nvCxnSpPr>
        <p:spPr>
          <a:xfrm flipH="1">
            <a:off x="6172200" y="6172200"/>
            <a:ext cx="685800" cy="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alpha val="55000"/>
          </a:schemeClr>
        </a:solidFill>
        <a:effectLst/>
      </p:bgPr>
    </p:bg>
    <p:spTree>
      <p:nvGrpSpPr>
        <p:cNvPr id="1" name=""/>
        <p:cNvGrpSpPr/>
        <p:nvPr/>
      </p:nvGrpSpPr>
      <p:grpSpPr>
        <a:xfrm>
          <a:off x="0" y="0"/>
          <a:ext cx="0" cy="0"/>
          <a:chOff x="0" y="0"/>
          <a:chExt cx="0" cy="0"/>
        </a:xfrm>
      </p:grpSpPr>
      <p:sp>
        <p:nvSpPr>
          <p:cNvPr id="3" name="TextBox 2"/>
          <p:cNvSpPr txBox="1"/>
          <p:nvPr/>
        </p:nvSpPr>
        <p:spPr>
          <a:xfrm>
            <a:off x="609600" y="-685800"/>
            <a:ext cx="8229600" cy="2505301"/>
          </a:xfrm>
          <a:prstGeom prst="rect">
            <a:avLst/>
          </a:prstGeom>
        </p:spPr>
        <p:txBody>
          <a:bodyPr wrap="square" rtlCol="0">
            <a:spAutoFit/>
          </a:bodyPr>
          <a:lstStyle/>
          <a:p>
            <a:pPr marL="342900" marR="0" indent="-342900" algn="ctr" defTabSz="914400" rtl="0" eaLnBrk="1" fontAlgn="auto" latinLnBrk="0" hangingPunct="1">
              <a:lnSpc>
                <a:spcPct val="100000"/>
              </a:lnSpc>
              <a:spcBef>
                <a:spcPct val="20000"/>
              </a:spcBef>
              <a:spcAft>
                <a:spcPts val="0"/>
              </a:spcAft>
              <a:buClrTx/>
              <a:buSzTx/>
              <a:tabLst/>
            </a:pPr>
            <a:endParaRPr kumimoji="0" lang="en-US" sz="2800" b="0" i="0" u="none" strike="noStrike" kern="1200" cap="none" spc="0" normalizeH="0" baseline="0" noProof="0" dirty="0">
              <a:ln>
                <a:noFill/>
              </a:ln>
              <a:solidFill>
                <a:schemeClr val="tx1"/>
              </a:solidFill>
              <a:effectLst/>
              <a:uLnTx/>
              <a:uFillTx/>
              <a:latin typeface="+mn-lt"/>
              <a:ea typeface="+mn-ea"/>
              <a:cs typeface="+mn-cs"/>
            </a:endParaRPr>
          </a:p>
          <a:p>
            <a:pPr marL="342900" marR="0" indent="-342900" algn="ctr" defTabSz="914400" rtl="0" eaLnBrk="1" fontAlgn="auto" latinLnBrk="0" hangingPunct="1">
              <a:lnSpc>
                <a:spcPct val="100000"/>
              </a:lnSpc>
              <a:spcBef>
                <a:spcPct val="20000"/>
              </a:spcBef>
              <a:spcAft>
                <a:spcPts val="0"/>
              </a:spcAft>
              <a:buClrTx/>
              <a:buSzTx/>
              <a:buFont typeface="Arial" pitchFamily="34" charset="0"/>
              <a:buChar char="•"/>
              <a:tabLst/>
            </a:pPr>
            <a:endParaRPr lang="en-US" sz="2800" dirty="0"/>
          </a:p>
          <a:p>
            <a:pPr marL="342900" marR="0" indent="-342900" algn="ctr" defTabSz="914400" rtl="0" eaLnBrk="1" fontAlgn="auto" latinLnBrk="0" hangingPunct="1">
              <a:lnSpc>
                <a:spcPct val="100000"/>
              </a:lnSpc>
              <a:spcBef>
                <a:spcPct val="20000"/>
              </a:spcBef>
              <a:spcAft>
                <a:spcPts val="0"/>
              </a:spcAft>
              <a:buClrTx/>
              <a:buSzTx/>
              <a:tabLst/>
            </a:pPr>
            <a:r>
              <a:rPr kumimoji="0" lang="en-US" sz="2800" b="0" i="0" u="none" strike="noStrike" kern="1200" cap="none" spc="0" normalizeH="0" baseline="0" noProof="0" dirty="0">
                <a:ln>
                  <a:noFill/>
                </a:ln>
                <a:solidFill>
                  <a:schemeClr val="tx1"/>
                </a:solidFill>
                <a:effectLst/>
                <a:uLnTx/>
                <a:uFillTx/>
                <a:latin typeface="+mn-lt"/>
                <a:ea typeface="+mn-ea"/>
                <a:cs typeface="+mn-cs"/>
              </a:rPr>
              <a:t>Lack</a:t>
            </a:r>
            <a:r>
              <a:rPr kumimoji="0" lang="en-US" sz="2800" b="0" i="0" u="none" strike="noStrike" kern="1200" cap="none" spc="0" normalizeH="0" noProof="0" dirty="0">
                <a:ln>
                  <a:noFill/>
                </a:ln>
                <a:solidFill>
                  <a:schemeClr val="tx1"/>
                </a:solidFill>
                <a:effectLst/>
                <a:uLnTx/>
                <a:uFillTx/>
                <a:latin typeface="+mn-lt"/>
                <a:ea typeface="+mn-ea"/>
                <a:cs typeface="+mn-cs"/>
              </a:rPr>
              <a:t> of statement does not rule out the need for additional protection.</a:t>
            </a:r>
            <a:endParaRPr kumimoji="0" lang="en-US" sz="2800" b="0" i="0" u="none" strike="noStrike" kern="1200" cap="none" spc="0" normalizeH="0" baseline="0" noProof="0" dirty="0">
              <a:ln>
                <a:noFill/>
              </a:ln>
              <a:solidFill>
                <a:schemeClr val="tx1"/>
              </a:solidFill>
              <a:effectLst/>
              <a:uLnTx/>
              <a:uFillTx/>
              <a:latin typeface="+mn-lt"/>
              <a:ea typeface="+mn-ea"/>
              <a:cs typeface="+mn-cs"/>
            </a:endParaRPr>
          </a:p>
          <a:p>
            <a:pPr marL="342900" marR="0" indent="-342900" algn="ctr" defTabSz="914400" rtl="0" eaLnBrk="1" fontAlgn="auto" latinLnBrk="0" hangingPunct="1">
              <a:lnSpc>
                <a:spcPct val="100000"/>
              </a:lnSpc>
              <a:spcBef>
                <a:spcPct val="20000"/>
              </a:spcBef>
              <a:spcAft>
                <a:spcPts val="0"/>
              </a:spcAft>
              <a:buClrTx/>
              <a:buSzTx/>
              <a:tabLst/>
            </a:pPr>
            <a:r>
              <a:rPr kumimoji="0" lang="en-US" sz="2800" b="0" i="0" u="none" strike="noStrike" kern="1200" cap="none" spc="0" normalizeH="0" baseline="0" noProof="0" dirty="0">
                <a:ln>
                  <a:noFill/>
                </a:ln>
                <a:solidFill>
                  <a:schemeClr val="tx1"/>
                </a:solidFill>
                <a:effectLst/>
                <a:uLnTx/>
                <a:uFillTx/>
                <a:latin typeface="+mn-lt"/>
                <a:ea typeface="+mn-ea"/>
                <a:cs typeface="+mn-cs"/>
              </a:rPr>
              <a:t>  </a:t>
            </a:r>
          </a:p>
        </p:txBody>
      </p:sp>
      <p:sp>
        <p:nvSpPr>
          <p:cNvPr id="4" name="TextBox 3"/>
          <p:cNvSpPr txBox="1"/>
          <p:nvPr/>
        </p:nvSpPr>
        <p:spPr>
          <a:xfrm>
            <a:off x="0" y="1981200"/>
            <a:ext cx="9144000" cy="4216539"/>
          </a:xfrm>
          <a:prstGeom prst="rect">
            <a:avLst/>
          </a:prstGeom>
          <a:solidFill>
            <a:schemeClr val="bg1">
              <a:lumMod val="85000"/>
            </a:schemeClr>
          </a:solidFill>
          <a:ln w="28575">
            <a:solidFill>
              <a:schemeClr val="tx1"/>
            </a:solidFill>
          </a:ln>
        </p:spPr>
        <p:txBody>
          <a:bodyPr wrap="square" rtlCol="0">
            <a:spAutoFit/>
          </a:bodyPr>
          <a:lstStyle/>
          <a:p>
            <a:pPr marL="342900" marR="0" indent="-342900" algn="ctr" defTabSz="914400" rtl="0" eaLnBrk="1" fontAlgn="auto" latinLnBrk="0" hangingPunct="1">
              <a:lnSpc>
                <a:spcPct val="100000"/>
              </a:lnSpc>
              <a:spcBef>
                <a:spcPct val="20000"/>
              </a:spcBef>
              <a:spcAft>
                <a:spcPts val="0"/>
              </a:spcAft>
              <a:buClrTx/>
              <a:buSzTx/>
              <a:tabLst/>
            </a:pPr>
            <a:r>
              <a:rPr kumimoji="0" lang="en-US" sz="2000" b="1" i="0" u="none" strike="noStrike" kern="1200" cap="none" spc="0" normalizeH="0" baseline="0" noProof="0" dirty="0">
                <a:ln>
                  <a:noFill/>
                </a:ln>
                <a:solidFill>
                  <a:schemeClr val="tx1"/>
                </a:solidFill>
                <a:effectLst/>
                <a:uLnTx/>
                <a:uFillTx/>
                <a:latin typeface="+mn-lt"/>
                <a:ea typeface="+mn-ea"/>
                <a:cs typeface="+mn-cs"/>
              </a:rPr>
              <a:t>USER SAFETY RECOMMENDATIONS</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lang="en-US" sz="2000" dirty="0"/>
              <a:t>Wash hands before eating, drinking, chewing gum, using tobacco, or using the toilet.</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kumimoji="0" lang="en-US" sz="2000" b="0" i="0" u="none" strike="noStrike" kern="1200" cap="none" spc="0" normalizeH="0" baseline="0" noProof="0" dirty="0">
                <a:ln>
                  <a:noFill/>
                </a:ln>
                <a:solidFill>
                  <a:schemeClr val="tx1"/>
                </a:solidFill>
                <a:effectLst/>
                <a:uLnTx/>
                <a:uFillTx/>
                <a:latin typeface="+mn-lt"/>
                <a:ea typeface="+mn-ea"/>
                <a:cs typeface="+mn-cs"/>
              </a:rPr>
              <a:t>Remove</a:t>
            </a:r>
            <a:r>
              <a:rPr kumimoji="0" lang="en-US" sz="2000" b="0" i="0" u="none" strike="noStrike" kern="1200" cap="none" spc="0" normalizeH="0" noProof="0" dirty="0">
                <a:ln>
                  <a:noFill/>
                </a:ln>
                <a:solidFill>
                  <a:schemeClr val="tx1"/>
                </a:solidFill>
                <a:effectLst/>
                <a:uLnTx/>
                <a:uFillTx/>
                <a:latin typeface="+mn-lt"/>
                <a:ea typeface="+mn-ea"/>
                <a:cs typeface="+mn-cs"/>
              </a:rPr>
              <a:t> clothing immediately if pesticide gets inside then wash thoroughly and put on clean clothing.</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lang="en-US" sz="2000" dirty="0"/>
              <a:t>Remove and wash contaminated clothing before reuse. Wear clean clothes daily.</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lang="en-US" sz="2000" dirty="0"/>
              <a:t>Do not use in or store in or around the house.</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kumimoji="0" lang="en-US" sz="2000" b="0" i="0" u="none" strike="noStrike" kern="1200" cap="none" spc="0" normalizeH="0" noProof="0" dirty="0">
                <a:ln>
                  <a:noFill/>
                </a:ln>
                <a:solidFill>
                  <a:schemeClr val="tx1"/>
                </a:solidFill>
                <a:effectLst/>
                <a:uLnTx/>
                <a:uFillTx/>
                <a:latin typeface="+mn-lt"/>
                <a:ea typeface="+mn-ea"/>
                <a:cs typeface="+mn-cs"/>
              </a:rPr>
              <a:t>Do not allow children or domestic animals into treated area until dry.</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lang="en-US" sz="2000" baseline="0" dirty="0"/>
              <a:t>Remove</a:t>
            </a:r>
            <a:r>
              <a:rPr lang="en-US" sz="2000" dirty="0"/>
              <a:t> PPE immediately after handling this product.  Wash outside of gloves before removing.  As soon as possible, wash thoroughly and change into clean clothing.</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TextBox 4"/>
          <p:cNvSpPr txBox="1"/>
          <p:nvPr/>
        </p:nvSpPr>
        <p:spPr>
          <a:xfrm>
            <a:off x="609600" y="6096000"/>
            <a:ext cx="8153400" cy="400110"/>
          </a:xfrm>
          <a:prstGeom prst="rect">
            <a:avLst/>
          </a:prstGeom>
          <a:solidFill>
            <a:schemeClr val="accent3">
              <a:lumMod val="60000"/>
              <a:lumOff val="40000"/>
            </a:schemeClr>
          </a:solidFill>
        </p:spPr>
        <p:txBody>
          <a:bodyPr wrap="square" rtlCol="0">
            <a:spAutoFit/>
          </a:bodyPr>
          <a:lstStyle/>
          <a:p>
            <a:pPr marL="342900" marR="0" indent="-342900" algn="ctr" defTabSz="914400" rtl="0" eaLnBrk="1" fontAlgn="auto" latinLnBrk="0" hangingPunct="1">
              <a:lnSpc>
                <a:spcPct val="100000"/>
              </a:lnSpc>
              <a:spcBef>
                <a:spcPct val="20000"/>
              </a:spcBef>
              <a:spcAft>
                <a:spcPts val="0"/>
              </a:spcAft>
              <a:buClrTx/>
              <a:buSzTx/>
              <a:tabLst/>
            </a:pPr>
            <a:r>
              <a:rPr kumimoji="0" lang="en-US" sz="2000" b="1" i="0" u="none" strike="noStrike" kern="1200" cap="none" spc="0" normalizeH="0" baseline="0" noProof="0" dirty="0">
                <a:ln>
                  <a:noFill/>
                </a:ln>
                <a:solidFill>
                  <a:schemeClr val="tx1"/>
                </a:solidFill>
                <a:effectLst/>
                <a:uLnTx/>
                <a:uFillTx/>
                <a:latin typeface="+mn-lt"/>
                <a:ea typeface="+mn-ea"/>
                <a:cs typeface="+mn-cs"/>
              </a:rPr>
              <a:t>Common sense guidelines that should be followed by every applicator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DDDDDD"/>
        </a:solidFill>
        <a:effectLst/>
      </p:bgPr>
    </p:bg>
    <p:spTree>
      <p:nvGrpSpPr>
        <p:cNvPr id="1" name=""/>
        <p:cNvGrpSpPr/>
        <p:nvPr/>
      </p:nvGrpSpPr>
      <p:grpSpPr>
        <a:xfrm>
          <a:off x="0" y="0"/>
          <a:ext cx="0" cy="0"/>
          <a:chOff x="0" y="0"/>
          <a:chExt cx="0" cy="0"/>
        </a:xfrm>
      </p:grpSpPr>
      <p:pic>
        <p:nvPicPr>
          <p:cNvPr id="4" name="Picture 3" descr="StorageandDisp.gif"/>
          <p:cNvPicPr>
            <a:picLocks noChangeAspect="1"/>
          </p:cNvPicPr>
          <p:nvPr/>
        </p:nvPicPr>
        <p:blipFill>
          <a:blip r:embed="rId3" cstate="print"/>
          <a:stretch>
            <a:fillRect/>
          </a:stretch>
        </p:blipFill>
        <p:spPr>
          <a:xfrm>
            <a:off x="393700" y="1752600"/>
            <a:ext cx="8750300" cy="4038600"/>
          </a:xfrm>
          <a:prstGeom prst="rect">
            <a:avLst/>
          </a:prstGeom>
        </p:spPr>
      </p:pic>
      <p:sp>
        <p:nvSpPr>
          <p:cNvPr id="6" name="TextBox 5"/>
          <p:cNvSpPr txBox="1"/>
          <p:nvPr/>
        </p:nvSpPr>
        <p:spPr>
          <a:xfrm>
            <a:off x="685800" y="2438400"/>
            <a:ext cx="8458200" cy="400110"/>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TextBox 6"/>
          <p:cNvSpPr txBox="1"/>
          <p:nvPr/>
        </p:nvSpPr>
        <p:spPr>
          <a:xfrm>
            <a:off x="2133600" y="228600"/>
            <a:ext cx="6477000" cy="769441"/>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tabLst/>
            </a:pPr>
            <a:r>
              <a:rPr kumimoji="0" lang="en-US" sz="4400" b="0" i="0" u="none" strike="noStrike" kern="1200" cap="none" spc="0" normalizeH="0" baseline="0" noProof="0" dirty="0">
                <a:ln>
                  <a:noFill/>
                </a:ln>
                <a:solidFill>
                  <a:schemeClr val="tx1"/>
                </a:solidFill>
                <a:effectLst/>
                <a:uLnTx/>
                <a:uFillTx/>
                <a:latin typeface="+mn-lt"/>
                <a:ea typeface="+mn-ea"/>
                <a:cs typeface="+mn-cs"/>
              </a:rPr>
              <a:t>Storage and Disposal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6" name="TextBox 5"/>
          <p:cNvSpPr txBox="1"/>
          <p:nvPr/>
        </p:nvSpPr>
        <p:spPr>
          <a:xfrm>
            <a:off x="685800" y="1066800"/>
            <a:ext cx="7620000" cy="8193012"/>
          </a:xfrm>
          <a:prstGeom prst="rect">
            <a:avLst/>
          </a:prstGeom>
        </p:spPr>
        <p:txBody>
          <a:bodyPr wrap="square" rtlCol="0">
            <a:spAutoFit/>
          </a:bodyPr>
          <a:lstStyle/>
          <a:p>
            <a:pPr marL="342900" indent="-342900">
              <a:spcBef>
                <a:spcPct val="20000"/>
              </a:spcBef>
              <a:buFont typeface="Arial" pitchFamily="34" charset="0"/>
              <a:buChar char="•"/>
            </a:pPr>
            <a:r>
              <a:rPr lang="en-US" sz="2800" dirty="0">
                <a:solidFill>
                  <a:schemeClr val="tx2">
                    <a:lumMod val="75000"/>
                  </a:schemeClr>
                </a:solidFill>
              </a:rPr>
              <a:t>Measuring cup in fluid ounces</a:t>
            </a:r>
          </a:p>
          <a:p>
            <a:pPr marL="342900" indent="-342900">
              <a:spcBef>
                <a:spcPct val="20000"/>
              </a:spcBef>
              <a:buFont typeface="Arial" pitchFamily="34" charset="0"/>
              <a:buChar char="•"/>
            </a:pPr>
            <a:endParaRPr lang="en-US" sz="2800" dirty="0">
              <a:solidFill>
                <a:schemeClr val="tx2">
                  <a:lumMod val="75000"/>
                </a:schemeClr>
              </a:solidFill>
            </a:endParaRPr>
          </a:p>
          <a:p>
            <a:pPr marL="342900" indent="-342900">
              <a:spcBef>
                <a:spcPct val="20000"/>
              </a:spcBef>
              <a:buFont typeface="Arial" pitchFamily="34" charset="0"/>
              <a:buChar char="•"/>
            </a:pPr>
            <a:r>
              <a:rPr lang="en-US" sz="2800" dirty="0">
                <a:solidFill>
                  <a:schemeClr val="tx2">
                    <a:lumMod val="75000"/>
                  </a:schemeClr>
                </a:solidFill>
              </a:rPr>
              <a:t>Wash gloves before removing, have soap and water on hand</a:t>
            </a:r>
          </a:p>
          <a:p>
            <a:pPr marL="342900" indent="-342900">
              <a:spcBef>
                <a:spcPct val="20000"/>
              </a:spcBef>
              <a:buFont typeface="Arial" pitchFamily="34" charset="0"/>
              <a:buChar char="•"/>
            </a:pPr>
            <a:endParaRPr lang="en-US" sz="2800" dirty="0">
              <a:solidFill>
                <a:schemeClr val="tx2">
                  <a:lumMod val="75000"/>
                </a:schemeClr>
              </a:solidFill>
            </a:endParaRPr>
          </a:p>
          <a:p>
            <a:pPr marL="342900" indent="-342900">
              <a:spcBef>
                <a:spcPct val="20000"/>
              </a:spcBef>
              <a:buFont typeface="Arial" pitchFamily="34" charset="0"/>
              <a:buChar char="•"/>
            </a:pPr>
            <a:r>
              <a:rPr lang="en-US" sz="2800" dirty="0">
                <a:solidFill>
                  <a:schemeClr val="tx2">
                    <a:lumMod val="75000"/>
                  </a:schemeClr>
                </a:solidFill>
              </a:rPr>
              <a:t> Triple rinse and dispose of </a:t>
            </a:r>
            <a:r>
              <a:rPr lang="en-US" sz="2800" dirty="0" err="1">
                <a:solidFill>
                  <a:schemeClr val="tx2">
                    <a:lumMod val="75000"/>
                  </a:schemeClr>
                </a:solidFill>
              </a:rPr>
              <a:t>rinsate</a:t>
            </a:r>
            <a:r>
              <a:rPr lang="en-US" sz="2800" dirty="0">
                <a:solidFill>
                  <a:schemeClr val="tx2">
                    <a:lumMod val="75000"/>
                  </a:schemeClr>
                </a:solidFill>
              </a:rPr>
              <a:t> properly</a:t>
            </a:r>
          </a:p>
          <a:p>
            <a:pPr marL="342900" indent="-342900">
              <a:spcBef>
                <a:spcPct val="20000"/>
              </a:spcBef>
            </a:pPr>
            <a:endParaRPr lang="en-US" sz="2800" dirty="0">
              <a:solidFill>
                <a:schemeClr val="tx2">
                  <a:lumMod val="75000"/>
                </a:schemeClr>
              </a:solidFill>
            </a:endParaRPr>
          </a:p>
          <a:p>
            <a:pPr marL="342900" indent="-342900">
              <a:spcBef>
                <a:spcPct val="20000"/>
              </a:spcBef>
              <a:buFont typeface="Arial" pitchFamily="34" charset="0"/>
              <a:buChar char="•"/>
            </a:pPr>
            <a:r>
              <a:rPr lang="en-US" sz="2800" dirty="0">
                <a:solidFill>
                  <a:schemeClr val="tx2">
                    <a:lumMod val="75000"/>
                  </a:schemeClr>
                </a:solidFill>
              </a:rPr>
              <a:t>Spill response, shovel and bucket</a:t>
            </a:r>
          </a:p>
          <a:p>
            <a:pPr marL="342900" indent="-342900">
              <a:spcBef>
                <a:spcPct val="20000"/>
              </a:spcBef>
              <a:buFont typeface="Arial" pitchFamily="34" charset="0"/>
              <a:buChar char="•"/>
            </a:pPr>
            <a:endParaRPr lang="en-US" sz="2800" dirty="0">
              <a:solidFill>
                <a:schemeClr val="tx2">
                  <a:lumMod val="75000"/>
                </a:schemeClr>
              </a:solidFill>
            </a:endParaRPr>
          </a:p>
          <a:p>
            <a:pPr marL="342900" indent="-342900">
              <a:spcBef>
                <a:spcPct val="20000"/>
              </a:spcBef>
              <a:buFont typeface="Arial" pitchFamily="34" charset="0"/>
              <a:buChar char="•"/>
            </a:pPr>
            <a:r>
              <a:rPr lang="en-US" sz="2800" dirty="0">
                <a:solidFill>
                  <a:schemeClr val="tx2">
                    <a:lumMod val="75000"/>
                  </a:schemeClr>
                </a:solidFill>
              </a:rPr>
              <a:t>Basic Hygiene</a:t>
            </a:r>
          </a:p>
          <a:p>
            <a:pPr marL="342900" indent="-342900">
              <a:spcBef>
                <a:spcPct val="20000"/>
              </a:spcBef>
              <a:buFont typeface="Arial" pitchFamily="34" charset="0"/>
              <a:buChar char="•"/>
            </a:pPr>
            <a:endParaRPr lang="en-US" sz="2800" dirty="0">
              <a:solidFill>
                <a:schemeClr val="tx2">
                  <a:lumMod val="75000"/>
                </a:schemeClr>
              </a:solidFill>
            </a:endParaRPr>
          </a:p>
          <a:p>
            <a:pPr marL="342900" indent="-342900">
              <a:spcBef>
                <a:spcPct val="20000"/>
              </a:spcBef>
              <a:buFont typeface="Arial" pitchFamily="34" charset="0"/>
              <a:buChar char="•"/>
            </a:pPr>
            <a:endParaRPr lang="en-US" sz="2800" dirty="0">
              <a:solidFill>
                <a:schemeClr val="tx2">
                  <a:lumMod val="75000"/>
                </a:schemeClr>
              </a:solidFill>
            </a:endParaRPr>
          </a:p>
          <a:p>
            <a:pPr marL="342900" indent="-342900">
              <a:spcBef>
                <a:spcPct val="20000"/>
              </a:spcBef>
              <a:buFont typeface="Arial" pitchFamily="34" charset="0"/>
              <a:buChar char="•"/>
            </a:pPr>
            <a:endParaRPr lang="en-US" sz="2800" dirty="0">
              <a:solidFill>
                <a:schemeClr val="tx2">
                  <a:lumMod val="75000"/>
                </a:schemeClr>
              </a:solidFill>
            </a:endParaRP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endParaRPr lang="en-US" sz="2800" dirty="0">
              <a:solidFill>
                <a:schemeClr val="tx2">
                  <a:lumMod val="75000"/>
                </a:schemeClr>
              </a:solidFill>
            </a:endParaRP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endParaRPr lang="en-US" sz="2800" dirty="0">
              <a:solidFill>
                <a:schemeClr val="tx2">
                  <a:lumMod val="75000"/>
                </a:schemeClr>
              </a:solidFill>
            </a:endParaRP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endParaRPr kumimoji="0" lang="en-US" sz="2800" b="0" i="0" u="none" strike="noStrike" kern="1200" cap="none" spc="0" normalizeH="0" baseline="0" noProof="0" dirty="0">
              <a:ln>
                <a:noFill/>
              </a:ln>
              <a:solidFill>
                <a:schemeClr val="tx2">
                  <a:lumMod val="75000"/>
                </a:schemeClr>
              </a:solidFill>
              <a:effectLst/>
              <a:uLnTx/>
              <a:uFillTx/>
              <a:latin typeface="+mn-lt"/>
              <a:ea typeface="+mn-ea"/>
              <a:cs typeface="+mn-cs"/>
            </a:endParaRPr>
          </a:p>
        </p:txBody>
      </p:sp>
      <p:sp>
        <p:nvSpPr>
          <p:cNvPr id="7" name="TextBox 6"/>
          <p:cNvSpPr txBox="1"/>
          <p:nvPr/>
        </p:nvSpPr>
        <p:spPr>
          <a:xfrm>
            <a:off x="2438400" y="0"/>
            <a:ext cx="3429000" cy="769441"/>
          </a:xfrm>
          <a:prstGeom prst="rect">
            <a:avLst/>
          </a:prstGeom>
        </p:spPr>
        <p:txBody>
          <a:bodyPr wrap="square" rtlCol="0">
            <a:spAutoFit/>
          </a:bodyPr>
          <a:lstStyle/>
          <a:p>
            <a:pPr marL="342900" marR="0" indent="-342900" algn="ctr" defTabSz="914400" rtl="0" eaLnBrk="1" fontAlgn="auto" latinLnBrk="0" hangingPunct="1">
              <a:lnSpc>
                <a:spcPct val="100000"/>
              </a:lnSpc>
              <a:spcBef>
                <a:spcPct val="20000"/>
              </a:spcBef>
              <a:spcAft>
                <a:spcPts val="0"/>
              </a:spcAft>
              <a:buClrTx/>
              <a:buSzTx/>
              <a:tabLst/>
            </a:pPr>
            <a:r>
              <a:rPr kumimoji="0" lang="en-US" sz="4400" b="1" i="0" u="none" strike="noStrike" kern="1200" cap="none" spc="0" normalizeH="0" baseline="0" noProof="0" dirty="0">
                <a:ln>
                  <a:noFill/>
                </a:ln>
                <a:solidFill>
                  <a:schemeClr val="tx2">
                    <a:lumMod val="75000"/>
                  </a:schemeClr>
                </a:solidFill>
                <a:effectLst/>
                <a:uLnTx/>
                <a:uFillTx/>
                <a:latin typeface="+mn-lt"/>
                <a:ea typeface="+mn-ea"/>
                <a:cs typeface="+mn-cs"/>
              </a:rPr>
              <a:t>TIPS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extBox 1"/>
          <p:cNvSpPr txBox="1"/>
          <p:nvPr/>
        </p:nvSpPr>
        <p:spPr>
          <a:xfrm>
            <a:off x="381000" y="990600"/>
            <a:ext cx="8305800" cy="4524315"/>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kumimoji="0" lang="en-US" sz="2400" b="1" i="0" u="none" strike="noStrike" kern="1200" cap="none" spc="0" normalizeH="0" baseline="0" noProof="0" dirty="0">
                <a:ln>
                  <a:noFill/>
                </a:ln>
                <a:solidFill>
                  <a:schemeClr val="tx2">
                    <a:lumMod val="75000"/>
                  </a:schemeClr>
                </a:solidFill>
                <a:effectLst/>
                <a:uLnTx/>
                <a:uFillTx/>
                <a:latin typeface="+mn-lt"/>
                <a:ea typeface="+mn-ea"/>
                <a:cs typeface="+mn-cs"/>
              </a:rPr>
              <a:t>Drying:  </a:t>
            </a:r>
            <a:r>
              <a:rPr kumimoji="0" lang="en-US" sz="2400" i="0" u="none" strike="noStrike" kern="1200" cap="none" spc="0" normalizeH="0" baseline="0" noProof="0" dirty="0">
                <a:ln>
                  <a:noFill/>
                </a:ln>
                <a:solidFill>
                  <a:schemeClr val="tx2">
                    <a:lumMod val="75000"/>
                  </a:schemeClr>
                </a:solidFill>
                <a:effectLst/>
                <a:uLnTx/>
                <a:uFillTx/>
                <a:latin typeface="+mn-lt"/>
                <a:ea typeface="+mn-ea"/>
                <a:cs typeface="+mn-cs"/>
              </a:rPr>
              <a:t>plants</a:t>
            </a:r>
            <a:r>
              <a:rPr kumimoji="0" lang="en-US" sz="2400" i="0" u="none" strike="noStrike" kern="1200" cap="none" spc="0" normalizeH="0" noProof="0" dirty="0">
                <a:ln>
                  <a:noFill/>
                </a:ln>
                <a:solidFill>
                  <a:schemeClr val="tx2">
                    <a:lumMod val="75000"/>
                  </a:schemeClr>
                </a:solidFill>
                <a:effectLst/>
                <a:uLnTx/>
                <a:uFillTx/>
                <a:latin typeface="+mn-lt"/>
                <a:ea typeface="+mn-ea"/>
                <a:cs typeface="+mn-cs"/>
              </a:rPr>
              <a:t> without flower or seeds</a:t>
            </a:r>
            <a:endParaRPr kumimoji="0" lang="en-US" sz="2400" b="0" i="0" u="none" strike="noStrike" kern="1200" cap="none" spc="0" normalizeH="0" baseline="0" noProof="0" dirty="0">
              <a:ln>
                <a:noFill/>
              </a:ln>
              <a:solidFill>
                <a:schemeClr val="tx2">
                  <a:lumMod val="75000"/>
                </a:schemeClr>
              </a:solidFill>
              <a:effectLst/>
              <a:uLnTx/>
              <a:uFillTx/>
              <a:latin typeface="+mn-lt"/>
              <a:ea typeface="+mn-ea"/>
              <a:cs typeface="+mn-cs"/>
            </a:endParaRP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lang="en-US" sz="2400" b="1" dirty="0">
                <a:solidFill>
                  <a:schemeClr val="tx2">
                    <a:lumMod val="75000"/>
                  </a:schemeClr>
                </a:solidFill>
              </a:rPr>
              <a:t>Pile and Tarp</a:t>
            </a:r>
            <a:r>
              <a:rPr lang="en-US" sz="2400" dirty="0">
                <a:solidFill>
                  <a:schemeClr val="tx2">
                    <a:lumMod val="75000"/>
                  </a:schemeClr>
                </a:solidFill>
              </a:rPr>
              <a:t>: Leave </a:t>
            </a:r>
            <a:r>
              <a:rPr lang="en-US" sz="2400" dirty="0" err="1">
                <a:solidFill>
                  <a:schemeClr val="tx2">
                    <a:lumMod val="75000"/>
                  </a:schemeClr>
                </a:solidFill>
              </a:rPr>
              <a:t>tarped</a:t>
            </a:r>
            <a:r>
              <a:rPr lang="en-US" sz="2400" dirty="0">
                <a:solidFill>
                  <a:schemeClr val="tx2">
                    <a:lumMod val="75000"/>
                  </a:schemeClr>
                </a:solidFill>
              </a:rPr>
              <a:t> until material is completely dried out</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lang="en-US" sz="2400" b="1" dirty="0">
                <a:solidFill>
                  <a:schemeClr val="tx2">
                    <a:lumMod val="75000"/>
                  </a:schemeClr>
                </a:solidFill>
              </a:rPr>
              <a:t>Bag and Trash: </a:t>
            </a:r>
            <a:r>
              <a:rPr lang="en-US" sz="2400" dirty="0">
                <a:solidFill>
                  <a:schemeClr val="tx2">
                    <a:lumMod val="75000"/>
                  </a:schemeClr>
                </a:solidFill>
              </a:rPr>
              <a:t>When possible, allow plants to rot in a sunny location then dispose of in regular trash</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lang="en-US" sz="2400" b="1" dirty="0">
                <a:solidFill>
                  <a:schemeClr val="tx2">
                    <a:lumMod val="75000"/>
                  </a:schemeClr>
                </a:solidFill>
              </a:rPr>
              <a:t>Chipping and Compost:  </a:t>
            </a:r>
            <a:r>
              <a:rPr lang="en-US" sz="2400" dirty="0">
                <a:solidFill>
                  <a:schemeClr val="tx2">
                    <a:lumMod val="75000"/>
                  </a:schemeClr>
                </a:solidFill>
              </a:rPr>
              <a:t>Woody plants that do not spread </a:t>
            </a:r>
            <a:r>
              <a:rPr lang="en-US" sz="2400" dirty="0" err="1">
                <a:solidFill>
                  <a:schemeClr val="tx2">
                    <a:lumMod val="75000"/>
                  </a:schemeClr>
                </a:solidFill>
              </a:rPr>
              <a:t>vegetatively</a:t>
            </a:r>
            <a:r>
              <a:rPr lang="en-US" sz="2400" dirty="0">
                <a:solidFill>
                  <a:schemeClr val="tx2">
                    <a:lumMod val="75000"/>
                  </a:schemeClr>
                </a:solidFill>
              </a:rPr>
              <a:t> can be chipped and left on site to compost</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lang="en-US" sz="2400" b="1" dirty="0">
                <a:solidFill>
                  <a:schemeClr val="tx2">
                    <a:lumMod val="75000"/>
                  </a:schemeClr>
                </a:solidFill>
              </a:rPr>
              <a:t>Burning</a:t>
            </a:r>
            <a:r>
              <a:rPr lang="en-US" sz="2400" dirty="0">
                <a:solidFill>
                  <a:schemeClr val="tx2">
                    <a:lumMod val="75000"/>
                  </a:schemeClr>
                </a:solidFill>
              </a:rPr>
              <a:t>: Burn only in accordance with the law and required permits.  Monitor weather conditions, not advisable to burn some toxic plants i.e. poison hemlock</a:t>
            </a:r>
          </a:p>
          <a:p>
            <a:pPr marL="342900" marR="0" indent="-342900" algn="l" defTabSz="914400" rtl="0" eaLnBrk="1" fontAlgn="auto" latinLnBrk="0" hangingPunct="1">
              <a:lnSpc>
                <a:spcPct val="100000"/>
              </a:lnSpc>
              <a:spcBef>
                <a:spcPct val="20000"/>
              </a:spcBef>
              <a:spcAft>
                <a:spcPts val="0"/>
              </a:spcAft>
              <a:buClrTx/>
              <a:buSzTx/>
              <a:tabLst/>
            </a:pPr>
            <a:endParaRPr kumimoji="0" lang="en-US" sz="2400" b="0" i="0" u="none" strike="noStrike" kern="1200" cap="none" spc="0" normalizeH="0" baseline="0" noProof="0" dirty="0">
              <a:ln>
                <a:noFill/>
              </a:ln>
              <a:solidFill>
                <a:schemeClr val="tx2">
                  <a:lumMod val="75000"/>
                </a:schemeClr>
              </a:solidFill>
              <a:effectLst/>
              <a:uLnTx/>
              <a:uFillTx/>
              <a:latin typeface="+mn-lt"/>
              <a:ea typeface="+mn-ea"/>
              <a:cs typeface="+mn-cs"/>
            </a:endParaRPr>
          </a:p>
        </p:txBody>
      </p:sp>
      <p:sp>
        <p:nvSpPr>
          <p:cNvPr id="3" name="TextBox 2"/>
          <p:cNvSpPr txBox="1"/>
          <p:nvPr/>
        </p:nvSpPr>
        <p:spPr>
          <a:xfrm>
            <a:off x="1295400" y="0"/>
            <a:ext cx="6400800" cy="584775"/>
          </a:xfrm>
          <a:prstGeom prst="rect">
            <a:avLst/>
          </a:prstGeom>
        </p:spPr>
        <p:txBody>
          <a:bodyPr wrap="square" rtlCol="0">
            <a:spAutoFit/>
          </a:bodyPr>
          <a:lstStyle/>
          <a:p>
            <a:pPr marL="342900" marR="0" indent="-342900" algn="ctr" defTabSz="914400" rtl="0" eaLnBrk="1" fontAlgn="auto" latinLnBrk="0" hangingPunct="1">
              <a:lnSpc>
                <a:spcPct val="100000"/>
              </a:lnSpc>
              <a:spcBef>
                <a:spcPct val="20000"/>
              </a:spcBef>
              <a:spcAft>
                <a:spcPts val="0"/>
              </a:spcAft>
              <a:buClrTx/>
              <a:buSzTx/>
              <a:tabLst/>
            </a:pPr>
            <a:r>
              <a:rPr kumimoji="0" lang="en-US" sz="3200" b="1" i="0" u="none" strike="noStrike" kern="1200" cap="none" spc="0" normalizeH="0" baseline="0" noProof="0" dirty="0">
                <a:ln>
                  <a:noFill/>
                </a:ln>
                <a:solidFill>
                  <a:schemeClr val="tx2">
                    <a:lumMod val="75000"/>
                  </a:schemeClr>
                </a:solidFill>
                <a:effectLst/>
                <a:uLnTx/>
                <a:uFillTx/>
                <a:latin typeface="+mn-lt"/>
                <a:ea typeface="+mn-ea"/>
                <a:cs typeface="+mn-cs"/>
              </a:rPr>
              <a:t>WEED DISPOSAL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extBox 1"/>
          <p:cNvSpPr txBox="1"/>
          <p:nvPr/>
        </p:nvSpPr>
        <p:spPr>
          <a:xfrm>
            <a:off x="762000" y="838200"/>
            <a:ext cx="7848600" cy="3453253"/>
          </a:xfrm>
          <a:prstGeom prst="rect">
            <a:avLst/>
          </a:prstGeom>
        </p:spPr>
        <p:txBody>
          <a:bodyPr wrap="square" rtlCol="0">
            <a:spAutoFit/>
          </a:bodyPr>
          <a:lstStyle/>
          <a:p>
            <a:pPr marL="342900" marR="0" indent="-342900" algn="ctr" defTabSz="914400" rtl="0" eaLnBrk="1" fontAlgn="auto" latinLnBrk="0" hangingPunct="1">
              <a:lnSpc>
                <a:spcPct val="100000"/>
              </a:lnSpc>
              <a:spcBef>
                <a:spcPct val="20000"/>
              </a:spcBef>
              <a:spcAft>
                <a:spcPts val="0"/>
              </a:spcAft>
              <a:buClrTx/>
              <a:buSzTx/>
              <a:tabLst/>
            </a:pPr>
            <a:endParaRPr kumimoji="0" lang="en-US" sz="2800" b="0" i="0" u="none" strike="noStrike" kern="1200" cap="none" spc="0" normalizeH="0" baseline="0" noProof="0" dirty="0">
              <a:ln>
                <a:noFill/>
              </a:ln>
              <a:solidFill>
                <a:schemeClr val="tx2">
                  <a:lumMod val="75000"/>
                </a:schemeClr>
              </a:solidFill>
              <a:effectLst/>
              <a:uLnTx/>
              <a:uFillTx/>
              <a:latin typeface="+mn-lt"/>
              <a:ea typeface="+mn-ea"/>
              <a:cs typeface="+mn-cs"/>
            </a:endParaRP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lang="en-US" sz="2800" dirty="0">
                <a:solidFill>
                  <a:schemeClr val="tx2">
                    <a:lumMod val="75000"/>
                  </a:schemeClr>
                </a:solidFill>
              </a:rPr>
              <a:t>Home compost does not get hot enough to kill the seeds of many weeds (</a:t>
            </a:r>
            <a:r>
              <a:rPr lang="en-US" sz="2800" dirty="0" err="1">
                <a:solidFill>
                  <a:schemeClr val="tx2">
                    <a:lumMod val="75000"/>
                  </a:schemeClr>
                </a:solidFill>
              </a:rPr>
              <a:t>ie</a:t>
            </a:r>
            <a:r>
              <a:rPr lang="en-US" sz="2800" dirty="0">
                <a:solidFill>
                  <a:schemeClr val="tx2">
                    <a:lumMod val="75000"/>
                  </a:schemeClr>
                </a:solidFill>
              </a:rPr>
              <a:t>. </a:t>
            </a:r>
            <a:r>
              <a:rPr lang="en-US" sz="2800" dirty="0" err="1">
                <a:solidFill>
                  <a:schemeClr val="tx2">
                    <a:lumMod val="75000"/>
                  </a:schemeClr>
                </a:solidFill>
              </a:rPr>
              <a:t>english</a:t>
            </a:r>
            <a:r>
              <a:rPr lang="en-US" sz="2800" dirty="0">
                <a:solidFill>
                  <a:schemeClr val="tx2">
                    <a:lumMod val="75000"/>
                  </a:schemeClr>
                </a:solidFill>
              </a:rPr>
              <a:t> ivy and scotch broom)</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lang="en-US" sz="2800" dirty="0">
                <a:solidFill>
                  <a:schemeClr val="tx2">
                    <a:lumMod val="75000"/>
                  </a:schemeClr>
                </a:solidFill>
              </a:rPr>
              <a:t>Monitor yard debris for escaped weeds</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lang="en-US" sz="2800" dirty="0">
                <a:solidFill>
                  <a:schemeClr val="tx2">
                    <a:lumMod val="75000"/>
                  </a:schemeClr>
                </a:solidFill>
              </a:rPr>
              <a:t>Never dump yard debris in natural areas</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endParaRPr kumimoji="0" lang="en-US" sz="2800" b="0" i="0" u="none" strike="noStrike" kern="1200" cap="none" spc="0" normalizeH="0" baseline="0" noProof="0" dirty="0">
              <a:ln>
                <a:noFill/>
              </a:ln>
              <a:solidFill>
                <a:schemeClr val="tx2">
                  <a:lumMod val="75000"/>
                </a:schemeClr>
              </a:solidFill>
              <a:effectLst/>
              <a:uLnTx/>
              <a:uFillTx/>
              <a:latin typeface="+mn-lt"/>
              <a:ea typeface="+mn-ea"/>
              <a:cs typeface="+mn-cs"/>
            </a:endParaRPr>
          </a:p>
        </p:txBody>
      </p:sp>
      <p:sp>
        <p:nvSpPr>
          <p:cNvPr id="3" name="TextBox 2"/>
          <p:cNvSpPr txBox="1"/>
          <p:nvPr/>
        </p:nvSpPr>
        <p:spPr>
          <a:xfrm>
            <a:off x="2133600" y="304800"/>
            <a:ext cx="4114800" cy="769441"/>
          </a:xfrm>
          <a:prstGeom prst="rect">
            <a:avLst/>
          </a:prstGeom>
        </p:spPr>
        <p:txBody>
          <a:bodyPr wrap="square" rtlCol="0">
            <a:spAutoFit/>
          </a:bodyPr>
          <a:lstStyle/>
          <a:p>
            <a:pPr marL="342900" marR="0" indent="-342900" algn="ctr" defTabSz="914400" rtl="0" eaLnBrk="1" fontAlgn="auto" latinLnBrk="0" hangingPunct="1">
              <a:lnSpc>
                <a:spcPct val="100000"/>
              </a:lnSpc>
              <a:spcBef>
                <a:spcPct val="20000"/>
              </a:spcBef>
              <a:spcAft>
                <a:spcPts val="0"/>
              </a:spcAft>
              <a:buClrTx/>
              <a:buSzTx/>
              <a:tabLst/>
            </a:pPr>
            <a:r>
              <a:rPr kumimoji="0" lang="en-US" sz="4400" b="1" i="0" u="none" strike="noStrike" kern="1200" cap="none" spc="0" normalizeH="0" baseline="0" noProof="0" dirty="0">
                <a:ln>
                  <a:noFill/>
                </a:ln>
                <a:solidFill>
                  <a:schemeClr val="tx2">
                    <a:lumMod val="75000"/>
                  </a:schemeClr>
                </a:solidFill>
                <a:effectLst/>
                <a:uLnTx/>
                <a:uFillTx/>
                <a:latin typeface="+mn-lt"/>
                <a:ea typeface="+mn-ea"/>
                <a:cs typeface="+mn-cs"/>
              </a:rPr>
              <a:t>Remember</a:t>
            </a:r>
          </a:p>
        </p:txBody>
      </p:sp>
      <p:sp>
        <p:nvSpPr>
          <p:cNvPr id="4" name="TextBox 3"/>
          <p:cNvSpPr txBox="1"/>
          <p:nvPr/>
        </p:nvSpPr>
        <p:spPr>
          <a:xfrm>
            <a:off x="685800" y="3810000"/>
            <a:ext cx="7772400" cy="3367076"/>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kumimoji="0" lang="en-US" sz="2800" b="0" i="0" u="none" strike="noStrike" kern="1200" cap="none" spc="0" normalizeH="0" baseline="0" noProof="0" dirty="0">
                <a:ln>
                  <a:noFill/>
                </a:ln>
                <a:solidFill>
                  <a:schemeClr val="tx2">
                    <a:lumMod val="75000"/>
                  </a:schemeClr>
                </a:solidFill>
                <a:effectLst/>
                <a:uLnTx/>
                <a:uFillTx/>
                <a:latin typeface="+mn-lt"/>
                <a:ea typeface="+mn-ea"/>
                <a:cs typeface="+mn-cs"/>
              </a:rPr>
              <a:t>When moving noxious</a:t>
            </a:r>
            <a:r>
              <a:rPr kumimoji="0" lang="en-US" sz="2800" b="0" i="0" u="none" strike="noStrike" kern="1200" cap="none" spc="0" normalizeH="0" noProof="0" dirty="0">
                <a:ln>
                  <a:noFill/>
                </a:ln>
                <a:solidFill>
                  <a:schemeClr val="tx2">
                    <a:lumMod val="75000"/>
                  </a:schemeClr>
                </a:solidFill>
                <a:effectLst/>
                <a:uLnTx/>
                <a:uFillTx/>
                <a:latin typeface="+mn-lt"/>
                <a:ea typeface="+mn-ea"/>
                <a:cs typeface="+mn-cs"/>
              </a:rPr>
              <a:t> weeds in a vehicle for disposal, secure plant material so that none can escape during transport</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r>
              <a:rPr lang="en-US" sz="2800" baseline="0" dirty="0">
                <a:solidFill>
                  <a:schemeClr val="tx2">
                    <a:lumMod val="75000"/>
                  </a:schemeClr>
                </a:solidFill>
              </a:rPr>
              <a:t>Remember</a:t>
            </a:r>
            <a:r>
              <a:rPr lang="en-US" sz="2800" dirty="0">
                <a:solidFill>
                  <a:schemeClr val="tx2">
                    <a:lumMod val="75000"/>
                  </a:schemeClr>
                </a:solidFill>
              </a:rPr>
              <a:t> to clean your shoes and clothing from any material that could propagate plants</a:t>
            </a: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endParaRPr kumimoji="0" lang="en-US" sz="2800" b="0" i="0" u="none" strike="noStrike" kern="1200" cap="none" spc="0" normalizeH="0" baseline="0" noProof="0" dirty="0">
              <a:ln>
                <a:noFill/>
              </a:ln>
              <a:solidFill>
                <a:schemeClr val="tx2">
                  <a:lumMod val="75000"/>
                </a:schemeClr>
              </a:solidFill>
              <a:effectLst/>
              <a:uLnTx/>
              <a:uFillTx/>
              <a:latin typeface="+mn-lt"/>
              <a:ea typeface="+mn-ea"/>
              <a:cs typeface="+mn-cs"/>
            </a:endParaRPr>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pPr>
            <a:endParaRPr kumimoji="0" lang="en-US" sz="2800" b="0" i="0" u="none" strike="noStrike" kern="1200" cap="none" spc="0" normalizeH="0" baseline="0" noProof="0" dirty="0">
              <a:ln>
                <a:noFill/>
              </a:ln>
              <a:solidFill>
                <a:schemeClr val="tx2">
                  <a:lumMod val="75000"/>
                </a:schemeClr>
              </a:solidFill>
              <a:effectLst/>
              <a:uLnTx/>
              <a:uFillTx/>
              <a:latin typeface="+mn-lt"/>
              <a:ea typeface="+mn-ea"/>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2" name="Picture 1" descr="CG Logo '14 PNG.png"/>
          <p:cNvPicPr>
            <a:picLocks noChangeAspect="1"/>
          </p:cNvPicPr>
          <p:nvPr/>
        </p:nvPicPr>
        <p:blipFill>
          <a:blip r:embed="rId3" cstate="print"/>
          <a:stretch>
            <a:fillRect/>
          </a:stretch>
        </p:blipFill>
        <p:spPr>
          <a:xfrm>
            <a:off x="3276600" y="457200"/>
            <a:ext cx="2590800" cy="148906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a:lstStyle>
        <a:def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defRPr kumimoji="0" sz="2000" b="0" i="0" u="none" strike="noStrike" kern="1200" cap="none" spc="0" normalizeH="0" baseline="0" noProof="0" dirty="0" smtClean="0">
            <a:ln>
              <a:noFill/>
            </a:ln>
            <a:solidFill>
              <a:schemeClr val="tx1"/>
            </a:solidFill>
            <a:effectLst/>
            <a:uLnTx/>
            <a:uFillTx/>
            <a:latin typeface="+mn-lt"/>
            <a:ea typeface="+mn-ea"/>
            <a:cs typeface="+mn-cs"/>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10579</TotalTime>
  <Words>7112</Words>
  <Application>Microsoft Office PowerPoint</Application>
  <PresentationFormat>On-screen Show (4:3)</PresentationFormat>
  <Paragraphs>575</Paragraphs>
  <Slides>40</Slides>
  <Notes>37</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40</vt:i4>
      </vt:variant>
    </vt:vector>
  </HeadingPairs>
  <TitlesOfParts>
    <vt:vector size="52" baseType="lpstr">
      <vt:lpstr>Arial</vt:lpstr>
      <vt:lpstr>Arial Rounded MT Bold</vt:lpstr>
      <vt:lpstr>Calibri</vt:lpstr>
      <vt:lpstr>Elephant</vt:lpstr>
      <vt:lpstr>Euphemia</vt:lpstr>
      <vt:lpstr>Microsoft Sans Serif</vt:lpstr>
      <vt:lpstr>Symbol</vt:lpstr>
      <vt:lpstr>Tahoma</vt:lpstr>
      <vt:lpstr>Times New Roman</vt:lpstr>
      <vt:lpstr>Verdana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Skamania County</dc:title>
  <dc:creator>soliz</dc:creator>
  <cp:lastModifiedBy>Emily Stevenson</cp:lastModifiedBy>
  <cp:revision>883</cp:revision>
  <dcterms:created xsi:type="dcterms:W3CDTF">2016-09-01T15:52:47Z</dcterms:created>
  <dcterms:modified xsi:type="dcterms:W3CDTF">2019-02-06T16:42:29Z</dcterms:modified>
</cp:coreProperties>
</file>