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2" r:id="rId4"/>
    <p:sldId id="261" r:id="rId5"/>
    <p:sldId id="263" r:id="rId6"/>
    <p:sldId id="258" r:id="rId7"/>
    <p:sldId id="264" r:id="rId8"/>
    <p:sldId id="265" r:id="rId9"/>
    <p:sldId id="259" r:id="rId10"/>
    <p:sldId id="266" r:id="rId11"/>
    <p:sldId id="260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35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1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61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47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4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2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09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57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9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13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60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45F4C1B2-DAD7-4968-9D00-20E6E2B876E9}" type="datetimeFigureOut">
              <a:rPr lang="en-US" smtClean="0"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3647E3F-3088-4C2C-A135-38E277DA6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99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www.google.com/url?sa=i&amp;rct=j&amp;q=&amp;esrc=s&amp;source=images&amp;cd=&amp;cad=rja&amp;uact=8&amp;ved=0ahUKEwiDsvWZ3NTTAhVF8CYKHW7IBMIQjRwIBw&amp;url=http%3A%2F%2Fwww.thegardenlady.org%2Fthe-root-of-mustard-garlic-weed%2F&amp;psig=AFQjCNFcMIx7WTFukUMlmQOnxh_BMACo_A&amp;ust=149393396570525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/url?sa=i&amp;rct=j&amp;q=&amp;esrc=s&amp;source=images&amp;cd=&amp;ved=0ahUKEwjqzLKz2NTTAhWJ2SYKHTkZC9EQjRwIBw&amp;url=http%3A%2F%2Fwww.pfaf.org%2Fuser%2FPlant.aspx%3FLatinName%3DAlliaria%2Bpetiolata&amp;psig=AFQjCNFcMIx7WTFukUMlmQOnxh_BMACo_A&amp;ust=149393396570525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ved=0ahUKEwjSwN68u9bTAhUKNiYKHae2AU0QjRwIBw&amp;url=http%3A%2F%2Fwww.kingcounty.gov%2Fservices%2Fenvironment%2Fanimals-and-plants%2Fnoxious-weeds%2Fweed-identification%2Ffalse-brome.aspx&amp;psig=AFQjCNEgLieNB0PQDz2rGjbJbY9GIz9jvg&amp;ust=1493995030468947" TargetMode="External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ahUKEwiEiLfjvNbTAhVF6SYKHVfdDxcQjRwIBw&amp;url=http%3A%2F%2Fwww.kingcounty.gov%2Fservices%2Fenvironment%2Fanimals-and-plants%2Fnoxious-weeds%2Fweed-identification%2Ffalse-brome.aspx&amp;psig=AFQjCNEgLieNB0PQDz2rGjbJbY9GIz9jvg&amp;ust=1493995030468947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oogle.com/url?sa=i&amp;rct=j&amp;q=&amp;esrc=s&amp;source=images&amp;cd=&amp;cad=rja&amp;uact=8&amp;ved=0ahUKEwjfl_LQvtbTAhXBRiYKHexYDeUQjRwIBw&amp;url=http%3A%2F%2Fextension.missouri.edu%2Fpublications%2FDisplayPrinterFriendlyPub.aspx%3FP%3DM182&amp;psig=AFQjCNHmldvSM-3pLo282PMFDjXtmBA1BA&amp;ust=149399587707089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2" Type="http://schemas.openxmlformats.org/officeDocument/2006/relationships/hyperlink" Target="http://www.google.com/url?sa=i&amp;rct=j&amp;q=&amp;esrc=s&amp;source=images&amp;cd=&amp;cad=rja&amp;uact=8&amp;ved=0ahUKEwitvtOnm9fTAhVpyFQKHY8pBpcQjRwIBw&amp;url=http%3A%2F%2Fbotany.csdl.tamu.edu%2FFLORA%2Ftfplab%2Fvegchar.htm&amp;psig=AFQjCNEpdO3jGtQ61yGW3boaaYugr7wloA&amp;ust=14940198889861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uact=8&amp;ved=0ahUKEwil27Xom9fTAhXCiVQKHUHaDjcQjRwIBw&amp;url=http%3A%2F%2Fwww.nzplants.auckland.ac.nz%2Fen%2Fabout%2Fseed-plants-flowering%2Fmalvaceae%2Fhibiscus-richardsonii.html&amp;psig=AFQjCNFHFO3KBPsnlTpuLYjWMv95m-n8LQ&amp;ust=1494020873081169" TargetMode="External"/><Relationship Id="rId5" Type="http://schemas.openxmlformats.org/officeDocument/2006/relationships/image" Target="../media/image29.jpeg"/><Relationship Id="rId4" Type="http://schemas.openxmlformats.org/officeDocument/2006/relationships/hyperlink" Target="http://www.google.com/url?sa=i&amp;rct=j&amp;q=&amp;esrc=s&amp;source=images&amp;cd=&amp;cad=rja&amp;uact=8&amp;ved=0ahUKEwjX4ZGCmNfTAhWk0YMKHeetAcMQjRwIBw&amp;url=http%3A%2F%2Fwww.backyardnature.net%2Fn%2Fh%2F5-eyes.htm&amp;psig=AFQjCNEpdO3jGtQ61yGW3boaaYugr7wloA&amp;ust=1494019888986144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Invasive Weed Identification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Christina Mead, USFS Botanist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17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04" y="74390"/>
            <a:ext cx="10058400" cy="1609344"/>
          </a:xfrm>
        </p:spPr>
        <p:txBody>
          <a:bodyPr/>
          <a:lstStyle/>
          <a:p>
            <a:r>
              <a:rPr lang="en-US" dirty="0" smtClean="0"/>
              <a:t>Garlic Mustard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562100"/>
            <a:ext cx="4904740" cy="4475163"/>
          </a:xfrm>
        </p:spPr>
        <p:txBody>
          <a:bodyPr>
            <a:normAutofit lnSpcReduction="10000"/>
          </a:bodyPr>
          <a:lstStyle/>
          <a:p>
            <a:r>
              <a:rPr lang="en-US" sz="2400" b="1" i="1" dirty="0" err="1" smtClean="0"/>
              <a:t>Alliaria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petiolata</a:t>
            </a:r>
            <a:endParaRPr lang="en-US" sz="2400" b="1" i="1" dirty="0" smtClean="0"/>
          </a:p>
          <a:p>
            <a:r>
              <a:rPr lang="en-US" sz="2400" b="1" dirty="0" smtClean="0"/>
              <a:t>Member of the mustard family</a:t>
            </a:r>
          </a:p>
          <a:p>
            <a:r>
              <a:rPr lang="en-US" sz="2400" b="1" dirty="0" smtClean="0"/>
              <a:t>Native to Europe, well established in western Oregon and Washington.</a:t>
            </a:r>
          </a:p>
          <a:p>
            <a:r>
              <a:rPr lang="en-US" sz="2400" b="1" dirty="0" smtClean="0"/>
              <a:t>1-3 feet tall</a:t>
            </a:r>
          </a:p>
          <a:p>
            <a:r>
              <a:rPr lang="en-US" sz="2400" b="1" dirty="0" smtClean="0"/>
              <a:t>These plants regrow from root fragments</a:t>
            </a:r>
          </a:p>
          <a:p>
            <a:r>
              <a:rPr lang="en-US" sz="2400" b="1" dirty="0" smtClean="0"/>
              <a:t>Displaces native understory, decreasing diversity and forage.</a:t>
            </a:r>
            <a:endParaRPr lang="en-US" sz="2400" b="1" dirty="0" smtClean="0"/>
          </a:p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86" y="226296"/>
            <a:ext cx="4690533" cy="35179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883" y="189234"/>
            <a:ext cx="3606643" cy="466632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0" name="Picture 2" descr="Image result for garlic mustard root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86" y="3459955"/>
            <a:ext cx="4762500" cy="317182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753115" y="4201292"/>
            <a:ext cx="1327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Oregon Department of Agriculture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28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5486"/>
            <a:ext cx="10058400" cy="1609344"/>
          </a:xfrm>
        </p:spPr>
        <p:txBody>
          <a:bodyPr/>
          <a:lstStyle/>
          <a:p>
            <a:r>
              <a:rPr lang="en-US" dirty="0" smtClean="0"/>
              <a:t>Garlic Mustard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248" y="1346707"/>
            <a:ext cx="5165852" cy="5354935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The rosette leaves </a:t>
            </a:r>
            <a:r>
              <a:rPr lang="en-US" sz="2400" b="1" dirty="0"/>
              <a:t>are dark green, </a:t>
            </a:r>
            <a:r>
              <a:rPr lang="en-US" sz="2400" b="1" dirty="0" smtClean="0"/>
              <a:t>heart-shaped (cordate) or kidney-shaped, </a:t>
            </a:r>
            <a:r>
              <a:rPr lang="en-US" sz="2400" b="1" dirty="0"/>
              <a:t>and have scalloped </a:t>
            </a:r>
            <a:r>
              <a:rPr lang="en-US" sz="2400" b="1" dirty="0" smtClean="0"/>
              <a:t>or broadly serrate (toothed) leaf margins</a:t>
            </a:r>
          </a:p>
          <a:p>
            <a:r>
              <a:rPr lang="en-US" sz="2400" b="1" dirty="0" smtClean="0"/>
              <a:t>The leaf stalks (petioles) are reddish-purple</a:t>
            </a:r>
            <a:endParaRPr lang="en-US" sz="2400" b="1" dirty="0"/>
          </a:p>
          <a:p>
            <a:r>
              <a:rPr lang="en-US" sz="2400" b="1" dirty="0" smtClean="0"/>
              <a:t>The stem leaves are more triangular, with sharp teeth, and alternate up the flowering stem</a:t>
            </a:r>
          </a:p>
          <a:p>
            <a:r>
              <a:rPr lang="en-US" sz="2400" b="1" dirty="0" smtClean="0"/>
              <a:t>They </a:t>
            </a:r>
            <a:r>
              <a:rPr lang="en-US" sz="2400" b="1" dirty="0"/>
              <a:t>produce a distinct garlic odor when crushed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211" y="0"/>
            <a:ext cx="5639289" cy="42309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100" y="3276478"/>
            <a:ext cx="4584700" cy="358152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06977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48" y="31496"/>
            <a:ext cx="10058400" cy="1609344"/>
          </a:xfrm>
        </p:spPr>
        <p:txBody>
          <a:bodyPr/>
          <a:lstStyle/>
          <a:p>
            <a:r>
              <a:rPr lang="en-US" dirty="0" smtClean="0"/>
              <a:t>Garlic Mustard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1396" y="1435100"/>
            <a:ext cx="4708652" cy="51054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In April to June of its second year, this plant will produce flowering stalks and small, white, four </a:t>
            </a:r>
            <a:r>
              <a:rPr lang="en-US" sz="2400" b="1" dirty="0" err="1" smtClean="0"/>
              <a:t>petaled</a:t>
            </a:r>
            <a:r>
              <a:rPr lang="en-US" sz="2400" b="1" dirty="0" smtClean="0"/>
              <a:t> flowers</a:t>
            </a:r>
          </a:p>
          <a:p>
            <a:r>
              <a:rPr lang="en-US" sz="2400" b="1" dirty="0" smtClean="0"/>
              <a:t>These will develop into long, thin seed pods (siliques), which will split open and release the seeds.</a:t>
            </a:r>
          </a:p>
          <a:p>
            <a:r>
              <a:rPr lang="en-US" sz="2400" b="1" dirty="0" smtClean="0"/>
              <a:t>This splitting will launch the seeds a fair distance around the parent plant.</a:t>
            </a:r>
            <a:endParaRPr lang="en-US" sz="2400" b="1" dirty="0"/>
          </a:p>
        </p:txBody>
      </p:sp>
      <p:pic>
        <p:nvPicPr>
          <p:cNvPr id="1028" name="Picture 4" descr="Image result for garlic mustard roo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83819"/>
            <a:ext cx="4267201" cy="677418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951" y="0"/>
            <a:ext cx="3337194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8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148" y="124862"/>
            <a:ext cx="10058400" cy="1609344"/>
          </a:xfrm>
        </p:spPr>
        <p:txBody>
          <a:bodyPr/>
          <a:lstStyle/>
          <a:p>
            <a:r>
              <a:rPr lang="en-US" dirty="0" smtClean="0"/>
              <a:t>Vocabulary: Leaf shapes + margins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84" y="1324558"/>
            <a:ext cx="5963738" cy="238709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Plant leaves come in a bewildering array of shapes</a:t>
            </a:r>
            <a:r>
              <a:rPr lang="en-US" sz="2400" b="1" dirty="0"/>
              <a:t> </a:t>
            </a:r>
            <a:r>
              <a:rPr lang="en-US" sz="2400" b="1" dirty="0" smtClean="0"/>
              <a:t>and sizes</a:t>
            </a:r>
          </a:p>
          <a:p>
            <a:r>
              <a:rPr lang="en-US" sz="2400" b="1" dirty="0" smtClean="0"/>
              <a:t>There is specific vocabulary to help identify the form of leaves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790126" y="1456127"/>
            <a:ext cx="4965698" cy="583805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429129" y="1733932"/>
            <a:ext cx="3694939" cy="65532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Rectangle 5"/>
          <p:cNvSpPr/>
          <p:nvPr/>
        </p:nvSpPr>
        <p:spPr>
          <a:xfrm>
            <a:off x="6553199" y="5473700"/>
            <a:ext cx="1511300" cy="127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8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48" y="0"/>
            <a:ext cx="10058400" cy="1609344"/>
          </a:xfrm>
        </p:spPr>
        <p:txBody>
          <a:bodyPr/>
          <a:lstStyle/>
          <a:p>
            <a:r>
              <a:rPr lang="en-US" dirty="0" smtClean="0"/>
              <a:t>False Brome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6548" y="1476184"/>
            <a:ext cx="5537360" cy="527367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4048" y="1257808"/>
            <a:ext cx="4900348" cy="5155692"/>
          </a:xfrm>
        </p:spPr>
        <p:txBody>
          <a:bodyPr>
            <a:normAutofit/>
          </a:bodyPr>
          <a:lstStyle/>
          <a:p>
            <a:r>
              <a:rPr lang="en-US" sz="2400" b="1" i="1" dirty="0" err="1" smtClean="0"/>
              <a:t>Brachypodium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sylvaticum</a:t>
            </a:r>
            <a:endParaRPr lang="en-US" sz="2400" b="1" i="1" dirty="0" smtClean="0"/>
          </a:p>
          <a:p>
            <a:r>
              <a:rPr lang="en-US" sz="2400" b="1" dirty="0" smtClean="0"/>
              <a:t>Native to Europe, Asia and North Africa</a:t>
            </a:r>
          </a:p>
          <a:p>
            <a:r>
              <a:rPr lang="en-US" sz="2400" b="1" dirty="0" smtClean="0"/>
              <a:t>Perennial grass forms attractive bunches of lime-green leaf blades.</a:t>
            </a:r>
          </a:p>
          <a:p>
            <a:r>
              <a:rPr lang="en-US" sz="2400" b="1" dirty="0" smtClean="0"/>
              <a:t>Quickly becomes the dominant plant in forest understories. It is shade and drought tolerant. </a:t>
            </a:r>
            <a:endParaRPr lang="en-US" sz="2400" b="1" dirty="0"/>
          </a:p>
        </p:txBody>
      </p:sp>
      <p:pic>
        <p:nvPicPr>
          <p:cNvPr id="3074" name="Picture 2" descr="Image result for false brom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868" y="109156"/>
            <a:ext cx="3717376" cy="479304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863266" y="6275000"/>
            <a:ext cx="2820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Oregon Department of Agriculture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9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100" y="1473707"/>
            <a:ext cx="4370042" cy="5143500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48" y="153573"/>
            <a:ext cx="10058400" cy="1609344"/>
          </a:xfrm>
        </p:spPr>
        <p:txBody>
          <a:bodyPr/>
          <a:lstStyle/>
          <a:p>
            <a:r>
              <a:rPr lang="en-US" dirty="0" smtClean="0"/>
              <a:t>False brome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248" y="1473707"/>
            <a:ext cx="3895852" cy="51435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Leaf color is bright green throughout the growing season, turning bleached white during the winter</a:t>
            </a:r>
          </a:p>
          <a:p>
            <a:r>
              <a:rPr lang="en-US" sz="2400" b="1" dirty="0" smtClean="0"/>
              <a:t>Leaf margins and lower stems are hairy, and lack red streaking on the stems (as with native bromes)</a:t>
            </a:r>
          </a:p>
          <a:p>
            <a:r>
              <a:rPr lang="en-US" sz="2400" b="1" dirty="0" smtClean="0"/>
              <a:t>Leaves and flowering stalks are droopy</a:t>
            </a:r>
            <a:endParaRPr lang="en-US" sz="2400" b="1" dirty="0"/>
          </a:p>
        </p:txBody>
      </p:sp>
      <p:pic>
        <p:nvPicPr>
          <p:cNvPr id="4098" name="Picture 2" descr="Image result for false brom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848" y="153573"/>
            <a:ext cx="4539341" cy="3404506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88527" y="6235700"/>
            <a:ext cx="2820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Oregon Department of Agriculture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86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548" y="0"/>
            <a:ext cx="6791452" cy="1778000"/>
          </a:xfrm>
        </p:spPr>
        <p:txBody>
          <a:bodyPr/>
          <a:lstStyle/>
          <a:p>
            <a:r>
              <a:rPr lang="en-US" dirty="0" smtClean="0"/>
              <a:t>Vocabulary: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Parts of a grass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748" y="1778000"/>
            <a:ext cx="6092952" cy="45593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Grasses have specific terms for features of the leaf, stalk and </a:t>
            </a:r>
            <a:r>
              <a:rPr lang="en-US" sz="2400" b="1" dirty="0" err="1" smtClean="0"/>
              <a:t>seedhead</a:t>
            </a:r>
            <a:r>
              <a:rPr lang="en-US" sz="2400" b="1" dirty="0" smtClean="0"/>
              <a:t>. </a:t>
            </a:r>
          </a:p>
          <a:p>
            <a:r>
              <a:rPr lang="en-US" sz="2400" b="1" dirty="0" smtClean="0"/>
              <a:t>When identifying grasses, you’ll want to be aware of these terms. </a:t>
            </a:r>
          </a:p>
          <a:p>
            <a:r>
              <a:rPr lang="en-US" sz="2400" b="1" dirty="0" smtClean="0"/>
              <a:t>In particular, the leaf blade, and the structures where it sheaths to the stalk are important features before a grass produces seed. </a:t>
            </a:r>
            <a:endParaRPr lang="en-US" sz="2400" b="1" dirty="0"/>
          </a:p>
        </p:txBody>
      </p:sp>
      <p:pic>
        <p:nvPicPr>
          <p:cNvPr id="5122" name="Picture 2" descr="Image result for parts of a gras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64887"/>
            <a:ext cx="5219035" cy="670421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80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32758"/>
            <a:ext cx="10058400" cy="1609344"/>
          </a:xfrm>
        </p:spPr>
        <p:txBody>
          <a:bodyPr/>
          <a:lstStyle/>
          <a:p>
            <a:r>
              <a:rPr lang="en-US" dirty="0" smtClean="0"/>
              <a:t>Japanese Knotweed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0" y="1320800"/>
            <a:ext cx="5588000" cy="5194299"/>
          </a:xfrm>
        </p:spPr>
        <p:txBody>
          <a:bodyPr>
            <a:normAutofit lnSpcReduction="10000"/>
          </a:bodyPr>
          <a:lstStyle/>
          <a:p>
            <a:r>
              <a:rPr lang="en-US" sz="2400" b="1" i="1" dirty="0" err="1" smtClean="0"/>
              <a:t>Polygonum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cuspidatum</a:t>
            </a:r>
            <a:endParaRPr lang="en-US" sz="2400" b="1" i="1" dirty="0" smtClean="0"/>
          </a:p>
          <a:p>
            <a:r>
              <a:rPr lang="en-US" sz="2400" b="1" dirty="0" smtClean="0"/>
              <a:t>Native to Eurasia</a:t>
            </a:r>
          </a:p>
          <a:p>
            <a:r>
              <a:rPr lang="en-US" sz="2400" b="1" dirty="0" smtClean="0"/>
              <a:t>Introduced as an ornamental and planted for stream bank stabilization</a:t>
            </a:r>
          </a:p>
          <a:p>
            <a:r>
              <a:rPr lang="en-US" sz="2400" b="1" dirty="0" smtClean="0"/>
              <a:t>A deciduous perennial</a:t>
            </a:r>
          </a:p>
          <a:p>
            <a:r>
              <a:rPr lang="en-US" sz="2400" b="1" dirty="0" smtClean="0"/>
              <a:t>Grows 4-9’ tall from a deep rooted, creeping rhizome</a:t>
            </a:r>
          </a:p>
          <a:p>
            <a:r>
              <a:rPr lang="en-US" sz="2400" b="1" dirty="0" smtClean="0"/>
              <a:t>Creates dense canopies that exclude natives.</a:t>
            </a:r>
          </a:p>
          <a:p>
            <a:r>
              <a:rPr lang="en-US" sz="2400" b="1" dirty="0" smtClean="0"/>
              <a:t>Re-grow from broken off stem and rhizome fragments created during management or flood events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27000"/>
            <a:ext cx="5750724" cy="431304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0600" y="3234312"/>
            <a:ext cx="3266604" cy="3438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880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48" y="0"/>
            <a:ext cx="10058400" cy="1609344"/>
          </a:xfrm>
        </p:spPr>
        <p:txBody>
          <a:bodyPr/>
          <a:lstStyle/>
          <a:p>
            <a:r>
              <a:rPr lang="en-US" dirty="0" smtClean="0"/>
              <a:t>Japanese knotweed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848" y="1359408"/>
            <a:ext cx="5026152" cy="534619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This plant dies completely back each fall, and re-emerges in the spring from the rhizomes to form clonal patches</a:t>
            </a:r>
          </a:p>
          <a:p>
            <a:r>
              <a:rPr lang="en-US" sz="2400" b="1" dirty="0" smtClean="0"/>
              <a:t>Zig-zagging </a:t>
            </a:r>
            <a:r>
              <a:rPr lang="en-US" sz="2400" b="1" dirty="0"/>
              <a:t>stems have reddish-brown </a:t>
            </a:r>
            <a:r>
              <a:rPr lang="en-US" sz="2400" b="1" dirty="0" smtClean="0"/>
              <a:t>spots or streaks</a:t>
            </a:r>
            <a:endParaRPr lang="en-US" sz="2400" b="1" dirty="0"/>
          </a:p>
          <a:p>
            <a:r>
              <a:rPr lang="en-US" sz="2400" b="1" dirty="0"/>
              <a:t>Leaves are large </a:t>
            </a:r>
            <a:r>
              <a:rPr lang="en-US" sz="2400" b="1" dirty="0" smtClean="0"/>
              <a:t>(6-8” long, and 4-5” wide), </a:t>
            </a:r>
            <a:r>
              <a:rPr lang="en-US" sz="2400" b="1" dirty="0"/>
              <a:t>and slightly </a:t>
            </a:r>
            <a:r>
              <a:rPr lang="en-US" sz="2400" b="1" dirty="0" smtClean="0"/>
              <a:t>heart-shaped</a:t>
            </a:r>
          </a:p>
          <a:p>
            <a:r>
              <a:rPr lang="en-US" sz="2400" b="1" dirty="0" smtClean="0"/>
              <a:t>The flowers are greenish-white to cream and form large plumes at the ends of the stems from late July to October</a:t>
            </a:r>
            <a:endParaRPr lang="en-US" sz="2400" b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0" y="2590443"/>
            <a:ext cx="5486876" cy="4115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388" y="243709"/>
            <a:ext cx="4017612" cy="30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53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548" y="-67735"/>
            <a:ext cx="10058400" cy="1609344"/>
          </a:xfrm>
        </p:spPr>
        <p:txBody>
          <a:bodyPr/>
          <a:lstStyle/>
          <a:p>
            <a:r>
              <a:rPr lang="en-US" dirty="0" smtClean="0"/>
              <a:t>Rush </a:t>
            </a:r>
            <a:r>
              <a:rPr lang="en-US" dirty="0" err="1" smtClean="0"/>
              <a:t>Skeletonweed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0" y="1188286"/>
            <a:ext cx="5422900" cy="5415713"/>
          </a:xfrm>
        </p:spPr>
        <p:txBody>
          <a:bodyPr/>
          <a:lstStyle/>
          <a:p>
            <a:r>
              <a:rPr lang="en-US" sz="2400" b="1" i="1" dirty="0" err="1" smtClean="0"/>
              <a:t>Chondrilla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juncea</a:t>
            </a:r>
            <a:endParaRPr lang="en-US" sz="2400" b="1" i="1" dirty="0" smtClean="0"/>
          </a:p>
          <a:p>
            <a:r>
              <a:rPr lang="en-US" sz="2400" b="1" dirty="0" smtClean="0"/>
              <a:t>Native to Eurasia</a:t>
            </a:r>
          </a:p>
          <a:p>
            <a:r>
              <a:rPr lang="en-US" sz="2400" b="1" dirty="0" smtClean="0"/>
              <a:t>Deep-rooted perennial with tough, wiry, latex-filled stems.</a:t>
            </a:r>
          </a:p>
          <a:p>
            <a:r>
              <a:rPr lang="en-US" sz="2400" b="1" dirty="0" smtClean="0"/>
              <a:t>1-4 feet tall</a:t>
            </a:r>
          </a:p>
          <a:p>
            <a:r>
              <a:rPr lang="en-US" sz="2400" b="1" dirty="0" smtClean="0"/>
              <a:t>Stems are almost leafless, giving this plant a skeletal appearance</a:t>
            </a:r>
          </a:p>
          <a:p>
            <a:r>
              <a:rPr lang="en-US" sz="2400" b="1" dirty="0" smtClean="0"/>
              <a:t>Regrows from broken taproot, making </a:t>
            </a:r>
            <a:r>
              <a:rPr lang="en-US" sz="2400" b="1" dirty="0" err="1" smtClean="0"/>
              <a:t>handpulling</a:t>
            </a:r>
            <a:r>
              <a:rPr lang="en-US" sz="2400" b="1" dirty="0" smtClean="0"/>
              <a:t> ineffective</a:t>
            </a:r>
          </a:p>
          <a:p>
            <a:r>
              <a:rPr lang="en-US" sz="2400" b="1" dirty="0" smtClean="0"/>
              <a:t>Aggressive range and cropland weed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14670"/>
          <a:stretch/>
        </p:blipFill>
        <p:spPr>
          <a:xfrm>
            <a:off x="6194552" y="-67735"/>
            <a:ext cx="5997448" cy="68235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71358" y="6465499"/>
            <a:ext cx="2820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Oregon Department of Agriculture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15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148" y="-99568"/>
            <a:ext cx="10058400" cy="1609344"/>
          </a:xfrm>
        </p:spPr>
        <p:txBody>
          <a:bodyPr/>
          <a:lstStyle/>
          <a:p>
            <a:r>
              <a:rPr lang="en-US" dirty="0" smtClean="0"/>
              <a:t>rush </a:t>
            </a:r>
            <a:r>
              <a:rPr lang="en-US" dirty="0" err="1" smtClean="0"/>
              <a:t>skeletonweed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92" y="1143000"/>
            <a:ext cx="4401798" cy="5499100"/>
          </a:xfrm>
        </p:spPr>
        <p:txBody>
          <a:bodyPr>
            <a:normAutofit/>
          </a:bodyPr>
          <a:lstStyle/>
          <a:p>
            <a:r>
              <a:rPr lang="en-US" sz="2400" b="1" dirty="0"/>
              <a:t>Small yellow </a:t>
            </a:r>
            <a:r>
              <a:rPr lang="en-US" sz="2400" b="1" dirty="0" smtClean="0"/>
              <a:t>flowers bloom July to September</a:t>
            </a:r>
          </a:p>
          <a:p>
            <a:r>
              <a:rPr lang="en-US" sz="2400" b="1" dirty="0" smtClean="0"/>
              <a:t>The airborne seeds spread easily</a:t>
            </a:r>
            <a:endParaRPr lang="en-US" sz="2400" b="1" dirty="0"/>
          </a:p>
          <a:p>
            <a:r>
              <a:rPr lang="en-US" sz="2400" b="1" dirty="0"/>
              <a:t>Basal leaves similar to </a:t>
            </a:r>
            <a:r>
              <a:rPr lang="en-US" sz="2400" b="1" dirty="0" smtClean="0"/>
              <a:t>dandelion leaves</a:t>
            </a:r>
            <a:endParaRPr lang="en-US" sz="2400" b="1" dirty="0"/>
          </a:p>
          <a:p>
            <a:r>
              <a:rPr lang="en-US" sz="2400" b="1" dirty="0"/>
              <a:t>Tough green </a:t>
            </a:r>
            <a:r>
              <a:rPr lang="en-US" sz="2400" b="1" dirty="0" smtClean="0"/>
              <a:t>stem </a:t>
            </a:r>
            <a:r>
              <a:rPr lang="en-US" sz="2400" b="1" dirty="0"/>
              <a:t>with </a:t>
            </a:r>
            <a:r>
              <a:rPr lang="en-US" sz="2400" b="1" dirty="0" smtClean="0"/>
              <a:t>bristly, downward pointing </a:t>
            </a:r>
            <a:r>
              <a:rPr lang="en-US" sz="2400" b="1" dirty="0"/>
              <a:t>hairs </a:t>
            </a:r>
            <a:r>
              <a:rPr lang="en-US" sz="2400" b="1" dirty="0" smtClean="0"/>
              <a:t>on the lower 4-6” of the stem base</a:t>
            </a:r>
          </a:p>
          <a:p>
            <a:r>
              <a:rPr lang="en-US" sz="2400" b="1" dirty="0" smtClean="0"/>
              <a:t>This stem base is also reddish</a:t>
            </a:r>
            <a:endParaRPr lang="en-US" sz="2400" b="1" dirty="0"/>
          </a:p>
          <a:p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198" y="3606800"/>
            <a:ext cx="4233333" cy="3175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948" y="1143000"/>
            <a:ext cx="3759200" cy="56388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" name="TextBox 8"/>
          <p:cNvSpPr txBox="1"/>
          <p:nvPr/>
        </p:nvSpPr>
        <p:spPr>
          <a:xfrm>
            <a:off x="5771998" y="6503600"/>
            <a:ext cx="2820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Oregon Department of Agriculture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t="2582" r="17893"/>
          <a:stretch/>
        </p:blipFill>
        <p:spPr>
          <a:xfrm>
            <a:off x="5505515" y="330199"/>
            <a:ext cx="3867085" cy="342523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2505" y="3442193"/>
            <a:ext cx="2828789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9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48" y="0"/>
            <a:ext cx="10058400" cy="1609344"/>
          </a:xfrm>
        </p:spPr>
        <p:txBody>
          <a:bodyPr/>
          <a:lstStyle/>
          <a:p>
            <a:r>
              <a:rPr lang="en-US" dirty="0" smtClean="0"/>
              <a:t>Vocabulary: Hair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948" y="1461008"/>
            <a:ext cx="4848352" cy="5168392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/>
              <a:t>Plants may have long, soft hairs (</a:t>
            </a:r>
            <a:r>
              <a:rPr lang="en-US" sz="2400" b="1" dirty="0" err="1" smtClean="0"/>
              <a:t>lanate</a:t>
            </a:r>
            <a:r>
              <a:rPr lang="en-US" sz="2400" b="1" dirty="0" smtClean="0"/>
              <a:t>, wooly), harsh, stiff hairs (hirsute, hispid), irritating or stinging hairs , glandular hairs, or even branched (forked, stellate) or may simply be hairless (glabrous).</a:t>
            </a:r>
          </a:p>
          <a:p>
            <a:r>
              <a:rPr lang="en-US" sz="2400" b="1" dirty="0" smtClean="0"/>
              <a:t>In fact, there are over 50 terms related to the shape or function of plant hairs.</a:t>
            </a:r>
          </a:p>
          <a:p>
            <a:r>
              <a:rPr lang="en-US" sz="2400" b="1" dirty="0" smtClean="0"/>
              <a:t>You may see a number of these words describing plants, so consider what kind of “hairy” your weed is.</a:t>
            </a:r>
            <a:endParaRPr lang="en-US" sz="2400" b="1" dirty="0"/>
          </a:p>
        </p:txBody>
      </p:sp>
      <p:pic>
        <p:nvPicPr>
          <p:cNvPr id="6150" name="Picture 6" descr="Image result for plant hairs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3" r="2062" b="17154"/>
          <a:stretch/>
        </p:blipFill>
        <p:spPr bwMode="auto">
          <a:xfrm>
            <a:off x="6767575" y="476935"/>
            <a:ext cx="4229100" cy="3005327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Image result for plant hair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123" y="3171825"/>
            <a:ext cx="3559735" cy="302577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mage result for stellate plant hairs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210" y="2358624"/>
            <a:ext cx="2886717" cy="38389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4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48" y="103632"/>
            <a:ext cx="10058400" cy="1609344"/>
          </a:xfrm>
        </p:spPr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248" y="1372108"/>
            <a:ext cx="10058400" cy="405079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Flora of the Pacific Northwest, C. Leo Hitchcock and Arthur Cronquist 1973</a:t>
            </a:r>
          </a:p>
          <a:p>
            <a:r>
              <a:rPr lang="en-US" sz="2400" b="1" dirty="0" smtClean="0"/>
              <a:t>Weeds of the West, Tom D. Whitson, et al. 1991</a:t>
            </a:r>
          </a:p>
          <a:p>
            <a:r>
              <a:rPr lang="en-US" sz="2400" b="1" dirty="0" smtClean="0"/>
              <a:t>Plant Identification Terminology: An Illustrated Glossary, James G. </a:t>
            </a:r>
            <a:r>
              <a:rPr lang="en-US" sz="2400" b="1" dirty="0"/>
              <a:t>H</a:t>
            </a:r>
            <a:r>
              <a:rPr lang="en-US" sz="2400" b="1" dirty="0" smtClean="0"/>
              <a:t>arris and Melinda Woolf Harris 1994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8035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4298</TotalTime>
  <Words>693</Words>
  <Application>Microsoft Office PowerPoint</Application>
  <PresentationFormat>Widescreen</PresentationFormat>
  <Paragraphs>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Rockwell</vt:lpstr>
      <vt:lpstr>Rockwell Condensed</vt:lpstr>
      <vt:lpstr>Wingdings</vt:lpstr>
      <vt:lpstr>Wood Type</vt:lpstr>
      <vt:lpstr>Invasive Weed Identification</vt:lpstr>
      <vt:lpstr>Garlic Mustard</vt:lpstr>
      <vt:lpstr>Garlic Mustard</vt:lpstr>
      <vt:lpstr>Garlic Mustard</vt:lpstr>
      <vt:lpstr>Vocabulary: Leaf shapes + margins</vt:lpstr>
      <vt:lpstr>False Brome</vt:lpstr>
      <vt:lpstr>False brome</vt:lpstr>
      <vt:lpstr>Vocabulary:   Parts of a grass</vt:lpstr>
      <vt:lpstr>Japanese Knotweed</vt:lpstr>
      <vt:lpstr>Japanese knotweed</vt:lpstr>
      <vt:lpstr>Rush Skeletonweed</vt:lpstr>
      <vt:lpstr>rush skeletonweed</vt:lpstr>
      <vt:lpstr>Vocabulary: Hair</vt:lpstr>
      <vt:lpstr>Resources</vt:lpstr>
    </vt:vector>
  </TitlesOfParts>
  <Company>USDA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Invasive Weed Identification</dc:title>
  <dc:creator>Mead, Christina A -FS</dc:creator>
  <cp:lastModifiedBy>Mead, Christina A -FS</cp:lastModifiedBy>
  <cp:revision>31</cp:revision>
  <dcterms:created xsi:type="dcterms:W3CDTF">2017-05-01T22:24:47Z</dcterms:created>
  <dcterms:modified xsi:type="dcterms:W3CDTF">2017-05-04T22:03:46Z</dcterms:modified>
</cp:coreProperties>
</file>