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9" r:id="rId2"/>
    <p:sldId id="429" r:id="rId3"/>
    <p:sldId id="430" r:id="rId4"/>
    <p:sldId id="435" r:id="rId5"/>
    <p:sldId id="436" r:id="rId6"/>
    <p:sldId id="437" r:id="rId7"/>
    <p:sldId id="434" r:id="rId8"/>
    <p:sldId id="438" r:id="rId9"/>
    <p:sldId id="439" r:id="rId10"/>
    <p:sldId id="440" r:id="rId11"/>
    <p:sldId id="441" r:id="rId12"/>
    <p:sldId id="442" r:id="rId13"/>
    <p:sldId id="443" r:id="rId14"/>
    <p:sldId id="446" r:id="rId15"/>
    <p:sldId id="447" r:id="rId16"/>
    <p:sldId id="445" r:id="rId17"/>
    <p:sldId id="450" r:id="rId18"/>
    <p:sldId id="452" r:id="rId19"/>
    <p:sldId id="454" r:id="rId20"/>
    <p:sldId id="466" r:id="rId21"/>
    <p:sldId id="469" r:id="rId22"/>
    <p:sldId id="468" r:id="rId23"/>
  </p:sldIdLst>
  <p:sldSz cx="9144000" cy="6858000" type="screen4x3"/>
  <p:notesSz cx="6858000" cy="9296400"/>
  <p:custDataLst>
    <p:tags r:id="rId2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A3BBCD"/>
    <a:srgbClr val="C9E6F8"/>
    <a:srgbClr val="E4F0F8"/>
    <a:srgbClr val="E2DBD1"/>
    <a:srgbClr val="E2E4E6"/>
    <a:srgbClr val="EBE1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99" autoAdjust="0"/>
    <p:restoredTop sz="95492" autoAdjust="0"/>
  </p:normalViewPr>
  <p:slideViewPr>
    <p:cSldViewPr>
      <p:cViewPr varScale="1">
        <p:scale>
          <a:sx n="107" d="100"/>
          <a:sy n="107" d="100"/>
        </p:scale>
        <p:origin x="25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708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.xml"/><Relationship Id="rId1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" pitchFamily="4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4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" pitchFamily="4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48" charset="0"/>
              </a:defRPr>
            </a:lvl1pPr>
          </a:lstStyle>
          <a:p>
            <a:pPr>
              <a:defRPr/>
            </a:pPr>
            <a:fld id="{3423D9FF-0B60-4470-BE2A-B8EB4BFCF0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458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" pitchFamily="4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4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" pitchFamily="4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48" charset="0"/>
              </a:defRPr>
            </a:lvl1pPr>
          </a:lstStyle>
          <a:p>
            <a:pPr>
              <a:defRPr/>
            </a:pPr>
            <a:fld id="{A77FD68E-C15F-4904-A184-CB731113D9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0176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4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4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4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4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4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34E9F0-2127-4BFE-A04A-604EA162C51D}" type="slidenum">
              <a:rPr lang="en-US" smtClean="0">
                <a:latin typeface="Times" pitchFamily="18" charset="0"/>
              </a:rPr>
              <a:pPr/>
              <a:t>1</a:t>
            </a:fld>
            <a:endParaRPr lang="en-US" smtClean="0">
              <a:latin typeface="Times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61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5BEC47-5736-4003-BC0E-C5754EDFA711}" type="slidenum">
              <a:rPr lang="en-US" smtClean="0">
                <a:latin typeface="Times" pitchFamily="18" charset="0"/>
              </a:rPr>
              <a:pPr/>
              <a:t>2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700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8CA793-0D7D-4FC4-A6B8-35AD267106BA}" type="slidenum">
              <a:rPr lang="en-US" smtClean="0">
                <a:latin typeface="Times" pitchFamily="18" charset="0"/>
              </a:rPr>
              <a:pPr/>
              <a:t>3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B096E4-2375-483D-A348-A5BEC274D75E}" type="slidenum">
              <a:rPr lang="en-US" smtClean="0">
                <a:latin typeface="Times" pitchFamily="18" charset="0"/>
              </a:rPr>
              <a:pPr/>
              <a:t>4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164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C2D5B6-E4B3-4A70-916C-F719928B7177}" type="slidenum">
              <a:rPr lang="en-US" smtClean="0">
                <a:latin typeface="Times" pitchFamily="18" charset="0"/>
              </a:rPr>
              <a:pPr/>
              <a:t>5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668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82B824-104E-4F7A-AD42-B3C4D58DC926}" type="slidenum">
              <a:rPr lang="en-US" smtClean="0">
                <a:latin typeface="Times" pitchFamily="18" charset="0"/>
              </a:rPr>
              <a:pPr/>
              <a:t>6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280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393CF-25F8-45EB-AE50-8046CBA658E5}" type="slidenum">
              <a:rPr lang="en-US" smtClean="0">
                <a:latin typeface="Times" pitchFamily="18" charset="0"/>
              </a:rPr>
              <a:pPr/>
              <a:t>7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594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017382-F507-4AA9-8EB7-417B947F06B3}" type="slidenum">
              <a:rPr lang="en-US" smtClean="0">
                <a:latin typeface="Times" pitchFamily="18" charset="0"/>
              </a:rPr>
              <a:pPr/>
              <a:t>8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961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1CF904-62C9-49EA-ACC8-9FE0A19873F7}" type="slidenum">
              <a:rPr lang="en-US" smtClean="0">
                <a:latin typeface="Times" pitchFamily="18" charset="0"/>
              </a:rPr>
              <a:pPr/>
              <a:t>9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102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2AC738-6694-4BF3-8E5F-7357FB531141}" type="slidenum">
              <a:rPr lang="en-US" smtClean="0">
                <a:latin typeface="Times" pitchFamily="18" charset="0"/>
              </a:rPr>
              <a:pPr/>
              <a:t>10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680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D685C0-DE93-430B-94D0-2288DD577A59}" type="slidenum">
              <a:rPr lang="en-US" smtClean="0">
                <a:latin typeface="Times" pitchFamily="18" charset="0"/>
              </a:rPr>
              <a:pPr/>
              <a:t>11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1494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3CCFE1-0B59-4433-90B4-441979453FCE}" type="slidenum">
              <a:rPr lang="en-US" smtClean="0">
                <a:latin typeface="Times" pitchFamily="18" charset="0"/>
              </a:rPr>
              <a:pPr/>
              <a:t>12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3595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A76A24-38DB-45A5-BDAA-5E67CD1F82B8}" type="slidenum">
              <a:rPr lang="en-US" smtClean="0">
                <a:latin typeface="Times" pitchFamily="18" charset="0"/>
              </a:rPr>
              <a:pPr/>
              <a:t>13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003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F3E6BF-5A3A-442B-95AF-A738B12A70BD}" type="slidenum">
              <a:rPr lang="en-US" smtClean="0">
                <a:latin typeface="Times" pitchFamily="18" charset="0"/>
              </a:rPr>
              <a:pPr/>
              <a:t>14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7936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6CA3A8-D28C-4F49-9239-7728AC62BB10}" type="slidenum">
              <a:rPr lang="en-US" smtClean="0">
                <a:latin typeface="Times" pitchFamily="18" charset="0"/>
              </a:rPr>
              <a:pPr/>
              <a:t>15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8673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E0B796-EFB5-469A-AFAE-2A157CFC6FE4}" type="slidenum">
              <a:rPr lang="en-US" smtClean="0">
                <a:latin typeface="Times" pitchFamily="18" charset="0"/>
              </a:rPr>
              <a:pPr/>
              <a:t>16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152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349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634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7DDA4D-8811-44EF-92FC-30A574C87EB7}" type="slidenum">
              <a:rPr lang="en-US" smtClean="0">
                <a:latin typeface="Times" pitchFamily="18" charset="0"/>
              </a:rPr>
              <a:pPr/>
              <a:t>17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4490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D56B6A-4CCD-4025-8384-0A3B86857C22}" type="slidenum">
              <a:rPr lang="en-US" smtClean="0">
                <a:latin typeface="Times" pitchFamily="18" charset="0"/>
              </a:rPr>
              <a:pPr/>
              <a:t>18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845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E10613-DA56-419B-ABBE-23EA1D7B97C8}" type="slidenum">
              <a:rPr lang="en-US" smtClean="0">
                <a:latin typeface="Times" pitchFamily="18" charset="0"/>
              </a:rPr>
              <a:pPr/>
              <a:t>19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8628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8397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839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F9C6BA-6450-4E99-ACF8-107F00D543A1}" type="slidenum">
              <a:rPr lang="en-US" smtClean="0">
                <a:latin typeface="Times" pitchFamily="18" charset="0"/>
              </a:rPr>
              <a:pPr/>
              <a:t>20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3565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24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  <p:sp>
        <p:nvSpPr>
          <p:cNvPr id="3624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46C4F9-5DE2-4F03-B06E-B4A83B49D470}" type="slidenum">
              <a:rPr lang="en-US" smtClean="0">
                <a:latin typeface="Times" pitchFamily="18" charset="0"/>
              </a:rPr>
              <a:pPr/>
              <a:t>22</a:t>
            </a:fld>
            <a:endParaRPr 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613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0"/>
          <p:cNvSpPr>
            <a:spLocks noChangeArrowheads="1"/>
          </p:cNvSpPr>
          <p:nvPr userDrawn="1"/>
        </p:nvSpPr>
        <p:spPr bwMode="auto">
          <a:xfrm>
            <a:off x="0" y="0"/>
            <a:ext cx="5943600" cy="990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Times" pitchFamily="48" charset="0"/>
            </a:endParaRP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7620000" y="990600"/>
            <a:ext cx="13065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5000"/>
              </a:lnSpc>
              <a:defRPr/>
            </a:pPr>
            <a:endParaRPr lang="en-US" sz="1200" dirty="0">
              <a:solidFill>
                <a:srgbClr val="DED5CC"/>
              </a:solidFill>
              <a:latin typeface="Stone Sans" pitchFamily="34" charset="0"/>
            </a:endParaRPr>
          </a:p>
        </p:txBody>
      </p:sp>
      <p:sp>
        <p:nvSpPr>
          <p:cNvPr id="5" name="Rectangle 36"/>
          <p:cNvSpPr>
            <a:spLocks noChangeArrowheads="1"/>
          </p:cNvSpPr>
          <p:nvPr userDrawn="1"/>
        </p:nvSpPr>
        <p:spPr bwMode="auto">
          <a:xfrm>
            <a:off x="5943600" y="-7938"/>
            <a:ext cx="3200400" cy="99853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Times" pitchFamily="48" charset="0"/>
            </a:endParaRPr>
          </a:p>
        </p:txBody>
      </p:sp>
      <p:sp>
        <p:nvSpPr>
          <p:cNvPr id="6" name="Rectangle 56"/>
          <p:cNvSpPr>
            <a:spLocks noChangeArrowheads="1"/>
          </p:cNvSpPr>
          <p:nvPr userDrawn="1"/>
        </p:nvSpPr>
        <p:spPr bwMode="auto">
          <a:xfrm>
            <a:off x="5943600" y="1371600"/>
            <a:ext cx="3200400" cy="5486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Times" pitchFamily="48" charset="0"/>
            </a:endParaRPr>
          </a:p>
        </p:txBody>
      </p:sp>
      <p:sp>
        <p:nvSpPr>
          <p:cNvPr id="7" name="Line 57"/>
          <p:cNvSpPr>
            <a:spLocks noChangeShapeType="1"/>
          </p:cNvSpPr>
          <p:nvPr userDrawn="1"/>
        </p:nvSpPr>
        <p:spPr bwMode="auto">
          <a:xfrm>
            <a:off x="0" y="952500"/>
            <a:ext cx="91440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Times" pitchFamily="48" charset="0"/>
            </a:endParaRPr>
          </a:p>
        </p:txBody>
      </p:sp>
      <p:sp>
        <p:nvSpPr>
          <p:cNvPr id="8" name="Line 61"/>
          <p:cNvSpPr>
            <a:spLocks noChangeShapeType="1"/>
          </p:cNvSpPr>
          <p:nvPr userDrawn="1"/>
        </p:nvSpPr>
        <p:spPr bwMode="auto">
          <a:xfrm flipV="1">
            <a:off x="5943600" y="0"/>
            <a:ext cx="0" cy="68580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Times" pitchFamily="48" charset="0"/>
            </a:endParaRPr>
          </a:p>
        </p:txBody>
      </p:sp>
      <p:sp>
        <p:nvSpPr>
          <p:cNvPr id="9" name="Rectangle 11"/>
          <p:cNvSpPr>
            <a:spLocks noChangeArrowheads="1"/>
          </p:cNvSpPr>
          <p:nvPr userDrawn="1"/>
        </p:nvSpPr>
        <p:spPr bwMode="auto">
          <a:xfrm>
            <a:off x="-11113" y="969963"/>
            <a:ext cx="9155113" cy="381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solidFill>
                <a:srgbClr val="A8C0D2"/>
              </a:solidFill>
              <a:latin typeface="Times" pitchFamily="48" charset="0"/>
            </a:endParaRPr>
          </a:p>
        </p:txBody>
      </p:sp>
      <p:sp>
        <p:nvSpPr>
          <p:cNvPr id="10" name="Rectangle 38"/>
          <p:cNvSpPr>
            <a:spLocks noChangeArrowheads="1"/>
          </p:cNvSpPr>
          <p:nvPr userDrawn="1"/>
        </p:nvSpPr>
        <p:spPr bwMode="auto">
          <a:xfrm>
            <a:off x="242888" y="996950"/>
            <a:ext cx="86566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sz="1600" dirty="0">
                <a:solidFill>
                  <a:srgbClr val="FFFFFF"/>
                </a:solidFill>
                <a:latin typeface="Stone Sans" pitchFamily="34" charset="0"/>
              </a:rPr>
              <a:t>WASHINGTON STATE UNIVERSITY EXTENSION</a:t>
            </a:r>
            <a:endParaRPr lang="en-US" sz="1600" dirty="0">
              <a:solidFill>
                <a:schemeClr val="bg1"/>
              </a:solidFill>
              <a:latin typeface="Stone Sans" pitchFamily="34" charset="0"/>
            </a:endParaRPr>
          </a:p>
        </p:txBody>
      </p:sp>
      <p:sp>
        <p:nvSpPr>
          <p:cNvPr id="11" name="Line 58"/>
          <p:cNvSpPr>
            <a:spLocks noChangeShapeType="1"/>
          </p:cNvSpPr>
          <p:nvPr userDrawn="1"/>
        </p:nvSpPr>
        <p:spPr bwMode="auto">
          <a:xfrm>
            <a:off x="0" y="1365250"/>
            <a:ext cx="91440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Times" pitchFamily="48" charset="0"/>
            </a:endParaRPr>
          </a:p>
        </p:txBody>
      </p:sp>
      <p:pic>
        <p:nvPicPr>
          <p:cNvPr id="12" name="Picture 64" descr="extension-whit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22250"/>
            <a:ext cx="28956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514600"/>
            <a:ext cx="4876800" cy="2133600"/>
          </a:xfrm>
        </p:spPr>
        <p:txBody>
          <a:bodyPr/>
          <a:lstStyle>
            <a:lvl1pPr algn="ctr">
              <a:defRPr sz="3200">
                <a:solidFill>
                  <a:schemeClr val="tx1"/>
                </a:solidFill>
                <a:latin typeface="Stone Sans Semibold" pitchFamily="4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62200" y="1981200"/>
            <a:ext cx="3124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8800" y="1981200"/>
            <a:ext cx="3124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990600"/>
            <a:ext cx="20955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990600"/>
            <a:ext cx="61341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3820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62200" y="1981200"/>
            <a:ext cx="3124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8800" y="1981200"/>
            <a:ext cx="3124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ext Box 24"/>
          <p:cNvSpPr txBox="1">
            <a:spLocks noChangeArrowheads="1"/>
          </p:cNvSpPr>
          <p:nvPr/>
        </p:nvSpPr>
        <p:spPr bwMode="auto">
          <a:xfrm>
            <a:off x="2133600" y="2003425"/>
            <a:ext cx="64770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1313" indent="-341313" eaLnBrk="0" hangingPunct="0">
              <a:spcBef>
                <a:spcPct val="70000"/>
              </a:spcBef>
              <a:buClr>
                <a:srgbClr val="BAB866"/>
              </a:buClr>
              <a:buSzPct val="85000"/>
              <a:buFontTx/>
              <a:buChar char="•"/>
              <a:defRPr/>
            </a:pPr>
            <a:endParaRPr lang="en-US" sz="2800" dirty="0">
              <a:solidFill>
                <a:srgbClr val="572700"/>
              </a:solidFill>
              <a:latin typeface="Stone Sans Semibold" pitchFamily="48" charset="0"/>
            </a:endParaRPr>
          </a:p>
          <a:p>
            <a:pPr lvl="1" eaLnBrk="0" hangingPunct="0">
              <a:spcBef>
                <a:spcPct val="70000"/>
              </a:spcBef>
              <a:buClr>
                <a:srgbClr val="BAB866"/>
              </a:buClr>
              <a:buSzPct val="85000"/>
              <a:buFontTx/>
              <a:buChar char="•"/>
              <a:defRPr/>
            </a:pPr>
            <a:endParaRPr lang="en-US" sz="2800" dirty="0">
              <a:solidFill>
                <a:srgbClr val="572700"/>
              </a:solidFill>
              <a:latin typeface="Stone Sans Semibold" pitchFamily="48" charset="0"/>
            </a:endParaRPr>
          </a:p>
        </p:txBody>
      </p:sp>
      <p:sp>
        <p:nvSpPr>
          <p:cNvPr id="50179" name="Rectangle 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62200" y="1981200"/>
            <a:ext cx="6400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58" name="Rectangle 34"/>
          <p:cNvSpPr>
            <a:spLocks noChangeArrowheads="1"/>
          </p:cNvSpPr>
          <p:nvPr userDrawn="1"/>
        </p:nvSpPr>
        <p:spPr bwMode="auto">
          <a:xfrm>
            <a:off x="1752600" y="-7938"/>
            <a:ext cx="7391400" cy="998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Times" pitchFamily="48" charset="0"/>
            </a:endParaRPr>
          </a:p>
        </p:txBody>
      </p:sp>
      <p:pic>
        <p:nvPicPr>
          <p:cNvPr id="50181" name="Picture 35" descr="extension-white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96000" y="228600"/>
            <a:ext cx="28194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3" name="Rectangle 39"/>
          <p:cNvSpPr>
            <a:spLocks noChangeArrowheads="1"/>
          </p:cNvSpPr>
          <p:nvPr userDrawn="1"/>
        </p:nvSpPr>
        <p:spPr bwMode="auto">
          <a:xfrm>
            <a:off x="0" y="1524000"/>
            <a:ext cx="1905000" cy="5334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Times" pitchFamily="48" charset="0"/>
            </a:endParaRPr>
          </a:p>
        </p:txBody>
      </p:sp>
      <p:sp>
        <p:nvSpPr>
          <p:cNvPr id="1065" name="Rectangle 41"/>
          <p:cNvSpPr>
            <a:spLocks noChangeArrowheads="1"/>
          </p:cNvSpPr>
          <p:nvPr userDrawn="1"/>
        </p:nvSpPr>
        <p:spPr bwMode="auto">
          <a:xfrm>
            <a:off x="0" y="0"/>
            <a:ext cx="1905000" cy="9906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Times" pitchFamily="48" charset="0"/>
            </a:endParaRPr>
          </a:p>
        </p:txBody>
      </p:sp>
      <p:sp>
        <p:nvSpPr>
          <p:cNvPr id="1066" name="Line 42"/>
          <p:cNvSpPr>
            <a:spLocks noChangeShapeType="1"/>
          </p:cNvSpPr>
          <p:nvPr userDrawn="1"/>
        </p:nvSpPr>
        <p:spPr bwMode="auto">
          <a:xfrm flipV="1">
            <a:off x="1905000" y="0"/>
            <a:ext cx="1588" cy="68580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Times" pitchFamily="48" charset="0"/>
            </a:endParaRPr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0" y="1028700"/>
            <a:ext cx="9144000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Times" pitchFamily="48" charset="0"/>
            </a:endParaRPr>
          </a:p>
        </p:txBody>
      </p:sp>
      <p:sp>
        <p:nvSpPr>
          <p:cNvPr id="50186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990600"/>
            <a:ext cx="8382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62" name="Line 38"/>
          <p:cNvSpPr>
            <a:spLocks noChangeShapeType="1"/>
          </p:cNvSpPr>
          <p:nvPr userDrawn="1"/>
        </p:nvSpPr>
        <p:spPr bwMode="auto">
          <a:xfrm>
            <a:off x="0" y="1009650"/>
            <a:ext cx="91440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Times" pitchFamily="48" charset="0"/>
            </a:endParaRPr>
          </a:p>
        </p:txBody>
      </p:sp>
      <p:sp>
        <p:nvSpPr>
          <p:cNvPr id="1064" name="Line 40"/>
          <p:cNvSpPr>
            <a:spLocks noChangeShapeType="1"/>
          </p:cNvSpPr>
          <p:nvPr userDrawn="1"/>
        </p:nvSpPr>
        <p:spPr bwMode="auto">
          <a:xfrm>
            <a:off x="0" y="1504950"/>
            <a:ext cx="91440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>
              <a:defRPr/>
            </a:pPr>
            <a:endParaRPr lang="en-US" dirty="0">
              <a:latin typeface="Times" pitchFamily="4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Stone Sans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Stone Sans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Stone Sans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Stone San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8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–"/>
        <a:defRPr sz="2800">
          <a:solidFill>
            <a:schemeClr val="tx1"/>
          </a:solidFill>
          <a:latin typeface="Calibri" pitchFamily="34" charset="0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400">
          <a:solidFill>
            <a:schemeClr val="tx1"/>
          </a:solidFill>
          <a:latin typeface="Calibri" pitchFamily="34" charset="0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–"/>
        <a:defRPr sz="2000">
          <a:solidFill>
            <a:schemeClr val="tx1"/>
          </a:solidFill>
          <a:latin typeface="Calibri" pitchFamily="34" charset="0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»"/>
        <a:defRPr sz="2000">
          <a:solidFill>
            <a:schemeClr val="tx1"/>
          </a:solidFill>
          <a:latin typeface="Calibri" pitchFamily="34" charset="0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»"/>
        <a:defRPr sz="2000">
          <a:solidFill>
            <a:schemeClr val="tx1"/>
          </a:solidFill>
          <a:latin typeface="+mn-lt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»"/>
        <a:defRPr sz="2000">
          <a:solidFill>
            <a:schemeClr val="tx1"/>
          </a:solidFill>
          <a:latin typeface="+mn-lt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»"/>
        <a:defRPr sz="2000">
          <a:solidFill>
            <a:schemeClr val="tx1"/>
          </a:solidFill>
          <a:latin typeface="+mn-lt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5"/>
          <p:cNvSpPr>
            <a:spLocks noGrp="1"/>
          </p:cNvSpPr>
          <p:nvPr>
            <p:ph type="ctrTitle"/>
          </p:nvPr>
        </p:nvSpPr>
        <p:spPr>
          <a:xfrm>
            <a:off x="6030913" y="2392064"/>
            <a:ext cx="3113087" cy="2091035"/>
          </a:xfrm>
        </p:spPr>
        <p:txBody>
          <a:bodyPr/>
          <a:lstStyle/>
          <a:p>
            <a:r>
              <a:rPr lang="en-US" sz="2800" dirty="0" smtClean="0">
                <a:solidFill>
                  <a:srgbClr val="FFFFFF"/>
                </a:solidFill>
                <a:latin typeface="Calibri" pitchFamily="34" charset="0"/>
              </a:rPr>
              <a:t>Integrated Pest </a:t>
            </a:r>
            <a:r>
              <a:rPr lang="en-US" sz="2800" dirty="0" smtClean="0">
                <a:solidFill>
                  <a:srgbClr val="FFFFFF"/>
                </a:solidFill>
                <a:latin typeface="Calibri" pitchFamily="34" charset="0"/>
              </a:rPr>
              <a:t>Management</a:t>
            </a:r>
            <a:r>
              <a:rPr lang="en-US" sz="2800" dirty="0" smtClean="0">
                <a:solidFill>
                  <a:srgbClr val="FFFFFF"/>
                </a:solidFill>
                <a:latin typeface="Calibri" pitchFamily="34" charset="0"/>
              </a:rPr>
              <a:t/>
            </a:r>
            <a:br>
              <a:rPr lang="en-US" sz="2800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US" sz="2800" dirty="0" smtClean="0">
                <a:solidFill>
                  <a:srgbClr val="FFFFFF"/>
                </a:solidFill>
                <a:latin typeface="Calibri" pitchFamily="34" charset="0"/>
              </a:rPr>
              <a:t/>
            </a:r>
            <a:br>
              <a:rPr lang="en-US" sz="2800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US" sz="2800" i="1" dirty="0" smtClean="0">
                <a:solidFill>
                  <a:srgbClr val="FFFFFF"/>
                </a:solidFill>
                <a:latin typeface="Calibri" pitchFamily="34" charset="0"/>
              </a:rPr>
              <a:t>OR</a:t>
            </a:r>
            <a:r>
              <a:rPr lang="en-US" sz="2800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br>
              <a:rPr lang="en-US" sz="2800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US" sz="2800" dirty="0" smtClean="0">
                <a:solidFill>
                  <a:srgbClr val="FFFFFF"/>
                </a:solidFill>
                <a:latin typeface="Calibri" pitchFamily="34" charset="0"/>
              </a:rPr>
              <a:t/>
            </a:r>
            <a:br>
              <a:rPr lang="en-US" sz="2800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US" sz="2800" dirty="0" smtClean="0">
                <a:solidFill>
                  <a:srgbClr val="FFFFFF"/>
                </a:solidFill>
                <a:latin typeface="Calibri" pitchFamily="34" charset="0"/>
              </a:rPr>
              <a:t>Non-Stupid Pest Management</a:t>
            </a:r>
          </a:p>
        </p:txBody>
      </p:sp>
      <p:pic>
        <p:nvPicPr>
          <p:cNvPr id="16386" name="Picture 8" descr="rosbur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44663"/>
            <a:ext cx="5681663" cy="51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6477000" y="5180013"/>
            <a:ext cx="2438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dirty="0">
                <a:solidFill>
                  <a:srgbClr val="FFFFFF"/>
                </a:solidFill>
                <a:latin typeface="Calibri" pitchFamily="34" charset="0"/>
              </a:rPr>
              <a:t>Todd Murray</a:t>
            </a:r>
          </a:p>
          <a:p>
            <a:pPr algn="ctr"/>
            <a:r>
              <a:rPr lang="en-US" sz="1800" dirty="0">
                <a:solidFill>
                  <a:srgbClr val="FFFFFF"/>
                </a:solidFill>
                <a:latin typeface="Calibri" pitchFamily="34" charset="0"/>
              </a:rPr>
              <a:t>WSU </a:t>
            </a:r>
            <a:r>
              <a:rPr lang="en-US" sz="1800" dirty="0" smtClean="0">
                <a:solidFill>
                  <a:srgbClr val="FFFFFF"/>
                </a:solidFill>
                <a:latin typeface="Calibri" pitchFamily="34" charset="0"/>
              </a:rPr>
              <a:t>Extension</a:t>
            </a:r>
            <a:endParaRPr lang="en-US" sz="18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8740" y="164575"/>
            <a:ext cx="248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FFFF"/>
                </a:solidFill>
                <a:latin typeface="Stone Sans"/>
              </a:rPr>
              <a:t>WHY IPM?</a:t>
            </a:r>
            <a:endParaRPr lang="en-US" sz="3600" b="1" dirty="0">
              <a:solidFill>
                <a:srgbClr val="FFFFFF"/>
              </a:solidFill>
              <a:latin typeface="Stone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Pest?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0" y="2362200"/>
            <a:ext cx="3511550" cy="3381375"/>
          </a:xfrm>
        </p:spPr>
        <p:txBody>
          <a:bodyPr/>
          <a:lstStyle/>
          <a:p>
            <a:r>
              <a:rPr lang="en-US" dirty="0" smtClean="0"/>
              <a:t>A deer is not a pest when…</a:t>
            </a:r>
          </a:p>
          <a:p>
            <a:pPr lvl="1"/>
            <a:r>
              <a:rPr lang="en-US" sz="2400" dirty="0" smtClean="0"/>
              <a:t>Its in the forest being cute.</a:t>
            </a:r>
          </a:p>
        </p:txBody>
      </p:sp>
      <p:pic>
        <p:nvPicPr>
          <p:cNvPr id="20483" name="Picture 1031" descr="http://www.thecutereport.com/wp-content/uploads/2008/08/de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689225"/>
            <a:ext cx="4724400" cy="3543300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 Pest?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05400" y="2209800"/>
            <a:ext cx="3810000" cy="4114800"/>
          </a:xfrm>
        </p:spPr>
        <p:txBody>
          <a:bodyPr/>
          <a:lstStyle/>
          <a:p>
            <a:r>
              <a:rPr lang="en-US" smtClean="0"/>
              <a:t>A deer is a pest when…</a:t>
            </a:r>
          </a:p>
          <a:p>
            <a:pPr lvl="1"/>
            <a:r>
              <a:rPr lang="en-US" sz="2400" smtClean="0"/>
              <a:t>It eats my strawberry plants.</a:t>
            </a:r>
          </a:p>
        </p:txBody>
      </p:sp>
      <p:pic>
        <p:nvPicPr>
          <p:cNvPr id="22531" name="Picture 1030" descr="http://media.oregonlive.com/washingtoncounty_impact/photo/deer-at-jaquith-strawberry-farmjpg-b80e3f7b9b0dc6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970213"/>
            <a:ext cx="4572000" cy="3041650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974725"/>
            <a:ext cx="7010400" cy="533400"/>
          </a:xfrm>
        </p:spPr>
        <p:txBody>
          <a:bodyPr/>
          <a:lstStyle/>
          <a:p>
            <a:r>
              <a:rPr lang="en-US" sz="2800" smtClean="0"/>
              <a:t>What is a pest?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6763" y="1739900"/>
            <a:ext cx="6951662" cy="32924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A species that interferes with human activities, property, or health or is objectionable.</a:t>
            </a:r>
          </a:p>
          <a:p>
            <a:pPr>
              <a:lnSpc>
                <a:spcPct val="90000"/>
              </a:lnSpc>
            </a:pPr>
            <a:r>
              <a:rPr lang="en-US" smtClean="0"/>
              <a:t>Mammals, Birds, Insects, Weeds, Fungi, Bacteria, Virus…</a:t>
            </a:r>
          </a:p>
          <a:p>
            <a:pPr>
              <a:lnSpc>
                <a:spcPct val="90000"/>
              </a:lnSpc>
            </a:pPr>
            <a:r>
              <a:rPr lang="en-US" smtClean="0"/>
              <a:t>Most are not pests</a:t>
            </a:r>
          </a:p>
          <a:p>
            <a:pPr>
              <a:lnSpc>
                <a:spcPct val="90000"/>
              </a:lnSpc>
            </a:pPr>
            <a:r>
              <a:rPr lang="en-US" smtClean="0"/>
              <a:t>For example… &lt; 1% insect pests</a:t>
            </a:r>
          </a:p>
        </p:txBody>
      </p:sp>
      <p:pic>
        <p:nvPicPr>
          <p:cNvPr id="26627" name="Picture 13" descr="http://www.skamaniacounty.org/commissioners/wp-content/themes/skamania/images/footer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9913" y="6116638"/>
            <a:ext cx="4724400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First, Some Fundamentals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0938" y="1624013"/>
            <a:ext cx="6337300" cy="2387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Succession: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The non-seasonal, directional continuous pattern of colonization and extinction on a site by populations</a:t>
            </a:r>
          </a:p>
        </p:txBody>
      </p:sp>
      <p:pic>
        <p:nvPicPr>
          <p:cNvPr id="28675" name="Picture 4" descr="http://image.wistatutor.com/content/biotic-community/lithosere-trends-sucession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27450" y="3175000"/>
            <a:ext cx="3648075" cy="261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13" descr="http://www.skamaniacounty.org/commissioners/wp-content/themes/skamania/images/footerIma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79913" y="6116638"/>
            <a:ext cx="4724400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http://www.emc.maricopa.edu/faculty/farabee/biobk/expgrowth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6425" y="4773613"/>
            <a:ext cx="295592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First, Some Fundamentals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14550" y="1692275"/>
            <a:ext cx="2794000" cy="3733800"/>
          </a:xfrm>
        </p:spPr>
        <p:txBody>
          <a:bodyPr/>
          <a:lstStyle/>
          <a:p>
            <a:r>
              <a:rPr lang="en-US" smtClean="0"/>
              <a:t>Invasive Species Ecology</a:t>
            </a:r>
          </a:p>
          <a:p>
            <a:pPr lvl="1"/>
            <a:r>
              <a:rPr lang="en-US" smtClean="0"/>
              <a:t>Abiotic/biotic disturbance &amp; changes</a:t>
            </a:r>
          </a:p>
          <a:p>
            <a:pPr lvl="1"/>
            <a:endParaRPr lang="en-US" smtClean="0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646738" y="1585913"/>
            <a:ext cx="3341687" cy="3581400"/>
          </a:xfrm>
        </p:spPr>
        <p:txBody>
          <a:bodyPr/>
          <a:lstStyle/>
          <a:p>
            <a:r>
              <a:rPr lang="en-US" smtClean="0"/>
              <a:t>Life has 2 strategies:</a:t>
            </a:r>
          </a:p>
          <a:p>
            <a:pPr lvl="1"/>
            <a:r>
              <a:rPr lang="en-US" smtClean="0"/>
              <a:t>Reproduction</a:t>
            </a:r>
          </a:p>
          <a:p>
            <a:pPr lvl="1"/>
            <a:r>
              <a:rPr lang="en-US" smtClean="0"/>
              <a:t>Competition</a:t>
            </a:r>
          </a:p>
          <a:p>
            <a:pPr lvl="2"/>
            <a:r>
              <a:rPr lang="en-US" smtClean="0"/>
              <a:t>Which one do pests use?</a:t>
            </a:r>
          </a:p>
          <a:p>
            <a:pPr lvl="2"/>
            <a:r>
              <a:rPr lang="en-US" smtClean="0"/>
              <a:t>Which one do we use?</a:t>
            </a:r>
          </a:p>
        </p:txBody>
      </p:sp>
      <p:pic>
        <p:nvPicPr>
          <p:cNvPr id="30725" name="Picture 2" descr="http://www.howard.k12.md.us/science/webquests/Biology-ecology/IMAGES/ecosucces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6450" y="4351338"/>
            <a:ext cx="3263900" cy="228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So what the heck does this have to do with Farming?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6763" y="2971800"/>
            <a:ext cx="6421437" cy="3352800"/>
          </a:xfrm>
        </p:spPr>
        <p:txBody>
          <a:bodyPr/>
          <a:lstStyle/>
          <a:p>
            <a:r>
              <a:rPr lang="en-US" dirty="0" smtClean="0"/>
              <a:t>What’s the first thing you do when you </a:t>
            </a:r>
            <a:r>
              <a:rPr lang="en-US" dirty="0" smtClean="0"/>
              <a:t>farm, garden or develop a plot of land?</a:t>
            </a:r>
            <a:endParaRPr lang="en-US" sz="1400" dirty="0" smtClean="0"/>
          </a:p>
        </p:txBody>
      </p:sp>
      <p:pic>
        <p:nvPicPr>
          <p:cNvPr id="32771" name="Picture 4" descr="PE01802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4191000"/>
            <a:ext cx="4583113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47750"/>
            <a:ext cx="8610600" cy="400050"/>
          </a:xfrm>
        </p:spPr>
        <p:txBody>
          <a:bodyPr/>
          <a:lstStyle/>
          <a:p>
            <a:r>
              <a:rPr lang="en-US" sz="2800" smtClean="0"/>
              <a:t>History of Pest Management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6763" y="1662113"/>
            <a:ext cx="683736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2500 B.C.  Sumerians use sulfur</a:t>
            </a:r>
          </a:p>
          <a:p>
            <a:pPr>
              <a:lnSpc>
                <a:spcPct val="90000"/>
              </a:lnSpc>
            </a:pPr>
            <a:r>
              <a:rPr lang="en-US" smtClean="0"/>
              <a:t>1200 B.C. Armies used ash &amp; salt on conquered farms</a:t>
            </a:r>
          </a:p>
          <a:p>
            <a:pPr>
              <a:lnSpc>
                <a:spcPct val="90000"/>
              </a:lnSpc>
            </a:pPr>
            <a:r>
              <a:rPr lang="en-US" smtClean="0"/>
              <a:t>1000 B.C. Homer writes about sulfur fumigation</a:t>
            </a:r>
          </a:p>
          <a:p>
            <a:pPr>
              <a:lnSpc>
                <a:spcPct val="90000"/>
              </a:lnSpc>
            </a:pPr>
            <a:r>
              <a:rPr lang="en-US" smtClean="0"/>
              <a:t>300 B.C.  Phenology concept</a:t>
            </a:r>
          </a:p>
          <a:p>
            <a:pPr>
              <a:lnSpc>
                <a:spcPct val="90000"/>
              </a:lnSpc>
            </a:pPr>
            <a:r>
              <a:rPr lang="en-US" smtClean="0"/>
              <a:t>100 B.C. Romans use hellebore for urban pests</a:t>
            </a:r>
          </a:p>
          <a:p>
            <a:pPr>
              <a:lnSpc>
                <a:spcPct val="90000"/>
              </a:lnSpc>
            </a:pPr>
            <a:r>
              <a:rPr lang="en-US" smtClean="0"/>
              <a:t>324 B.C.  Biological control</a:t>
            </a:r>
          </a:p>
        </p:txBody>
      </p:sp>
      <p:pic>
        <p:nvPicPr>
          <p:cNvPr id="34819" name="Picture 13" descr="http://www.skamaniacounty.org/commissioners/wp-content/themes/skamania/images/footer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9913" y="6116638"/>
            <a:ext cx="4724400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385763" y="955675"/>
            <a:ext cx="8458200" cy="552450"/>
          </a:xfrm>
        </p:spPr>
        <p:txBody>
          <a:bodyPr/>
          <a:lstStyle/>
          <a:p>
            <a:r>
              <a:rPr lang="en-US" sz="2800" smtClean="0"/>
              <a:t>History of Pest Management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06638" y="1931988"/>
            <a:ext cx="5767387" cy="3810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900 A.D. Chinese use arsenic</a:t>
            </a:r>
          </a:p>
          <a:p>
            <a:pPr>
              <a:lnSpc>
                <a:spcPct val="90000"/>
              </a:lnSpc>
            </a:pPr>
            <a:r>
              <a:rPr lang="en-US" smtClean="0"/>
              <a:t>1101  Insecticidal soap by Chinese</a:t>
            </a:r>
          </a:p>
          <a:p>
            <a:pPr>
              <a:lnSpc>
                <a:spcPct val="90000"/>
              </a:lnSpc>
            </a:pPr>
            <a:r>
              <a:rPr lang="en-US" smtClean="0"/>
              <a:t>1600’s  Arsenic and botanical pesticides</a:t>
            </a:r>
          </a:p>
          <a:p>
            <a:pPr>
              <a:lnSpc>
                <a:spcPct val="90000"/>
              </a:lnSpc>
            </a:pPr>
            <a:r>
              <a:rPr lang="en-US" smtClean="0"/>
              <a:t>1690  Tobacco extracts as contact poison</a:t>
            </a:r>
          </a:p>
          <a:p>
            <a:pPr>
              <a:lnSpc>
                <a:spcPct val="90000"/>
              </a:lnSpc>
            </a:pPr>
            <a:r>
              <a:rPr lang="en-US" smtClean="0"/>
              <a:t>1700’s  Temperature modeling</a:t>
            </a:r>
          </a:p>
          <a:p>
            <a:pPr>
              <a:lnSpc>
                <a:spcPct val="90000"/>
              </a:lnSpc>
            </a:pPr>
            <a:r>
              <a:rPr lang="en-US" smtClean="0"/>
              <a:t>1700’s  Plant resistance to insects</a:t>
            </a:r>
          </a:p>
          <a:p>
            <a:pPr>
              <a:lnSpc>
                <a:spcPct val="90000"/>
              </a:lnSpc>
            </a:pPr>
            <a:endParaRPr lang="en-US" smtClean="0"/>
          </a:p>
        </p:txBody>
      </p:sp>
      <p:pic>
        <p:nvPicPr>
          <p:cNvPr id="36867" name="Picture 13" descr="http://www.skamaniacounty.org/commissioners/wp-content/themes/skamania/images/footer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9913" y="6116638"/>
            <a:ext cx="4724400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501650" y="938213"/>
            <a:ext cx="7772400" cy="609600"/>
          </a:xfrm>
        </p:spPr>
        <p:txBody>
          <a:bodyPr/>
          <a:lstStyle/>
          <a:p>
            <a:r>
              <a:rPr lang="en-US" sz="2800" smtClean="0"/>
              <a:t>History of Pest Management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6763" y="1624013"/>
            <a:ext cx="6797675" cy="45704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/>
              <a:t>1800 Pyrethrum used. Lime/sulfur for disease and insects. Whale oil for scale control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mid-1800’s  Classical biological control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1848  Rotenone used in Asia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1867  Paris green used in US for mosquito control and Colorado potato beetle</a:t>
            </a:r>
          </a:p>
          <a:p>
            <a:pPr>
              <a:lnSpc>
                <a:spcPct val="9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1873  DDT discovered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1880  First pesticide sprayer in France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1892  Lead Arsenate used for Gypsy moth in USA</a:t>
            </a:r>
          </a:p>
          <a:p>
            <a:pPr>
              <a:lnSpc>
                <a:spcPct val="9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1904  First power sprayer in Germany</a:t>
            </a:r>
          </a:p>
          <a:p>
            <a:pPr>
              <a:lnSpc>
                <a:spcPct val="90000"/>
              </a:lnSpc>
            </a:pPr>
            <a:r>
              <a:rPr lang="en-US" sz="2400" b="1" smtClean="0">
                <a:solidFill>
                  <a:srgbClr val="FF0000"/>
                </a:solidFill>
              </a:rPr>
              <a:t>1921  Arial sprayers</a:t>
            </a:r>
          </a:p>
        </p:txBody>
      </p:sp>
      <p:pic>
        <p:nvPicPr>
          <p:cNvPr id="38915" name="Picture 13" descr="http://www.skamaniacounty.org/commissioners/wp-content/themes/skamania/images/footer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9913" y="6116638"/>
            <a:ext cx="4724400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85850"/>
            <a:ext cx="8153400" cy="401638"/>
          </a:xfrm>
        </p:spPr>
        <p:txBody>
          <a:bodyPr/>
          <a:lstStyle/>
          <a:p>
            <a:r>
              <a:rPr lang="en-US" sz="2800" smtClean="0"/>
              <a:t>Pesticide Era ~ 1939-1962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585913"/>
            <a:ext cx="7162800" cy="3360737"/>
          </a:xfrm>
        </p:spPr>
        <p:txBody>
          <a:bodyPr/>
          <a:lstStyle/>
          <a:p>
            <a:r>
              <a:rPr lang="en-US" smtClean="0"/>
              <a:t>1948  Muller won Nobel Prize for DDT</a:t>
            </a:r>
          </a:p>
          <a:p>
            <a:r>
              <a:rPr lang="en-US" smtClean="0"/>
              <a:t>WW II  Bayer discovers insecticide properties of organophosphates</a:t>
            </a:r>
          </a:p>
          <a:p>
            <a:r>
              <a:rPr lang="en-US" smtClean="0"/>
              <a:t>Strategy for all pest management was: identify pest and select ‘most effective’ pesticide</a:t>
            </a:r>
          </a:p>
          <a:p>
            <a:r>
              <a:rPr lang="en-US" smtClean="0"/>
              <a:t>Calendar-based treatments</a:t>
            </a:r>
          </a:p>
        </p:txBody>
      </p:sp>
      <p:pic>
        <p:nvPicPr>
          <p:cNvPr id="40963" name="Picture 4" descr="http://4.bp.blogspot.com/_9XQse8aBgp0/TIRu6ZgsXoI/AAAAAAAAANM/OCpuLhxynqs/s1600/ddt-is-good-for-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6250" y="4926013"/>
            <a:ext cx="3508375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3" descr="http://www.skamaniacounty.org/commissioners/wp-content/themes/skamania/images/footer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9913" y="6116638"/>
            <a:ext cx="4724400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Green Revolution 1943-mid 1970’s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0750" y="1547813"/>
            <a:ext cx="6837363" cy="3340100"/>
          </a:xfrm>
        </p:spPr>
        <p:txBody>
          <a:bodyPr/>
          <a:lstStyle/>
          <a:p>
            <a:r>
              <a:rPr lang="en-US" sz="2400" smtClean="0"/>
              <a:t>Famine in India, Africa</a:t>
            </a:r>
          </a:p>
          <a:p>
            <a:r>
              <a:rPr lang="en-US" sz="2400" smtClean="0"/>
              <a:t>Development in South America</a:t>
            </a:r>
          </a:p>
          <a:p>
            <a:r>
              <a:rPr lang="en-US" sz="2400" smtClean="0"/>
              <a:t>Produced extensive systems of monoculture, chemically and soil-disturbance intensive agriculture in developed and undeveloped nations</a:t>
            </a:r>
          </a:p>
          <a:p>
            <a:r>
              <a:rPr lang="en-US" sz="2400" smtClean="0"/>
              <a:t>Refined and produced technologies in equipment, chemical fertilizers, pesticides, high-yielding crops</a:t>
            </a:r>
          </a:p>
          <a:p>
            <a:r>
              <a:rPr lang="en-US" sz="2400" smtClean="0"/>
              <a:t>Attributed to producing A LOT of FOOD</a:t>
            </a:r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</p:txBody>
      </p:sp>
      <p:pic>
        <p:nvPicPr>
          <p:cNvPr id="43012" name="Picture 2" descr="http://www.bayercropscience.com/bayer/cropscience/cscms.nsf/id/GreenRev_Agro/$file/we_nee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14550" y="5003800"/>
            <a:ext cx="2497138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28850" y="1816100"/>
            <a:ext cx="653415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1961: Pest ‘</a:t>
            </a:r>
            <a:r>
              <a:rPr lang="en-US" b="1" smtClean="0">
                <a:solidFill>
                  <a:srgbClr val="FF0000"/>
                </a:solidFill>
              </a:rPr>
              <a:t>Management</a:t>
            </a:r>
            <a:r>
              <a:rPr lang="en-US" smtClean="0"/>
              <a:t>’ coined L.R. Clark &amp; P.W. Geier</a:t>
            </a:r>
          </a:p>
          <a:p>
            <a:pPr>
              <a:lnSpc>
                <a:spcPct val="90000"/>
              </a:lnSpc>
            </a:pPr>
            <a:r>
              <a:rPr lang="en-US" smtClean="0"/>
              <a:t>Early 60’s:  </a:t>
            </a:r>
            <a:r>
              <a:rPr lang="en-US" b="1" smtClean="0">
                <a:solidFill>
                  <a:srgbClr val="FF0000"/>
                </a:solidFill>
              </a:rPr>
              <a:t>Integrated control</a:t>
            </a:r>
          </a:p>
          <a:p>
            <a:pPr>
              <a:lnSpc>
                <a:spcPct val="90000"/>
              </a:lnSpc>
            </a:pPr>
            <a:r>
              <a:rPr lang="en-US" smtClean="0"/>
              <a:t>1962:  Rachel Carson</a:t>
            </a:r>
          </a:p>
          <a:p>
            <a:pPr>
              <a:lnSpc>
                <a:spcPct val="90000"/>
              </a:lnSpc>
            </a:pPr>
            <a:r>
              <a:rPr lang="en-US" smtClean="0"/>
              <a:t>1965:  Presidential Science Advisory Committee on Environmental Quality</a:t>
            </a:r>
          </a:p>
          <a:p>
            <a:pPr>
              <a:lnSpc>
                <a:spcPct val="90000"/>
              </a:lnSpc>
            </a:pPr>
            <a:r>
              <a:rPr lang="en-US" smtClean="0"/>
              <a:t>1977:  Presidential decree of IPM + 75% farm-acreage practicing IPM in year 2000</a:t>
            </a:r>
          </a:p>
        </p:txBody>
      </p:sp>
      <p:pic>
        <p:nvPicPr>
          <p:cNvPr id="45058" name="Picture 13" descr="http://www.skamaniacounty.org/commissioners/wp-content/themes/skamania/images/footer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9913" y="6116638"/>
            <a:ext cx="4724400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990600"/>
            <a:ext cx="8382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200" b="1" kern="0" dirty="0">
                <a:solidFill>
                  <a:srgbClr val="FFFFFF"/>
                </a:solidFill>
                <a:latin typeface="Calibri" pitchFamily="34" charset="0"/>
                <a:ea typeface="+mj-ea"/>
                <a:cs typeface="+mj-cs"/>
              </a:rPr>
              <a:t>Silent Spring</a:t>
            </a:r>
          </a:p>
        </p:txBody>
      </p:sp>
      <p:pic>
        <p:nvPicPr>
          <p:cNvPr id="45060" name="Picture 2" descr="http://naturalpatriot.org/wp-content/uploads/2007/05/rachel_cars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49538"/>
            <a:ext cx="1884363" cy="2316162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But Consider…</a:t>
            </a:r>
          </a:p>
        </p:txBody>
      </p:sp>
      <p:pic>
        <p:nvPicPr>
          <p:cNvPr id="52226" name="Picture 3" descr="pesticdieu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7763" y="1762125"/>
            <a:ext cx="6848475" cy="46386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And this…</a:t>
            </a:r>
          </a:p>
        </p:txBody>
      </p:sp>
      <p:pic>
        <p:nvPicPr>
          <p:cNvPr id="54274" name="Picture 3" descr="malar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676400"/>
            <a:ext cx="5610225" cy="472281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The Message Learned…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76450" y="1854200"/>
            <a:ext cx="6873875" cy="3316288"/>
          </a:xfrm>
        </p:spPr>
        <p:txBody>
          <a:bodyPr/>
          <a:lstStyle/>
          <a:p>
            <a:r>
              <a:rPr lang="en-US" smtClean="0"/>
              <a:t>Over use and mis-use of pesticides can cause negative side-effects.</a:t>
            </a:r>
          </a:p>
          <a:p>
            <a:r>
              <a:rPr lang="en-US" smtClean="0"/>
              <a:t>Strategic and judicial use of pesticides can have beneficial outcomes.</a:t>
            </a:r>
          </a:p>
          <a:p>
            <a:r>
              <a:rPr lang="en-US" smtClean="0"/>
              <a:t>There is </a:t>
            </a:r>
            <a:r>
              <a:rPr lang="en-US" u="sng" smtClean="0"/>
              <a:t>always</a:t>
            </a:r>
            <a:r>
              <a:rPr lang="en-US" smtClean="0"/>
              <a:t> a trade-off when doing pest management.</a:t>
            </a:r>
          </a:p>
        </p:txBody>
      </p:sp>
      <p:pic>
        <p:nvPicPr>
          <p:cNvPr id="60419" name="Picture 2" descr="http://www.regjeringen.no/pages/2039888/HFIG/fig2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8650" y="4254500"/>
            <a:ext cx="3317875" cy="251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Definition</a:t>
            </a:r>
          </a:p>
        </p:txBody>
      </p:sp>
      <p:sp>
        <p:nvSpPr>
          <p:cNvPr id="62466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Integrated Pest Management (IPM) is a strategy to effectively prevent and suppress pests with minimum impact on human health, the environment and non-target organisms.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75" y="976313"/>
            <a:ext cx="7772400" cy="609600"/>
          </a:xfrm>
        </p:spPr>
        <p:txBody>
          <a:bodyPr/>
          <a:lstStyle/>
          <a:p>
            <a:r>
              <a:rPr lang="en-US" sz="2800" smtClean="0"/>
              <a:t>What is IPM?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4675" y="1931988"/>
            <a:ext cx="6613525" cy="3733800"/>
          </a:xfrm>
        </p:spPr>
        <p:txBody>
          <a:bodyPr/>
          <a:lstStyle/>
          <a:p>
            <a:r>
              <a:rPr lang="en-US" smtClean="0"/>
              <a:t>IPM focuses on Pest </a:t>
            </a:r>
            <a:r>
              <a:rPr lang="en-US" b="1" smtClean="0"/>
              <a:t>Management</a:t>
            </a:r>
            <a:r>
              <a:rPr lang="en-US" smtClean="0"/>
              <a:t> versus pest control</a:t>
            </a:r>
          </a:p>
        </p:txBody>
      </p:sp>
      <p:pic>
        <p:nvPicPr>
          <p:cNvPr id="66563" name="Picture 4" descr="AN00106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971800"/>
            <a:ext cx="4037013" cy="346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62025"/>
            <a:ext cx="8001000" cy="585788"/>
          </a:xfrm>
        </p:spPr>
        <p:txBody>
          <a:bodyPr/>
          <a:lstStyle/>
          <a:p>
            <a:r>
              <a:rPr lang="en-US" sz="2800" smtClean="0"/>
              <a:t>IPM Components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4550" y="1739900"/>
            <a:ext cx="4972050" cy="3886200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n-US" smtClean="0">
                <a:cs typeface="Times New Roman" pitchFamily="18" charset="0"/>
              </a:rPr>
              <a:t>Information gathering/ Diagnosis</a:t>
            </a:r>
          </a:p>
          <a:p>
            <a:pPr>
              <a:buClr>
                <a:schemeClr val="tx2"/>
              </a:buClr>
            </a:pPr>
            <a:r>
              <a:rPr lang="en-US" smtClean="0">
                <a:cs typeface="Times New Roman" pitchFamily="18" charset="0"/>
              </a:rPr>
              <a:t>Monitoring</a:t>
            </a:r>
          </a:p>
          <a:p>
            <a:pPr>
              <a:buClr>
                <a:schemeClr val="tx2"/>
              </a:buClr>
            </a:pPr>
            <a:r>
              <a:rPr lang="en-US" smtClean="0">
                <a:cs typeface="Times New Roman" pitchFamily="18" charset="0"/>
              </a:rPr>
              <a:t>Threshold determination</a:t>
            </a:r>
          </a:p>
          <a:p>
            <a:pPr>
              <a:buClr>
                <a:schemeClr val="tx2"/>
              </a:buClr>
            </a:pPr>
            <a:r>
              <a:rPr lang="en-US" smtClean="0">
                <a:cs typeface="Times New Roman" pitchFamily="18" charset="0"/>
              </a:rPr>
              <a:t>Record keeping</a:t>
            </a:r>
          </a:p>
          <a:p>
            <a:pPr>
              <a:buClr>
                <a:schemeClr val="tx2"/>
              </a:buClr>
            </a:pPr>
            <a:r>
              <a:rPr lang="en-US" smtClean="0">
                <a:cs typeface="Times New Roman" pitchFamily="18" charset="0"/>
              </a:rPr>
              <a:t>Selection of least disruptive strategies</a:t>
            </a:r>
          </a:p>
          <a:p>
            <a:pPr>
              <a:buClr>
                <a:schemeClr val="tx2"/>
              </a:buClr>
            </a:pPr>
            <a:r>
              <a:rPr lang="en-US" smtClean="0">
                <a:cs typeface="Times New Roman" pitchFamily="18" charset="0"/>
              </a:rPr>
              <a:t>Evaluation/ follow-up</a:t>
            </a:r>
          </a:p>
        </p:txBody>
      </p:sp>
      <p:pic>
        <p:nvPicPr>
          <p:cNvPr id="68611" name="Picture 4" descr="BD05024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1675" y="1778000"/>
            <a:ext cx="2092325" cy="254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17588"/>
            <a:ext cx="8229600" cy="452437"/>
          </a:xfrm>
        </p:spPr>
        <p:txBody>
          <a:bodyPr/>
          <a:lstStyle/>
          <a:p>
            <a:r>
              <a:rPr lang="en-US" sz="2800" smtClean="0"/>
              <a:t>IPM for Insects Considers:</a:t>
            </a: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970088"/>
            <a:ext cx="6586538" cy="3278187"/>
          </a:xfrm>
        </p:spPr>
        <p:txBody>
          <a:bodyPr/>
          <a:lstStyle/>
          <a:p>
            <a:r>
              <a:rPr lang="en-US" smtClean="0"/>
              <a:t>Least Toxic and Most Effective for Long Term Solutions</a:t>
            </a:r>
          </a:p>
          <a:p>
            <a:pPr lvl="1"/>
            <a:r>
              <a:rPr lang="en-US" sz="2400" smtClean="0"/>
              <a:t>The ‘Do Nothing’ Strategy</a:t>
            </a:r>
          </a:p>
          <a:p>
            <a:pPr lvl="1"/>
            <a:r>
              <a:rPr lang="en-US" sz="2400" smtClean="0"/>
              <a:t>Cultural</a:t>
            </a:r>
          </a:p>
          <a:p>
            <a:pPr lvl="1"/>
            <a:r>
              <a:rPr lang="en-US" sz="2400" smtClean="0"/>
              <a:t>Physical</a:t>
            </a:r>
          </a:p>
          <a:p>
            <a:pPr lvl="1"/>
            <a:r>
              <a:rPr lang="en-US" sz="2400" smtClean="0"/>
              <a:t>Biological Control</a:t>
            </a:r>
          </a:p>
          <a:p>
            <a:pPr lvl="1"/>
            <a:r>
              <a:rPr lang="en-US" sz="2400" smtClean="0"/>
              <a:t>Chemical Management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Bindweed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7214" y="1981200"/>
            <a:ext cx="4456786" cy="4419600"/>
          </a:xfrm>
        </p:spPr>
        <p:txBody>
          <a:bodyPr/>
          <a:lstStyle/>
          <a:p>
            <a:r>
              <a:rPr lang="en-US" dirty="0" smtClean="0"/>
              <a:t>Cultural</a:t>
            </a:r>
          </a:p>
          <a:p>
            <a:pPr lvl="1"/>
            <a:r>
              <a:rPr lang="en-US" sz="2400" dirty="0" smtClean="0"/>
              <a:t>Mulch</a:t>
            </a:r>
          </a:p>
          <a:p>
            <a:r>
              <a:rPr lang="en-US" dirty="0" smtClean="0"/>
              <a:t>Physical</a:t>
            </a:r>
          </a:p>
          <a:p>
            <a:pPr lvl="1"/>
            <a:r>
              <a:rPr lang="en-US" sz="2400" dirty="0" smtClean="0"/>
              <a:t>Hand pull roots, don’t rototill!</a:t>
            </a:r>
          </a:p>
          <a:p>
            <a:r>
              <a:rPr lang="en-US" dirty="0" smtClean="0"/>
              <a:t>Chemical</a:t>
            </a:r>
          </a:p>
          <a:p>
            <a:pPr lvl="1"/>
            <a:r>
              <a:rPr lang="en-US" sz="2400" dirty="0" smtClean="0"/>
              <a:t>Selectively applied herbicide, ‘glove of death’</a:t>
            </a:r>
          </a:p>
          <a:p>
            <a:r>
              <a:rPr lang="en-US" dirty="0" smtClean="0"/>
              <a:t>Biological</a:t>
            </a:r>
          </a:p>
          <a:p>
            <a:pPr lvl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35" y="1688866"/>
            <a:ext cx="3746829" cy="2496325"/>
          </a:xfrm>
          <a:prstGeom prst="rect">
            <a:avLst/>
          </a:prstGeom>
          <a:ln w="38100">
            <a:solidFill>
              <a:srgbClr val="FFFFFF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45" y="3659430"/>
            <a:ext cx="3500872" cy="2625654"/>
          </a:xfrm>
          <a:prstGeom prst="rect">
            <a:avLst/>
          </a:prstGeom>
          <a:ln w="38100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105804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3" name="Rectangle 2"/>
          <p:cNvSpPr>
            <a:spLocks noGrp="1" noChangeArrowheads="1"/>
          </p:cNvSpPr>
          <p:nvPr>
            <p:ph type="title"/>
          </p:nvPr>
        </p:nvSpPr>
        <p:spPr>
          <a:xfrm>
            <a:off x="2076450" y="1524000"/>
            <a:ext cx="6873875" cy="1981200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  <a:cs typeface="Times New Roman" pitchFamily="18" charset="0"/>
              </a:rPr>
              <a:t>“A good laugh is the best pesticide“</a:t>
            </a:r>
            <a:br>
              <a:rPr lang="en-US" smtClean="0">
                <a:solidFill>
                  <a:schemeClr val="tx1"/>
                </a:solidFill>
                <a:cs typeface="Times New Roman" pitchFamily="18" charset="0"/>
              </a:rPr>
            </a:br>
            <a:r>
              <a:rPr lang="en-US" smtClean="0">
                <a:solidFill>
                  <a:schemeClr val="tx1"/>
                </a:solidFill>
                <a:cs typeface="Times New Roman" pitchFamily="18" charset="0"/>
              </a:rPr>
              <a:t>Vladimir Nabokov</a:t>
            </a:r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361475" name="Picture 9" descr="Vladimir Naboko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50" y="2663825"/>
            <a:ext cx="2411413" cy="23018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Integrated Pest Management for Insects&amp;#x0D;&amp;#x0A;&amp;#x0D;&amp;#x0A;OR &amp;#x0D;&amp;#x0A;&amp;#x0D;&amp;#x0A;Non-Stupid Pest Management&amp;quot;&quot;/&gt;&lt;property id=&quot;20307&quot; value=&quot;259&quot;/&gt;&lt;/object&gt;&lt;object type=&quot;3&quot; unique_id=&quot;10005&quot;&gt;&lt;property id=&quot;20148&quot; value=&quot;5&quot;/&gt;&lt;property id=&quot;20300&quot; value=&quot;Slide 3 - &amp;quot;What is a Pest?&amp;quot;&quot;/&gt;&lt;property id=&quot;20307&quot; value=&quot;429&quot;/&gt;&lt;/object&gt;&lt;object type=&quot;3&quot; unique_id=&quot;10006&quot;&gt;&lt;property id=&quot;20148&quot; value=&quot;5&quot;/&gt;&lt;property id=&quot;20300&quot; value=&quot;Slide 4 - &amp;quot;What is a Pest?&amp;quot;&quot;/&gt;&lt;property id=&quot;20307&quot; value=&quot;430&quot;/&gt;&lt;/object&gt;&lt;object type=&quot;3&quot; unique_id=&quot;10007&quot;&gt;&lt;property id=&quot;20148&quot; value=&quot;5&quot;/&gt;&lt;property id=&quot;20300&quot; value=&quot;Slide 6 - &amp;quot;What is a pest?&amp;quot;&quot;/&gt;&lt;property id=&quot;20307&quot; value=&quot;435&quot;/&gt;&lt;/object&gt;&lt;object type=&quot;3&quot; unique_id=&quot;10008&quot;&gt;&lt;property id=&quot;20148&quot; value=&quot;5&quot;/&gt;&lt;property id=&quot;20300&quot; value=&quot;Slide 5 - &amp;quot;What is a Pest?&amp;quot;&quot;/&gt;&lt;property id=&quot;20307&quot; value=&quot;431&quot;/&gt;&lt;/object&gt;&lt;object type=&quot;3&quot; unique_id=&quot;10009&quot;&gt;&lt;property id=&quot;20148&quot; value=&quot;5&quot;/&gt;&lt;property id=&quot;20300&quot; value=&quot;Slide 7 - &amp;quot;First, Some Fundamentals&amp;quot;&quot;/&gt;&lt;property id=&quot;20307&quot; value=&quot;436&quot;/&gt;&lt;/object&gt;&lt;object type=&quot;3&quot; unique_id=&quot;10010&quot;&gt;&lt;property id=&quot;20148&quot; value=&quot;5&quot;/&gt;&lt;property id=&quot;20300&quot; value=&quot;Slide 8 - &amp;quot;First, Some Fundamentals&amp;quot;&quot;/&gt;&lt;property id=&quot;20307&quot; value=&quot;437&quot;/&gt;&lt;/object&gt;&lt;object type=&quot;3&quot; unique_id=&quot;10011&quot;&gt;&lt;property id=&quot;20148&quot; value=&quot;5&quot;/&gt;&lt;property id=&quot;20300&quot; value=&quot;Slide 9 - &amp;quot;So what the heck does this have to do with Farming?&amp;quot;&quot;/&gt;&lt;property id=&quot;20307&quot; value=&quot;434&quot;/&gt;&lt;/object&gt;&lt;object type=&quot;3&quot; unique_id=&quot;10012&quot;&gt;&lt;property id=&quot;20148&quot; value=&quot;5&quot;/&gt;&lt;property id=&quot;20300&quot; value=&quot;Slide 10 - &amp;quot;History of Pest Management&amp;quot;&quot;/&gt;&lt;property id=&quot;20307&quot; value=&quot;438&quot;/&gt;&lt;/object&gt;&lt;object type=&quot;3&quot; unique_id=&quot;10013&quot;&gt;&lt;property id=&quot;20148&quot; value=&quot;5&quot;/&gt;&lt;property id=&quot;20300&quot; value=&quot;Slide 11 - &amp;quot;History of Pest Management&amp;quot;&quot;/&gt;&lt;property id=&quot;20307&quot; value=&quot;439&quot;/&gt;&lt;/object&gt;&lt;object type=&quot;3&quot; unique_id=&quot;10014&quot;&gt;&lt;property id=&quot;20148&quot; value=&quot;5&quot;/&gt;&lt;property id=&quot;20300&quot; value=&quot;Slide 12 - &amp;quot;History of Pest Management&amp;quot;&quot;/&gt;&lt;property id=&quot;20307&quot; value=&quot;440&quot;/&gt;&lt;/object&gt;&lt;object type=&quot;3&quot; unique_id=&quot;10015&quot;&gt;&lt;property id=&quot;20148&quot; value=&quot;5&quot;/&gt;&lt;property id=&quot;20300&quot; value=&quot;Slide 13 - &amp;quot;Pesticide Era ~ 1939-1962&amp;quot;&quot;/&gt;&lt;property id=&quot;20307&quot; value=&quot;441&quot;/&gt;&lt;/object&gt;&lt;object type=&quot;3&quot; unique_id=&quot;10016&quot;&gt;&lt;property id=&quot;20148&quot; value=&quot;5&quot;/&gt;&lt;property id=&quot;20300&quot; value=&quot;Slide 14 - &amp;quot;Green Revolution 1943-mid 1970’s&amp;quot;&quot;/&gt;&lt;property id=&quot;20307&quot; value=&quot;442&quot;/&gt;&lt;/object&gt;&lt;object type=&quot;3&quot; unique_id=&quot;10017&quot;&gt;&lt;property id=&quot;20148&quot; value=&quot;5&quot;/&gt;&lt;property id=&quot;20300&quot; value=&quot;Slide 15&quot;/&gt;&lt;property id=&quot;20307&quot; value=&quot;443&quot;/&gt;&lt;/object&gt;&lt;object type=&quot;3&quot; unique_id=&quot;10018&quot;&gt;&lt;property id=&quot;20148&quot; value=&quot;5&quot;/&gt;&lt;property id=&quot;20300&quot; value=&quot;Slide 16 - &amp;quot;History of Organic Farming &amp;amp; Gardening&amp;quot;&quot;/&gt;&lt;property id=&quot;20307&quot; value=&quot;444&quot;/&gt;&lt;/object&gt;&lt;object type=&quot;3&quot; unique_id=&quot;10021&quot;&gt;&lt;property id=&quot;20148&quot; value=&quot;5&quot;/&gt;&lt;property id=&quot;20300&quot; value=&quot;Slide 17 - &amp;quot;The Pesticide Treadmill&amp;quot;&quot;/&gt;&lt;property id=&quot;20307&quot; value=&quot;316&quot;/&gt;&lt;/object&gt;&lt;object type=&quot;3&quot; unique_id=&quot;10022&quot;&gt;&lt;property id=&quot;20148&quot; value=&quot;5&quot;/&gt;&lt;property id=&quot;20300&quot; value=&quot;Slide 18 - &amp;quot;But Consider…&amp;quot;&quot;/&gt;&lt;property id=&quot;20307&quot; value=&quot;446&quot;/&gt;&lt;/object&gt;&lt;object type=&quot;3&quot; unique_id=&quot;10023&quot;&gt;&lt;property id=&quot;20148&quot; value=&quot;5&quot;/&gt;&lt;property id=&quot;20300&quot; value=&quot;Slide 19 - &amp;quot;And this…&amp;quot;&quot;/&gt;&lt;property id=&quot;20307&quot; value=&quot;447&quot;/&gt;&lt;/object&gt;&lt;object type=&quot;3&quot; unique_id=&quot;10024&quot;&gt;&lt;property id=&quot;20148&quot; value=&quot;5&quot;/&gt;&lt;property id=&quot;20300&quot; value=&quot;Slide 20 - &amp;quot;Huffaker et al.&amp;quot;&quot;/&gt;&lt;property id=&quot;20307&quot; value=&quot;448&quot;/&gt;&lt;/object&gt;&lt;object type=&quot;3&quot; unique_id=&quot;10025&quot;&gt;&lt;property id=&quot;20148&quot; value=&quot;5&quot;/&gt;&lt;property id=&quot;20300&quot; value=&quot;Slide 21 - &amp;quot;Pest Resurgence&amp;quot;&quot;/&gt;&lt;property id=&quot;20307&quot; value=&quot;449&quot;/&gt;&lt;/object&gt;&lt;object type=&quot;3&quot; unique_id=&quot;10026&quot;&gt;&lt;property id=&quot;20148&quot; value=&quot;5&quot;/&gt;&lt;property id=&quot;20300&quot; value=&quot;Slide 22 - &amp;quot;The Message Learned…&amp;quot;&quot;/&gt;&lt;property id=&quot;20307&quot; value=&quot;445&quot;/&gt;&lt;/object&gt;&lt;object type=&quot;3&quot; unique_id=&quot;10027&quot;&gt;&lt;property id=&quot;20148&quot; value=&quot;5&quot;/&gt;&lt;property id=&quot;20300&quot; value=&quot;Slide 23 - &amp;quot;Definition&amp;quot;&quot;/&gt;&lt;property id=&quot;20307&quot; value=&quot;450&quot;/&gt;&lt;/object&gt;&lt;object type=&quot;3&quot; unique_id=&quot;10028&quot;&gt;&lt;property id=&quot;20148&quot; value=&quot;5&quot;/&gt;&lt;property id=&quot;20300&quot; value=&quot;Slide 24 - &amp;quot;What is IPM?&amp;quot;&quot;/&gt;&lt;property id=&quot;20307&quot; value=&quot;451&quot;/&gt;&lt;/object&gt;&lt;object type=&quot;3&quot; unique_id=&quot;10029&quot;&gt;&lt;property id=&quot;20148&quot; value=&quot;5&quot;/&gt;&lt;property id=&quot;20300&quot; value=&quot;Slide 25 - &amp;quot;What is IPM?&amp;quot;&quot;/&gt;&lt;property id=&quot;20307&quot; value=&quot;452&quot;/&gt;&lt;/object&gt;&lt;object type=&quot;3&quot; unique_id=&quot;10031&quot;&gt;&lt;property id=&quot;20148&quot; value=&quot;5&quot;/&gt;&lt;property id=&quot;20300&quot; value=&quot;Slide 26 - &amp;quot;IPM Components&amp;quot;&quot;/&gt;&lt;property id=&quot;20307&quot; value=&quot;454&quot;/&gt;&lt;/object&gt;&lt;object type=&quot;3&quot; unique_id=&quot;10032&quot;&gt;&lt;property id=&quot;20148&quot; value=&quot;5&quot;/&gt;&lt;property id=&quot;20300&quot; value=&quot;Slide 27 - &amp;quot;Initial Information Gathering&amp;quot;&quot;/&gt;&lt;property id=&quot;20307&quot; value=&quot;455&quot;/&gt;&lt;/object&gt;&lt;object type=&quot;3&quot; unique_id=&quot;10033&quot;&gt;&lt;property id=&quot;20148&quot; value=&quot;5&quot;/&gt;&lt;property id=&quot;20300&quot; value=&quot;Slide 28 - &amp;quot;Threshold Determination&amp;quot;&quot;/&gt;&lt;property id=&quot;20307&quot; value=&quot;456&quot;/&gt;&lt;/object&gt;&lt;object type=&quot;3&quot; unique_id=&quot;10036&quot;&gt;&lt;property id=&quot;20148&quot; value=&quot;5&quot;/&gt;&lt;property id=&quot;20300&quot; value=&quot;Slide 29 - &amp;quot;Monitoring&amp;quot;&quot;/&gt;&lt;property id=&quot;20307&quot; value=&quot;459&quot;/&gt;&lt;/object&gt;&lt;object type=&quot;3&quot; unique_id=&quot;10038&quot;&gt;&lt;property id=&quot;20148&quot; value=&quot;5&quot;/&gt;&lt;property id=&quot;20300&quot; value=&quot;Slide 30 - &amp;quot;Scouting&amp;quot;&quot;/&gt;&lt;property id=&quot;20307&quot; value=&quot;461&quot;/&gt;&lt;/object&gt;&lt;object type=&quot;3&quot; unique_id=&quot;10040&quot;&gt;&lt;property id=&quot;20148&quot; value=&quot;5&quot;/&gt;&lt;property id=&quot;20300&quot; value=&quot;Slide 31 - &amp;quot;Record-Keeping: Scouting Report&amp;quot;&quot;/&gt;&lt;property id=&quot;20307&quot; value=&quot;463&quot;/&gt;&lt;/object&gt;&lt;object type=&quot;3&quot; unique_id=&quot;10042&quot;&gt;&lt;property id=&quot;20148&quot; value=&quot;5&quot;/&gt;&lt;property id=&quot;20300&quot; value=&quot;Slide 32 - &amp;quot;Evaluation&amp;quot;&quot;/&gt;&lt;property id=&quot;20307&quot; value=&quot;465&quot;/&gt;&lt;/object&gt;&lt;object type=&quot;3&quot; unique_id=&quot;10043&quot;&gt;&lt;property id=&quot;20148&quot; value=&quot;5&quot;/&gt;&lt;property id=&quot;20300&quot; value=&quot;Slide 33 - &amp;quot;IPM for Insects Considers:&amp;quot;&quot;/&gt;&lt;property id=&quot;20307&quot; value=&quot;466&quot;/&gt;&lt;/object&gt;&lt;object type=&quot;3&quot; unique_id=&quot;10044&quot;&gt;&lt;property id=&quot;20148&quot; value=&quot;5&quot;/&gt;&lt;property id=&quot;20300&quot; value=&quot;Slide 34 - &amp;quot;The ‘Do Nothing’ Strategy&amp;quot;&quot;/&gt;&lt;property id=&quot;20307&quot; value=&quot;467&quot;/&gt;&lt;/object&gt;&lt;object type=&quot;3&quot; unique_id=&quot;10045&quot;&gt;&lt;property id=&quot;20148&quot; value=&quot;5&quot;/&gt;&lt;property id=&quot;20300&quot; value=&quot;Slide 94 - &amp;quot;“A good laugh is the best pesticide“&amp;#x0D;&amp;#x0A;Vladimir Nabokov&amp;quot;&quot;/&gt;&lt;property id=&quot;20307&quot; value=&quot;468&quot;/&gt;&lt;/object&gt;&lt;object type=&quot;3&quot; unique_id=&quot;10046&quot;&gt;&lt;property id=&quot;20148&quot; value=&quot;5&quot;/&gt;&lt;property id=&quot;20300&quot; value=&quot;Slide 35 - &amp;quot;Cultural Management&amp;quot;&quot;/&gt;&lt;property id=&quot;20307&quot; value=&quot;469&quot;/&gt;&lt;/object&gt;&lt;object type=&quot;3&quot; unique_id=&quot;10056&quot;&gt;&lt;property id=&quot;20148&quot; value=&quot;5&quot;/&gt;&lt;property id=&quot;20300&quot; value=&quot;Slide 39 - &amp;quot;Cultural Management: Plant Resistance&amp;quot;&quot;/&gt;&lt;property id=&quot;20307&quot; value=&quot;478&quot;/&gt;&lt;/object&gt;&lt;object type=&quot;3&quot; unique_id=&quot;10060&quot;&gt;&lt;property id=&quot;20148&quot; value=&quot;5&quot;/&gt;&lt;property id=&quot;20300&quot; value=&quot;Slide 40 - &amp;quot;Cultural Management: Plant Resistance&amp;quot;&quot;/&gt;&lt;property id=&quot;20307&quot; value=&quot;482&quot;/&gt;&lt;/object&gt;&lt;object type=&quot;3&quot; unique_id=&quot;10061&quot;&gt;&lt;property id=&quot;20148&quot; value=&quot;5&quot;/&gt;&lt;property id=&quot;20300&quot; value=&quot;Slide 41 - &amp;quot;Cultural Management: Plant Resistance&amp;quot;&quot;/&gt;&lt;property id=&quot;20307&quot; value=&quot;483&quot;/&gt;&lt;/object&gt;&lt;object type=&quot;3&quot; unique_id=&quot;10063&quot;&gt;&lt;property id=&quot;20148&quot; value=&quot;5&quot;/&gt;&lt;property id=&quot;20300&quot; value=&quot;Slide 43 - &amp;quot;Do you clean your Toilet?&amp;quot;&quot;/&gt;&lt;property id=&quot;20307&quot; value=&quot;495&quot;/&gt;&lt;/object&gt;&lt;object type=&quot;3&quot; unique_id=&quot;10064&quot;&gt;&lt;property id=&quot;20148&quot; value=&quot;5&quot;/&gt;&lt;property id=&quot;20300&quot; value=&quot;Slide 44 - &amp;quot;Physical Controls&amp;quot;&quot;/&gt;&lt;property id=&quot;20307&quot; value=&quot;488&quot;/&gt;&lt;/object&gt;&lt;object type=&quot;3&quot; unique_id=&quot;10067&quot;&gt;&lt;property id=&quot;20148&quot; value=&quot;5&quot;/&gt;&lt;property id=&quot;20300&quot; value=&quot;Slide 45 - &amp;quot;Physical Controls&amp;quot;&quot;/&gt;&lt;property id=&quot;20307&quot; value=&quot;491&quot;/&gt;&lt;/object&gt;&lt;object type=&quot;3&quot; unique_id=&quot;10071&quot;&gt;&lt;property id=&quot;20148&quot; value=&quot;5&quot;/&gt;&lt;property id=&quot;20300&quot; value=&quot;Slide 46 - &amp;quot;Physical Controls&amp;quot;&quot;/&gt;&lt;property id=&quot;20307&quot; value=&quot;497&quot;/&gt;&lt;/object&gt;&lt;object type=&quot;3&quot; unique_id=&quot;10072&quot;&gt;&lt;property id=&quot;20148&quot; value=&quot;5&quot;/&gt;&lt;property id=&quot;20300&quot; value=&quot;Slide 48 - &amp;quot;Physical Controls&amp;quot;&quot;/&gt;&lt;property id=&quot;20307&quot; value=&quot;493&quot;/&gt;&lt;/object&gt;&lt;object type=&quot;3&quot; unique_id=&quot;10077&quot;&gt;&lt;property id=&quot;20148&quot; value=&quot;5&quot;/&gt;&lt;property id=&quot;20300&quot; value=&quot;Slide 49 - &amp;quot;Chemical Management&amp;quot;&quot;/&gt;&lt;property id=&quot;20307&quot; value=&quot;501&quot;/&gt;&lt;/object&gt;&lt;object type=&quot;3&quot; unique_id=&quot;10085&quot;&gt;&lt;property id=&quot;20148&quot; value=&quot;5&quot;/&gt;&lt;property id=&quot;20300&quot; value=&quot;Slide 62 - &amp;quot;Biological Control Concept&amp;quot;&quot;/&gt;&lt;property id=&quot;20307&quot; value=&quot;520&quot;/&gt;&lt;/object&gt;&lt;object type=&quot;3&quot; unique_id=&quot;10087&quot;&gt;&lt;property id=&quot;20148&quot; value=&quot;5&quot;/&gt;&lt;property id=&quot;20300&quot; value=&quot;Slide 63 - &amp;quot;Biocontrol of Insects&amp;quot;&quot;/&gt;&lt;property id=&quot;20307&quot; value=&quot;522&quot;/&gt;&lt;/object&gt;&lt;object type=&quot;3&quot; unique_id=&quot;10108&quot;&gt;&lt;property id=&quot;20148&quot; value=&quot;5&quot;/&gt;&lt;property id=&quot;20300&quot; value=&quot;Slide 53 - &amp;quot;Insecticides: Neem Oil&amp;quot;&quot;/&gt;&lt;property id=&quot;20307&quot; value=&quot;510&quot;/&gt;&lt;/object&gt;&lt;object type=&quot;3&quot; unique_id=&quot;10109&quot;&gt;&lt;property id=&quot;20148&quot; value=&quot;5&quot;/&gt;&lt;property id=&quot;20300&quot; value=&quot;Slide 54 - &amp;quot;Insecticides: Pyrethrum&amp;quot;&quot;/&gt;&lt;property id=&quot;20307&quot; value=&quot;511&quot;/&gt;&lt;/object&gt;&lt;object type=&quot;3&quot; unique_id=&quot;10110&quot;&gt;&lt;property id=&quot;20148&quot; value=&quot;5&quot;/&gt;&lt;property id=&quot;20300&quot; value=&quot;Slide 55 - &amp;quot;Insecticides: Spinosad&amp;quot;&quot;/&gt;&lt;property id=&quot;20307&quot; value=&quot;512&quot;/&gt;&lt;/object&gt;&lt;object type=&quot;3&quot; unique_id=&quot;10111&quot;&gt;&lt;property id=&quot;20148&quot; value=&quot;5&quot;/&gt;&lt;property id=&quot;20300&quot; value=&quot;Slide 56 - &amp;quot;entomopathic nematodes&amp;quot;&quot;/&gt;&lt;property id=&quot;20307&quot; value=&quot;513&quot;/&gt;&lt;/object&gt;&lt;object type=&quot;3&quot; unique_id=&quot;10112&quot;&gt;&lt;property id=&quot;20148&quot; value=&quot;5&quot;/&gt;&lt;property id=&quot;20300&quot; value=&quot;Slide 57 - &amp;quot;purchasing nematodes&amp;quot;&quot;/&gt;&lt;property id=&quot;20307&quot; value=&quot;514&quot;/&gt;&lt;/object&gt;&lt;object type=&quot;3&quot; unique_id=&quot;10113&quot;&gt;&lt;property id=&quot;20148&quot; value=&quot;5&quot;/&gt;&lt;property id=&quot;20300&quot; value=&quot;Slide 58 - &amp;quot;application techniques&amp;quot;&quot;/&gt;&lt;property id=&quot;20307&quot; value=&quot;515&quot;/&gt;&lt;/object&gt;&lt;object type=&quot;3&quot; unique_id=&quot;10115&quot;&gt;&lt;property id=&quot;20148&quot; value=&quot;5&quot;/&gt;&lt;property id=&quot;20300&quot; value=&quot;Slide 59 - &amp;quot;what does bt  do?&amp;quot;&quot;/&gt;&lt;property id=&quot;20307&quot; value=&quot;517&quot;/&gt;&lt;/object&gt;&lt;object type=&quot;3&quot; unique_id=&quot;10116&quot;&gt;&lt;property id=&quot;20148&quot; value=&quot;5&quot;/&gt;&lt;property id=&quot;20300&quot; value=&quot;Slide 60 - &amp;quot;using bt&amp;quot;&quot;/&gt;&lt;property id=&quot;20307&quot; value=&quot;518&quot;/&gt;&lt;/object&gt;&lt;object type=&quot;3&quot; unique_id=&quot;10117&quot;&gt;&lt;property id=&quot;20148&quot; value=&quot;5&quot;/&gt;&lt;property id=&quot;20300&quot; value=&quot;Slide 61 - &amp;quot;Entomopathic fungi&amp;quot;&quot;/&gt;&lt;property id=&quot;20307&quot; value=&quot;519&quot;/&gt;&lt;/object&gt;&lt;object type=&quot;3&quot; unique_id=&quot;10148&quot;&gt;&lt;property id=&quot;20148&quot; value=&quot;5&quot;/&gt;&lt;property id=&quot;20300&quot; value=&quot;Slide 87 - &amp;quot;Recognize the good guys!&amp;quot;&quot;/&gt;&lt;property id=&quot;20307&quot; value=&quot;651&quot;/&gt;&lt;/object&gt;&lt;object type=&quot;3&quot; unique_id=&quot;10149&quot;&gt;&lt;property id=&quot;20148&quot; value=&quot;5&quot;/&gt;&lt;property id=&quot;20300&quot; value=&quot;Slide 90 - &amp;quot;feed your good guys!&amp;quot;&quot;/&gt;&lt;property id=&quot;20307&quot; value=&quot;652&quot;/&gt;&lt;/object&gt;&lt;object type=&quot;3&quot; unique_id=&quot;10150&quot;&gt;&lt;property id=&quot;20148&quot; value=&quot;5&quot;/&gt;&lt;property id=&quot;20300&quot; value=&quot;Slide 91 - &amp;quot;feed your good guys!&amp;quot;&quot;/&gt;&lt;property id=&quot;20307&quot; value=&quot;653&quot;/&gt;&lt;/object&gt;&lt;object type=&quot;3&quot; unique_id=&quot;10151&quot;&gt;&lt;property id=&quot;20148&quot; value=&quot;5&quot;/&gt;&lt;property id=&quot;20300&quot; value=&quot;Slide 93 - &amp;quot;“When we kill off the natural enemies of insect pests, we inherit their work”&amp;#x0D;&amp;#x0A;C.B. Huffaker&amp;quot;&quot;/&gt;&lt;property id=&quot;20307&quot; value=&quot;654&quot;/&gt;&lt;/object&gt;&lt;object type=&quot;3&quot; unique_id=&quot;10185&quot;&gt;&lt;property id=&quot;20148&quot; value=&quot;5&quot;/&gt;&lt;property id=&quot;20300&quot; value=&quot;Slide 42 - &amp;quot;Cultural\Physical  Management&amp;quot;&quot;/&gt;&lt;property id=&quot;20307&quot; value=&quot;655&quot;/&gt;&lt;/object&gt;&lt;object type=&quot;3&quot; unique_id=&quot;10204&quot;&gt;&lt;property id=&quot;20148&quot; value=&quot;5&quot;/&gt;&lt;property id=&quot;20300&quot; value=&quot;Slide 38 - &amp;quot;Cultural Management&amp;quot;&quot;/&gt;&lt;property id=&quot;20307&quot; value=&quot;656&quot;/&gt;&lt;/object&gt;&lt;object type=&quot;3&quot; unique_id=&quot;10205&quot;&gt;&lt;property id=&quot;20148&quot; value=&quot;5&quot;/&gt;&lt;property id=&quot;20300&quot; value=&quot;Slide 52 - &amp;quot;Mating Disruption&amp;quot;&quot;/&gt;&lt;property id=&quot;20307&quot; value=&quot;657&quot;/&gt;&lt;/object&gt;&lt;object type=&quot;3&quot; unique_id=&quot;11382&quot;&gt;&lt;property id=&quot;20148&quot; value=&quot;5&quot;/&gt;&lt;property id=&quot;20300&quot; value=&quot;Slide 36 - &amp;quot;Cultural Controls&amp;quot;&quot;/&gt;&lt;property id=&quot;20307&quot; value=&quot;658&quot;/&gt;&lt;/object&gt;&lt;object type=&quot;3&quot; unique_id=&quot;11480&quot;&gt;&lt;property id=&quot;20148&quot; value=&quot;5&quot;/&gt;&lt;property id=&quot;20300&quot; value=&quot;Slide 2 - &amp;quot;Topics Tonight&amp;quot;&quot;/&gt;&lt;property id=&quot;20307&quot; value=&quot;659&quot;/&gt;&lt;/object&gt;&lt;object type=&quot;3&quot; unique_id=&quot;30958&quot;&gt;&lt;property id=&quot;20148&quot; value=&quot;5&quot;/&gt;&lt;property id=&quot;20300&quot; value=&quot;Slide 37 - &amp;quot;PNW 640 Organic Management of Flea Beetles&amp;quot;&quot;/&gt;&lt;property id=&quot;20307&quot; value=&quot;661&quot;/&gt;&lt;/object&gt;&lt;object type=&quot;3&quot; unique_id=&quot;30959&quot;&gt;&lt;property id=&quot;20148&quot; value=&quot;5&quot;/&gt;&lt;property id=&quot;20300&quot; value=&quot;Slide 47 - &amp;quot;FS089E How to Install a Floating Row Cover&amp;quot;&quot;/&gt;&lt;property id=&quot;20307&quot; value=&quot;660&quot;/&gt;&lt;/object&gt;&lt;object type=&quot;3&quot; unique_id=&quot;30960&quot;&gt;&lt;property id=&quot;20148&quot; value=&quot;5&quot;/&gt;&lt;property id=&quot;20300&quot; value=&quot;Slide 50 - &amp;quot;PNW 649 Natural Insecticides&amp;quot;&quot;/&gt;&lt;property id=&quot;20307&quot; value=&quot;662&quot;/&gt;&lt;/object&gt;&lt;object type=&quot;3&quot; unique_id=&quot;30961&quot;&gt;&lt;property id=&quot;20148&quot; value=&quot;5&quot;/&gt;&lt;property id=&quot;20300&quot; value=&quot;Slide 51 - &amp;quot;PNW 544 Using Entomopathogenic Nematodes for Crop Insect Pest Control&amp;quot;&quot;/&gt;&lt;property id=&quot;20307&quot; value=&quot;663&quot;/&gt;&lt;/object&gt;&lt;object type=&quot;3&quot; unique_id=&quot;33175&quot;&gt;&lt;property id=&quot;20148&quot; value=&quot;5&quot;/&gt;&lt;property id=&quot;20300&quot; value=&quot;Slide 64 - &amp;quot;Some important definitions &amp;quot;&quot;/&gt;&lt;property id=&quot;20307&quot; value=&quot;682&quot;/&gt;&lt;/object&gt;&lt;object type=&quot;3&quot; unique_id=&quot;33176&quot;&gt;&lt;property id=&quot;20148&quot; value=&quot;5&quot;/&gt;&lt;property id=&quot;20300&quot; value=&quot;Slide 65 - &amp;quot;Predators&amp;quot;&quot;/&gt;&lt;property id=&quot;20307&quot; value=&quot;683&quot;/&gt;&lt;/object&gt;&lt;object type=&quot;3&quot; unique_id=&quot;33177&quot;&gt;&lt;property id=&quot;20148&quot; value=&quot;5&quot;/&gt;&lt;property id=&quot;20300&quot; value=&quot;Slide 66 - &amp;quot;true bugs&amp;quot;&quot;/&gt;&lt;property id=&quot;20307&quot; value=&quot;684&quot;/&gt;&lt;/object&gt;&lt;object type=&quot;3&quot; unique_id=&quot;33178&quot;&gt;&lt;property id=&quot;20148&quot; value=&quot;5&quot;/&gt;&lt;property id=&quot;20300&quot; value=&quot;Slide 67 - &amp;quot;lace wing adults&amp;quot;&quot;/&gt;&lt;property id=&quot;20307&quot; value=&quot;685&quot;/&gt;&lt;/object&gt;&lt;object type=&quot;3&quot; unique_id=&quot;33179&quot;&gt;&lt;property id=&quot;20148&quot; value=&quot;5&quot;/&gt;&lt;property id=&quot;20300&quot; value=&quot;Slide 68 - &amp;quot;lace wing larvae&amp;quot;&quot;/&gt;&lt;property id=&quot;20307&quot; value=&quot;686&quot;/&gt;&lt;/object&gt;&lt;object type=&quot;3&quot; unique_id=&quot;33180&quot;&gt;&lt;property id=&quot;20148&quot; value=&quot;5&quot;/&gt;&lt;property id=&quot;20300&quot; value=&quot;Slide 69 - &amp;quot;ladybird beetles&amp;quot;&quot;/&gt;&lt;property id=&quot;20307&quot; value=&quot;687&quot;/&gt;&lt;/object&gt;&lt;object type=&quot;3&quot; unique_id=&quot;33181&quot;&gt;&lt;property id=&quot;20148&quot; value=&quot;5&quot;/&gt;&lt;property id=&quot;20300&quot; value=&quot;Slide 70 - &amp;quot;ground beetles &amp;amp; rove beetles&amp;quot;&quot;/&gt;&lt;property id=&quot;20307&quot; value=&quot;688&quot;/&gt;&lt;/object&gt;&lt;object type=&quot;3&quot; unique_id=&quot;33182&quot;&gt;&lt;property id=&quot;20148&quot; value=&quot;5&quot;/&gt;&lt;property id=&quot;20300&quot; value=&quot;Slide 71 - &amp;quot;hover flies&amp;quot;&quot;/&gt;&lt;property id=&quot;20307&quot; value=&quot;689&quot;/&gt;&lt;/object&gt;&lt;object type=&quot;3&quot; unique_id=&quot;33183&quot;&gt;&lt;property id=&quot;20148&quot; value=&quot;5&quot;/&gt;&lt;property id=&quot;20300&quot; value=&quot;Slide 72&quot;/&gt;&lt;property id=&quot;20307&quot; value=&quot;664&quot;/&gt;&lt;/object&gt;&lt;object type=&quot;3&quot; unique_id=&quot;33184&quot;&gt;&lt;property id=&quot;20148&quot; value=&quot;5&quot;/&gt;&lt;property id=&quot;20300&quot; value=&quot;Slide 73 - &amp;quot;Hymenoptera: Egg parasitoids&amp;quot;&quot;/&gt;&lt;property id=&quot;20307&quot; value=&quot;665&quot;/&gt;&lt;/object&gt;&lt;object type=&quot;3&quot; unique_id=&quot;33185&quot;&gt;&lt;property id=&quot;20148&quot; value=&quot;5&quot;/&gt;&lt;property id=&quot;20300&quot; value=&quot;Slide 74 - &amp;quot;hymenoptera : larval endoparasitoids&amp;quot;&quot;/&gt;&lt;property id=&quot;20307&quot; value=&quot;666&quot;/&gt;&lt;/object&gt;&lt;object type=&quot;3&quot; unique_id=&quot;33186&quot;&gt;&lt;property id=&quot;20148&quot; value=&quot;5&quot;/&gt;&lt;property id=&quot;20300&quot; value=&quot;Slide 75 - &amp;quot;hymenoptera : larval ectoparasitoids&amp;quot;&quot;/&gt;&lt;property id=&quot;20307&quot; value=&quot;667&quot;/&gt;&lt;/object&gt;&lt;object type=&quot;3&quot; unique_id=&quot;33187&quot;&gt;&lt;property id=&quot;20148&quot; value=&quot;5&quot;/&gt;&lt;property id=&quot;20300&quot; value=&quot;Slide 76 - &amp;quot;Hymenoptera : pupal parasitoids&amp;quot;&quot;/&gt;&lt;property id=&quot;20307&quot; value=&quot;668&quot;/&gt;&lt;/object&gt;&lt;object type=&quot;3&quot; unique_id=&quot;33188&quot;&gt;&lt;property id=&quot;20148&quot; value=&quot;5&quot;/&gt;&lt;property id=&quot;20300&quot; value=&quot;Slide 77 - &amp;quot;hyper-parasitoids&amp;quot;&quot;/&gt;&lt;property id=&quot;20307&quot; value=&quot;669&quot;/&gt;&lt;/object&gt;&lt;object type=&quot;3&quot; unique_id=&quot;33189&quot;&gt;&lt;property id=&quot;20148&quot; value=&quot;5&quot;/&gt;&lt;property id=&quot;20300&quot; value=&quot;Slide 78 - &amp;quot;when you’re less than a millimeter big, how do you find your food?&amp;quot;&quot;/&gt;&lt;property id=&quot;20307&quot; value=&quot;670&quot;/&gt;&lt;/object&gt;&lt;object type=&quot;3&quot; unique_id=&quot;33190&quot;&gt;&lt;property id=&quot;20148&quot; value=&quot;5&quot;/&gt;&lt;property id=&quot;20300&quot; value=&quot;Slide 79 - &amp;quot;parasitoids are smart!&amp;quot;&quot;/&gt;&lt;property id=&quot;20307&quot; value=&quot;671&quot;/&gt;&lt;/object&gt;&lt;object type=&quot;3&quot; unique_id=&quot;33191&quot;&gt;&lt;property id=&quot;20148&quot; value=&quot;5&quot;/&gt;&lt;property id=&quot;20300&quot; value=&quot;Slide 80 - &amp;quot;Inducible plant defenses &amp;quot;&quot;/&gt;&lt;property id=&quot;20307&quot; value=&quot;672&quot;/&gt;&lt;/object&gt;&lt;object type=&quot;3&quot; unique_id=&quot;33192&quot;&gt;&lt;property id=&quot;20148&quot; value=&quot;5&quot;/&gt;&lt;property id=&quot;20300&quot; value=&quot;Slide 81 - &amp;quot;behavior control&amp;quot;&quot;/&gt;&lt;property id=&quot;20307&quot; value=&quot;673&quot;/&gt;&lt;/object&gt;&lt;object type=&quot;3&quot; unique_id=&quot;33193&quot;&gt;&lt;property id=&quot;20148&quot; value=&quot;5&quot;/&gt;&lt;property id=&quot;20300&quot; value=&quot;Slide 82 - &amp;quot;hymenoepimecis &amp;quot;&quot;/&gt;&lt;property id=&quot;20307&quot; value=&quot;674&quot;/&gt;&lt;/object&gt;&lt;object type=&quot;3&quot; unique_id=&quot;33194&quot;&gt;&lt;property id=&quot;20148&quot; value=&quot;5&quot;/&gt;&lt;property id=&quot;20300&quot; value=&quot;Slide 83&quot;/&gt;&lt;property id=&quot;20307&quot; value=&quot;675&quot;/&gt;&lt;/object&gt;&lt;object type=&quot;3&quot; unique_id=&quot;33195&quot;&gt;&lt;property id=&quot;20148&quot; value=&quot;5&quot;/&gt;&lt;property id=&quot;20300&quot; value=&quot;Slide 84 - &amp;quot;ampulex compressa &amp;quot;&quot;/&gt;&lt;property id=&quot;20307&quot; value=&quot;676&quot;/&gt;&lt;/object&gt;&lt;object type=&quot;3&quot; unique_id=&quot;33196&quot;&gt;&lt;property id=&quot;20148&quot; value=&quot;5&quot;/&gt;&lt;property id=&quot;20300&quot; value=&quot;Slide 85&quot;/&gt;&lt;property id=&quot;20307&quot; value=&quot;677&quot;/&gt;&lt;/object&gt;&lt;object type=&quot;3&quot; unique_id=&quot;33197&quot;&gt;&lt;property id=&quot;20148&quot; value=&quot;5&quot;/&gt;&lt;property id=&quot;20300&quot; value=&quot;Slide 86 - &amp;quot;Let’s Bottle that up!&amp;quot;&quot;/&gt;&lt;property id=&quot;20307&quot; value=&quot;678&quot;/&gt;&lt;/object&gt;&lt;object type=&quot;3&quot; unique_id=&quot;33198&quot;&gt;&lt;property id=&quot;20148&quot; value=&quot;5&quot;/&gt;&lt;property id=&quot;20300&quot; value=&quot;Slide 88 - &amp;quot;recognizing parasitoids - aphid mummies&amp;quot;&quot;/&gt;&lt;property id=&quot;20307&quot; value=&quot;679&quot;/&gt;&lt;/object&gt;&lt;object type=&quot;3&quot; unique_id=&quot;33199&quot;&gt;&lt;property id=&quot;20148&quot; value=&quot;5&quot;/&gt;&lt;property id=&quot;20300&quot; value=&quot;Slide 89&quot;/&gt;&lt;property id=&quot;20307&quot; value=&quot;680&quot;/&gt;&lt;/object&gt;&lt;object type=&quot;3&quot; unique_id=&quot;33200&quot;&gt;&lt;property id=&quot;20148&quot; value=&quot;5&quot;/&gt;&lt;property id=&quot;20300&quot; value=&quot;Slide 92 - &amp;quot;shelter for your good guys: Beetle Banks&amp;quot;&quot;/&gt;&lt;property id=&quot;20307&quot; value=&quot;681&quot;/&gt;&lt;/object&gt;&lt;/object&gt;&lt;object type=&quot;10&quot; unique_id=&quot;31175&quot;&gt;&lt;object type=&quot;11&quot; unique_id=&quot;31176&quot;&gt;&lt;/object&gt;&lt;/object&gt;&lt;object type=&quot;4&quot; unique_id=&quot;3125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Blank Presentation">
  <a:themeElements>
    <a:clrScheme name="Blank Presentation 8">
      <a:dk1>
        <a:srgbClr val="3E2116"/>
      </a:dk1>
      <a:lt1>
        <a:srgbClr val="DFECE4"/>
      </a:lt1>
      <a:dk2>
        <a:srgbClr val="3E2116"/>
      </a:dk2>
      <a:lt2>
        <a:srgbClr val="495058"/>
      </a:lt2>
      <a:accent1>
        <a:srgbClr val="677F91"/>
      </a:accent1>
      <a:accent2>
        <a:srgbClr val="5C8A70"/>
      </a:accent2>
      <a:accent3>
        <a:srgbClr val="ECF4EF"/>
      </a:accent3>
      <a:accent4>
        <a:srgbClr val="341B11"/>
      </a:accent4>
      <a:accent5>
        <a:srgbClr val="B8C0C7"/>
      </a:accent5>
      <a:accent6>
        <a:srgbClr val="537D65"/>
      </a:accent6>
      <a:hlink>
        <a:srgbClr val="008138"/>
      </a:hlink>
      <a:folHlink>
        <a:srgbClr val="881525"/>
      </a:folHlink>
    </a:clrScheme>
    <a:fontScheme name="Blank Presentation">
      <a:majorFont>
        <a:latin typeface="Stone Sans"/>
        <a:ea typeface=""/>
        <a:cs typeface=""/>
      </a:majorFont>
      <a:minorFont>
        <a:latin typeface="Ston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4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4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3E2116"/>
        </a:dk1>
        <a:lt1>
          <a:srgbClr val="DFECE4"/>
        </a:lt1>
        <a:dk2>
          <a:srgbClr val="3E2116"/>
        </a:dk2>
        <a:lt2>
          <a:srgbClr val="495058"/>
        </a:lt2>
        <a:accent1>
          <a:srgbClr val="677F91"/>
        </a:accent1>
        <a:accent2>
          <a:srgbClr val="5C8A70"/>
        </a:accent2>
        <a:accent3>
          <a:srgbClr val="ECF4EF"/>
        </a:accent3>
        <a:accent4>
          <a:srgbClr val="341B11"/>
        </a:accent4>
        <a:accent5>
          <a:srgbClr val="B8C0C7"/>
        </a:accent5>
        <a:accent6>
          <a:srgbClr val="537D65"/>
        </a:accent6>
        <a:hlink>
          <a:srgbClr val="008138"/>
        </a:hlink>
        <a:folHlink>
          <a:srgbClr val="88152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 9.2:Programs:Microsoft Office 98:Templates:Blank Presentation</Template>
  <TotalTime>4790</TotalTime>
  <Words>642</Words>
  <Application>Microsoft Office PowerPoint</Application>
  <PresentationFormat>On-screen Show (4:3)</PresentationFormat>
  <Paragraphs>124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Calibri</vt:lpstr>
      <vt:lpstr>Stone Sans</vt:lpstr>
      <vt:lpstr>Stone Sans Semibold</vt:lpstr>
      <vt:lpstr>Times</vt:lpstr>
      <vt:lpstr>Times New Roman</vt:lpstr>
      <vt:lpstr>Blank Presentation</vt:lpstr>
      <vt:lpstr>Integrated Pest Management  OR   Non-Stupid Pest Management</vt:lpstr>
      <vt:lpstr>What is a Pest?</vt:lpstr>
      <vt:lpstr>What is a Pest?</vt:lpstr>
      <vt:lpstr>What is a pest?</vt:lpstr>
      <vt:lpstr>First, Some Fundamentals</vt:lpstr>
      <vt:lpstr>First, Some Fundamentals</vt:lpstr>
      <vt:lpstr>So what the heck does this have to do with Farming?</vt:lpstr>
      <vt:lpstr>History of Pest Management</vt:lpstr>
      <vt:lpstr>History of Pest Management</vt:lpstr>
      <vt:lpstr>History of Pest Management</vt:lpstr>
      <vt:lpstr>Pesticide Era ~ 1939-1962</vt:lpstr>
      <vt:lpstr>Green Revolution 1943-mid 1970’s</vt:lpstr>
      <vt:lpstr>PowerPoint Presentation</vt:lpstr>
      <vt:lpstr>But Consider…</vt:lpstr>
      <vt:lpstr>And this…</vt:lpstr>
      <vt:lpstr>The Message Learned…</vt:lpstr>
      <vt:lpstr>Definition</vt:lpstr>
      <vt:lpstr>What is IPM?</vt:lpstr>
      <vt:lpstr>IPM Components</vt:lpstr>
      <vt:lpstr>IPM for Insects Considers:</vt:lpstr>
      <vt:lpstr>Bindweed</vt:lpstr>
      <vt:lpstr>“A good laugh is the best pesticide“ Vladimir Nabokov</vt:lpstr>
    </vt:vector>
  </TitlesOfParts>
  <Company>CAHNRS Information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Gerald R Steffen</dc:creator>
  <cp:lastModifiedBy>Murray, Todd Aaron</cp:lastModifiedBy>
  <cp:revision>97</cp:revision>
  <cp:lastPrinted>2007-06-14T14:58:17Z</cp:lastPrinted>
  <dcterms:created xsi:type="dcterms:W3CDTF">2007-05-14T22:15:50Z</dcterms:created>
  <dcterms:modified xsi:type="dcterms:W3CDTF">2017-05-01T16:18:44Z</dcterms:modified>
</cp:coreProperties>
</file>