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7"/>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A5BFDB5-8957-4FF9-91EB-F31128F2B920}">
  <a:tblStyle styleId="{DA5BFDB5-8957-4FF9-91EB-F31128F2B920}" styleName="Table_0"/>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63"/>
    <p:restoredTop sz="93077"/>
  </p:normalViewPr>
  <p:slideViewPr>
    <p:cSldViewPr snapToGrid="0" snapToObjects="1">
      <p:cViewPr varScale="1">
        <p:scale>
          <a:sx n="108" d="100"/>
          <a:sy n="108" d="100"/>
        </p:scale>
        <p:origin x="24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685800" y="1143000"/>
            <a:ext cx="5486399"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8786"/>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882551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87" name="Shape 8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9753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93" name="Shape 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342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03" name="Shape 10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7619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11" name="Shape 11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3116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19" name="Shape 11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2182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27" name="Shape 12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143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35" name="Shape 13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0399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43" name="Shape 14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9268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51" name="Shape 15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8058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59" name="Shape 15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83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67" name="Shape 16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2916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77" name="Shape 17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5826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83" name="Shape 18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1982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192" name="Shape 192"/>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15</a:t>
            </a:fld>
            <a:endParaRPr lang="en-US"/>
          </a:p>
        </p:txBody>
      </p:sp>
    </p:spTree>
    <p:extLst>
      <p:ext uri="{BB962C8B-B14F-4D97-AF65-F5344CB8AC3E}">
        <p14:creationId xmlns:p14="http://schemas.microsoft.com/office/powerpoint/2010/main" val="3725070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98" name="Shape 19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6855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06" name="Shape 20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7154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14" name="Shape 21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1082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22" name="Shape 22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228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33" name="Shape 23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7930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40" name="Shape 24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0534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7" name="Shape 247"/>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248" name="Shape 248"/>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22</a:t>
            </a:fld>
            <a:endParaRPr lang="en-US"/>
          </a:p>
        </p:txBody>
      </p:sp>
    </p:spTree>
    <p:extLst>
      <p:ext uri="{BB962C8B-B14F-4D97-AF65-F5344CB8AC3E}">
        <p14:creationId xmlns:p14="http://schemas.microsoft.com/office/powerpoint/2010/main" val="2664364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54" name="Shape 25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000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1" name="Shape 261"/>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262" name="Shape 262"/>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24</a:t>
            </a:fld>
            <a:endParaRPr lang="en-US"/>
          </a:p>
        </p:txBody>
      </p:sp>
    </p:spTree>
    <p:extLst>
      <p:ext uri="{BB962C8B-B14F-4D97-AF65-F5344CB8AC3E}">
        <p14:creationId xmlns:p14="http://schemas.microsoft.com/office/powerpoint/2010/main" val="228704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70" name="Shape 27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011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Shape 27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77" name="Shape 27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22552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Shape 284"/>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85" name="Shape 28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9547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761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02" name="Shape 30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6784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Shape 30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10" name="Shape 31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7648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8" name="Shape 318"/>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319" name="Shape 319"/>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31</a:t>
            </a:fld>
            <a:endParaRPr lang="en-US"/>
          </a:p>
        </p:txBody>
      </p:sp>
    </p:spTree>
    <p:extLst>
      <p:ext uri="{BB962C8B-B14F-4D97-AF65-F5344CB8AC3E}">
        <p14:creationId xmlns:p14="http://schemas.microsoft.com/office/powerpoint/2010/main" val="2945527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25" name="Shape 32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46717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32" name="Shape 33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7572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0" name="Shape 340"/>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341" name="Shape 34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34</a:t>
            </a:fld>
            <a:endParaRPr lang="en-US"/>
          </a:p>
        </p:txBody>
      </p:sp>
    </p:spTree>
    <p:extLst>
      <p:ext uri="{BB962C8B-B14F-4D97-AF65-F5344CB8AC3E}">
        <p14:creationId xmlns:p14="http://schemas.microsoft.com/office/powerpoint/2010/main" val="36545390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Shape 34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9" name="Shape 349"/>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350" name="Shape 350"/>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35</a:t>
            </a:fld>
            <a:endParaRPr lang="en-US"/>
          </a:p>
        </p:txBody>
      </p:sp>
    </p:spTree>
    <p:extLst>
      <p:ext uri="{BB962C8B-B14F-4D97-AF65-F5344CB8AC3E}">
        <p14:creationId xmlns:p14="http://schemas.microsoft.com/office/powerpoint/2010/main" val="1472499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Shape 35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8" name="Shape 358"/>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359" name="Shape 359"/>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36</a:t>
            </a:fld>
            <a:endParaRPr lang="en-US"/>
          </a:p>
        </p:txBody>
      </p:sp>
    </p:spTree>
    <p:extLst>
      <p:ext uri="{BB962C8B-B14F-4D97-AF65-F5344CB8AC3E}">
        <p14:creationId xmlns:p14="http://schemas.microsoft.com/office/powerpoint/2010/main" val="8357150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Shape 37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1" name="Shape 371"/>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372" name="Shape 372"/>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37</a:t>
            </a:fld>
            <a:endParaRPr lang="en-US"/>
          </a:p>
        </p:txBody>
      </p:sp>
    </p:spTree>
    <p:extLst>
      <p:ext uri="{BB962C8B-B14F-4D97-AF65-F5344CB8AC3E}">
        <p14:creationId xmlns:p14="http://schemas.microsoft.com/office/powerpoint/2010/main" val="22732185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0" name="Shape 380"/>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381" name="Shape 38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38</a:t>
            </a:fld>
            <a:endParaRPr lang="en-US"/>
          </a:p>
        </p:txBody>
      </p:sp>
    </p:spTree>
    <p:extLst>
      <p:ext uri="{BB962C8B-B14F-4D97-AF65-F5344CB8AC3E}">
        <p14:creationId xmlns:p14="http://schemas.microsoft.com/office/powerpoint/2010/main" val="24091595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7" name="Shape 387"/>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388" name="Shape 388"/>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39</a:t>
            </a:fld>
            <a:endParaRPr lang="en-US"/>
          </a:p>
        </p:txBody>
      </p:sp>
    </p:spTree>
    <p:extLst>
      <p:ext uri="{BB962C8B-B14F-4D97-AF65-F5344CB8AC3E}">
        <p14:creationId xmlns:p14="http://schemas.microsoft.com/office/powerpoint/2010/main" val="2457241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6" name="Shape 396"/>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397" name="Shape 39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40</a:t>
            </a:fld>
            <a:endParaRPr lang="en-US"/>
          </a:p>
        </p:txBody>
      </p:sp>
    </p:spTree>
    <p:extLst>
      <p:ext uri="{BB962C8B-B14F-4D97-AF65-F5344CB8AC3E}">
        <p14:creationId xmlns:p14="http://schemas.microsoft.com/office/powerpoint/2010/main" val="12578916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5" name="Shape 405"/>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406" name="Shape 406"/>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41</a:t>
            </a:fld>
            <a:endParaRPr lang="en-US"/>
          </a:p>
        </p:txBody>
      </p:sp>
    </p:spTree>
    <p:extLst>
      <p:ext uri="{BB962C8B-B14F-4D97-AF65-F5344CB8AC3E}">
        <p14:creationId xmlns:p14="http://schemas.microsoft.com/office/powerpoint/2010/main" val="5067161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6" name="Shape 416"/>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417" name="Shape 41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42</a:t>
            </a:fld>
            <a:endParaRPr lang="en-US"/>
          </a:p>
        </p:txBody>
      </p:sp>
    </p:spTree>
    <p:extLst>
      <p:ext uri="{BB962C8B-B14F-4D97-AF65-F5344CB8AC3E}">
        <p14:creationId xmlns:p14="http://schemas.microsoft.com/office/powerpoint/2010/main" val="26714574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Shape 42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3" name="Shape 423"/>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424" name="Shape 42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43</a:t>
            </a:fld>
            <a:endParaRPr lang="en-US"/>
          </a:p>
        </p:txBody>
      </p:sp>
    </p:spTree>
    <p:extLst>
      <p:ext uri="{BB962C8B-B14F-4D97-AF65-F5344CB8AC3E}">
        <p14:creationId xmlns:p14="http://schemas.microsoft.com/office/powerpoint/2010/main" val="26619910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Shape 42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0" name="Shape 430"/>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431" name="Shape 43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44</a:t>
            </a:fld>
            <a:endParaRPr lang="en-US"/>
          </a:p>
        </p:txBody>
      </p:sp>
    </p:spTree>
    <p:extLst>
      <p:ext uri="{BB962C8B-B14F-4D97-AF65-F5344CB8AC3E}">
        <p14:creationId xmlns:p14="http://schemas.microsoft.com/office/powerpoint/2010/main" val="9639066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Shape 42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0" name="Shape 430"/>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a:p>
        </p:txBody>
      </p:sp>
      <p:sp>
        <p:nvSpPr>
          <p:cNvPr id="431" name="Shape 43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45</a:t>
            </a:fld>
            <a:endParaRPr lang="en-US"/>
          </a:p>
        </p:txBody>
      </p:sp>
    </p:spTree>
    <p:extLst>
      <p:ext uri="{BB962C8B-B14F-4D97-AF65-F5344CB8AC3E}">
        <p14:creationId xmlns:p14="http://schemas.microsoft.com/office/powerpoint/2010/main" val="568408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185980" y="365125"/>
            <a:ext cx="12150398" cy="1076216"/>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2"/>
              </a:buClr>
              <a:buFont typeface="Arial"/>
              <a:buNone/>
              <a:defRPr sz="44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8" name="Shape 18"/>
          <p:cNvSpPr txBox="1">
            <a:spLocks noGrp="1"/>
          </p:cNvSpPr>
          <p:nvPr>
            <p:ph type="body" idx="1"/>
          </p:nvPr>
        </p:nvSpPr>
        <p:spPr>
          <a:xfrm>
            <a:off x="838200" y="1825625"/>
            <a:ext cx="10515599" cy="4351338"/>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50800" algn="l" rtl="0">
              <a:lnSpc>
                <a:spcPct val="90000"/>
              </a:lnSpc>
              <a:spcBef>
                <a:spcPts val="1000"/>
              </a:spcBef>
              <a:buClr>
                <a:srgbClr val="9FF6DF"/>
              </a:buClr>
              <a:buSzPct val="100000"/>
              <a:buFont typeface="Arial"/>
              <a:buChar char="•"/>
              <a:defRPr sz="2800" b="0" i="0" u="none" strike="noStrike" cap="none">
                <a:solidFill>
                  <a:srgbClr val="9FF6DF"/>
                </a:solidFill>
                <a:latin typeface="Arial"/>
                <a:ea typeface="Arial"/>
                <a:cs typeface="Arial"/>
                <a:sym typeface="Arial"/>
              </a:defRPr>
            </a:lvl1pPr>
            <a:lvl2pPr marL="685800" marR="0" lvl="1"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2pPr>
            <a:lvl3pPr marL="1143000" marR="0" lvl="2"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3pPr>
            <a:lvl4pPr marL="1600200" marR="0" lvl="3"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4pPr>
            <a:lvl5pPr marL="2057400" marR="0" lvl="4"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CCA188"/>
                </a:solidFill>
                <a:latin typeface="Calibri"/>
                <a:ea typeface="Calibri"/>
                <a:cs typeface="Calibri"/>
                <a:sym typeface="Calibri"/>
              </a:rPr>
              <a:t>‹#›</a:t>
            </a:fld>
            <a:endParaRPr lang="en-US" sz="1200" b="0" i="0" u="none" strike="noStrike" cap="none">
              <a:solidFill>
                <a:srgbClr val="CCA1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1524000" y="1122362"/>
            <a:ext cx="91440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accent2"/>
              </a:buClr>
              <a:buFont typeface="Arial"/>
              <a:buNone/>
              <a:defRPr sz="60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4" name="Shape 24"/>
          <p:cNvSpPr txBox="1">
            <a:spLocks noGrp="1"/>
          </p:cNvSpPr>
          <p:nvPr>
            <p:ph type="subTitle" idx="1"/>
          </p:nvPr>
        </p:nvSpPr>
        <p:spPr>
          <a:xfrm>
            <a:off x="1524000" y="3602037"/>
            <a:ext cx="9144000" cy="1655761"/>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0" marR="0" lvl="0" indent="0" algn="ctr" rtl="0">
              <a:lnSpc>
                <a:spcPct val="90000"/>
              </a:lnSpc>
              <a:spcBef>
                <a:spcPts val="1000"/>
              </a:spcBef>
              <a:buClr>
                <a:srgbClr val="9FF6DF"/>
              </a:buClr>
              <a:buFont typeface="Arial"/>
              <a:buNone/>
              <a:defRPr sz="2400" b="0" i="0" u="none" strike="noStrike" cap="none">
                <a:solidFill>
                  <a:srgbClr val="9FF6DF"/>
                </a:solidFill>
                <a:latin typeface="Arial"/>
                <a:ea typeface="Arial"/>
                <a:cs typeface="Arial"/>
                <a:sym typeface="Arial"/>
              </a:defRPr>
            </a:lvl1pPr>
            <a:lvl2pPr marL="457200" marR="0" lvl="1" indent="0" algn="ctr" rtl="0">
              <a:lnSpc>
                <a:spcPct val="90000"/>
              </a:lnSpc>
              <a:spcBef>
                <a:spcPts val="500"/>
              </a:spcBef>
              <a:buClr>
                <a:srgbClr val="9FF6DF"/>
              </a:buClr>
              <a:buFont typeface="Arial"/>
              <a:buNone/>
              <a:defRPr sz="2000" b="0" i="0" u="none" strike="noStrike" cap="none">
                <a:solidFill>
                  <a:srgbClr val="9FF6DF"/>
                </a:solidFill>
                <a:latin typeface="Arial"/>
                <a:ea typeface="Arial"/>
                <a:cs typeface="Arial"/>
                <a:sym typeface="Arial"/>
              </a:defRPr>
            </a:lvl2pPr>
            <a:lvl3pPr marL="914400" marR="0" lvl="2" indent="0" algn="ctr" rtl="0">
              <a:lnSpc>
                <a:spcPct val="90000"/>
              </a:lnSpc>
              <a:spcBef>
                <a:spcPts val="500"/>
              </a:spcBef>
              <a:buClr>
                <a:srgbClr val="9FF6DF"/>
              </a:buClr>
              <a:buFont typeface="Arial"/>
              <a:buNone/>
              <a:defRPr sz="1800" b="0" i="0" u="none" strike="noStrike" cap="none">
                <a:solidFill>
                  <a:srgbClr val="9FF6DF"/>
                </a:solidFill>
                <a:latin typeface="Arial"/>
                <a:ea typeface="Arial"/>
                <a:cs typeface="Arial"/>
                <a:sym typeface="Arial"/>
              </a:defRPr>
            </a:lvl3pPr>
            <a:lvl4pPr marL="1371600" marR="0" lvl="3" indent="0" algn="ctr" rtl="0">
              <a:lnSpc>
                <a:spcPct val="90000"/>
              </a:lnSpc>
              <a:spcBef>
                <a:spcPts val="500"/>
              </a:spcBef>
              <a:buClr>
                <a:srgbClr val="9FF6DF"/>
              </a:buClr>
              <a:buFont typeface="Arial"/>
              <a:buNone/>
              <a:defRPr sz="1600" b="0" i="0" u="none" strike="noStrike" cap="none">
                <a:solidFill>
                  <a:srgbClr val="9FF6DF"/>
                </a:solidFill>
                <a:latin typeface="Arial"/>
                <a:ea typeface="Arial"/>
                <a:cs typeface="Arial"/>
                <a:sym typeface="Arial"/>
              </a:defRPr>
            </a:lvl4pPr>
            <a:lvl5pPr marL="1828800" marR="0" lvl="4" indent="0" algn="ctr" rtl="0">
              <a:lnSpc>
                <a:spcPct val="90000"/>
              </a:lnSpc>
              <a:spcBef>
                <a:spcPts val="500"/>
              </a:spcBef>
              <a:buClr>
                <a:srgbClr val="9FF6DF"/>
              </a:buClr>
              <a:buFont typeface="Arial"/>
              <a:buNone/>
              <a:defRPr sz="1600" b="0" i="0" u="none" strike="noStrike" cap="none">
                <a:solidFill>
                  <a:srgbClr val="9FF6DF"/>
                </a:solidFill>
                <a:latin typeface="Arial"/>
                <a:ea typeface="Arial"/>
                <a:cs typeface="Arial"/>
                <a:sym typeface="Arial"/>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831850" y="1709738"/>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2"/>
              </a:buClr>
              <a:buFont typeface="Arial"/>
              <a:buNone/>
              <a:defRPr sz="60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0" name="Shape 30"/>
          <p:cNvSpPr txBox="1">
            <a:spLocks noGrp="1"/>
          </p:cNvSpPr>
          <p:nvPr>
            <p:ph type="body" idx="1"/>
          </p:nvPr>
        </p:nvSpPr>
        <p:spPr>
          <a:xfrm>
            <a:off x="831850" y="4589462"/>
            <a:ext cx="10515599" cy="1500187"/>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0" marR="0" lvl="0" indent="0" algn="l" rtl="0">
              <a:lnSpc>
                <a:spcPct val="90000"/>
              </a:lnSpc>
              <a:spcBef>
                <a:spcPts val="1000"/>
              </a:spcBef>
              <a:buClr>
                <a:srgbClr val="CCA188"/>
              </a:buClr>
              <a:buFont typeface="Arial"/>
              <a:buNone/>
              <a:defRPr sz="2400" b="0" i="0" u="none" strike="noStrike" cap="none">
                <a:solidFill>
                  <a:srgbClr val="CCA188"/>
                </a:solidFill>
                <a:latin typeface="Arial"/>
                <a:ea typeface="Arial"/>
                <a:cs typeface="Arial"/>
                <a:sym typeface="Arial"/>
              </a:defRPr>
            </a:lvl1pPr>
            <a:lvl2pPr marL="457200" marR="0" lvl="1" indent="0" algn="l" rtl="0">
              <a:lnSpc>
                <a:spcPct val="90000"/>
              </a:lnSpc>
              <a:spcBef>
                <a:spcPts val="500"/>
              </a:spcBef>
              <a:buClr>
                <a:srgbClr val="CCA188"/>
              </a:buClr>
              <a:buFont typeface="Arial"/>
              <a:buNone/>
              <a:defRPr sz="2000" b="0" i="0" u="none" strike="noStrike" cap="none">
                <a:solidFill>
                  <a:srgbClr val="CCA188"/>
                </a:solidFill>
                <a:latin typeface="Arial"/>
                <a:ea typeface="Arial"/>
                <a:cs typeface="Arial"/>
                <a:sym typeface="Arial"/>
              </a:defRPr>
            </a:lvl2pPr>
            <a:lvl3pPr marL="914400" marR="0" lvl="2" indent="0" algn="l" rtl="0">
              <a:lnSpc>
                <a:spcPct val="90000"/>
              </a:lnSpc>
              <a:spcBef>
                <a:spcPts val="500"/>
              </a:spcBef>
              <a:buClr>
                <a:srgbClr val="CCA188"/>
              </a:buClr>
              <a:buFont typeface="Arial"/>
              <a:buNone/>
              <a:defRPr sz="1800" b="0" i="0" u="none" strike="noStrike" cap="none">
                <a:solidFill>
                  <a:srgbClr val="CCA188"/>
                </a:solidFill>
                <a:latin typeface="Arial"/>
                <a:ea typeface="Arial"/>
                <a:cs typeface="Arial"/>
                <a:sym typeface="Arial"/>
              </a:defRPr>
            </a:lvl3pPr>
            <a:lvl4pPr marL="1371600" marR="0" lvl="3" indent="0" algn="l" rtl="0">
              <a:lnSpc>
                <a:spcPct val="90000"/>
              </a:lnSpc>
              <a:spcBef>
                <a:spcPts val="500"/>
              </a:spcBef>
              <a:buClr>
                <a:srgbClr val="CCA188"/>
              </a:buClr>
              <a:buFont typeface="Arial"/>
              <a:buNone/>
              <a:defRPr sz="1600" b="0" i="0" u="none" strike="noStrike" cap="none">
                <a:solidFill>
                  <a:srgbClr val="CCA188"/>
                </a:solidFill>
                <a:latin typeface="Arial"/>
                <a:ea typeface="Arial"/>
                <a:cs typeface="Arial"/>
                <a:sym typeface="Arial"/>
              </a:defRPr>
            </a:lvl4pPr>
            <a:lvl5pPr marL="1828800" marR="0" lvl="4" indent="0" algn="l" rtl="0">
              <a:lnSpc>
                <a:spcPct val="90000"/>
              </a:lnSpc>
              <a:spcBef>
                <a:spcPts val="500"/>
              </a:spcBef>
              <a:buClr>
                <a:srgbClr val="CCA188"/>
              </a:buClr>
              <a:buFont typeface="Arial"/>
              <a:buNone/>
              <a:defRPr sz="1600" b="0" i="0" u="none" strike="noStrike" cap="none">
                <a:solidFill>
                  <a:srgbClr val="CCA188"/>
                </a:solidFill>
                <a:latin typeface="Arial"/>
                <a:ea typeface="Arial"/>
                <a:cs typeface="Arial"/>
                <a:sym typeface="Arial"/>
              </a:defRPr>
            </a:lvl5pPr>
            <a:lvl6pPr marL="2286000" marR="0" lvl="5" indent="0" algn="l" rtl="0">
              <a:lnSpc>
                <a:spcPct val="90000"/>
              </a:lnSpc>
              <a:spcBef>
                <a:spcPts val="500"/>
              </a:spcBef>
              <a:buClr>
                <a:srgbClr val="CCA188"/>
              </a:buClr>
              <a:buFont typeface="Arial"/>
              <a:buNone/>
              <a:defRPr sz="1600" b="0" i="0" u="none" strike="noStrike" cap="none">
                <a:solidFill>
                  <a:srgbClr val="CCA188"/>
                </a:solidFill>
                <a:latin typeface="Calibri"/>
                <a:ea typeface="Calibri"/>
                <a:cs typeface="Calibri"/>
                <a:sym typeface="Calibri"/>
              </a:defRPr>
            </a:lvl6pPr>
            <a:lvl7pPr marL="2743200" marR="0" lvl="6" indent="0" algn="l" rtl="0">
              <a:lnSpc>
                <a:spcPct val="90000"/>
              </a:lnSpc>
              <a:spcBef>
                <a:spcPts val="500"/>
              </a:spcBef>
              <a:buClr>
                <a:srgbClr val="CCA188"/>
              </a:buClr>
              <a:buFont typeface="Arial"/>
              <a:buNone/>
              <a:defRPr sz="1600" b="0" i="0" u="none" strike="noStrike" cap="none">
                <a:solidFill>
                  <a:srgbClr val="CCA188"/>
                </a:solidFill>
                <a:latin typeface="Calibri"/>
                <a:ea typeface="Calibri"/>
                <a:cs typeface="Calibri"/>
                <a:sym typeface="Calibri"/>
              </a:defRPr>
            </a:lvl7pPr>
            <a:lvl8pPr marL="3200400" marR="0" lvl="7" indent="0" algn="l" rtl="0">
              <a:lnSpc>
                <a:spcPct val="90000"/>
              </a:lnSpc>
              <a:spcBef>
                <a:spcPts val="500"/>
              </a:spcBef>
              <a:buClr>
                <a:srgbClr val="CCA188"/>
              </a:buClr>
              <a:buFont typeface="Arial"/>
              <a:buNone/>
              <a:defRPr sz="1600" b="0" i="0" u="none" strike="noStrike" cap="none">
                <a:solidFill>
                  <a:srgbClr val="CCA188"/>
                </a:solidFill>
                <a:latin typeface="Calibri"/>
                <a:ea typeface="Calibri"/>
                <a:cs typeface="Calibri"/>
                <a:sym typeface="Calibri"/>
              </a:defRPr>
            </a:lvl8pPr>
            <a:lvl9pPr marL="3657600" marR="0" lvl="8" indent="0" algn="l" rtl="0">
              <a:lnSpc>
                <a:spcPct val="90000"/>
              </a:lnSpc>
              <a:spcBef>
                <a:spcPts val="500"/>
              </a:spcBef>
              <a:buClr>
                <a:srgbClr val="CCA188"/>
              </a:buClr>
              <a:buFont typeface="Arial"/>
              <a:buNone/>
              <a:defRPr sz="1600" b="0" i="0" u="none" strike="noStrike" cap="none">
                <a:solidFill>
                  <a:srgbClr val="CCA188"/>
                </a:solidFill>
                <a:latin typeface="Calibri"/>
                <a:ea typeface="Calibri"/>
                <a:cs typeface="Calibri"/>
                <a:sym typeface="Calibri"/>
              </a:defRPr>
            </a:lvl9pPr>
          </a:lstStyle>
          <a:p>
            <a:endParaRPr/>
          </a:p>
        </p:txBody>
      </p:sp>
      <p:sp>
        <p:nvSpPr>
          <p:cNvPr id="31" name="Shape 3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185980" y="365125"/>
            <a:ext cx="12150398" cy="1076216"/>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2"/>
              </a:buClr>
              <a:buFont typeface="Arial"/>
              <a:buNone/>
              <a:defRPr sz="44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6" name="Shape 36"/>
          <p:cNvSpPr txBox="1">
            <a:spLocks noGrp="1"/>
          </p:cNvSpPr>
          <p:nvPr>
            <p:ph type="body" idx="1"/>
          </p:nvPr>
        </p:nvSpPr>
        <p:spPr>
          <a:xfrm>
            <a:off x="838200" y="1825625"/>
            <a:ext cx="5181600" cy="4351338"/>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50800" algn="l" rtl="0">
              <a:lnSpc>
                <a:spcPct val="90000"/>
              </a:lnSpc>
              <a:spcBef>
                <a:spcPts val="1000"/>
              </a:spcBef>
              <a:buClr>
                <a:srgbClr val="9FF6DF"/>
              </a:buClr>
              <a:buSzPct val="100000"/>
              <a:buFont typeface="Arial"/>
              <a:buChar char="•"/>
              <a:defRPr sz="2800" b="0" i="0" u="none" strike="noStrike" cap="none">
                <a:solidFill>
                  <a:srgbClr val="9FF6DF"/>
                </a:solidFill>
                <a:latin typeface="Arial"/>
                <a:ea typeface="Arial"/>
                <a:cs typeface="Arial"/>
                <a:sym typeface="Arial"/>
              </a:defRPr>
            </a:lvl1pPr>
            <a:lvl2pPr marL="685800" marR="0" lvl="1"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2pPr>
            <a:lvl3pPr marL="1143000" marR="0" lvl="2"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3pPr>
            <a:lvl4pPr marL="1600200" marR="0" lvl="3"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4pPr>
            <a:lvl5pPr marL="2057400" marR="0" lvl="4"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body" idx="2"/>
          </p:nvPr>
        </p:nvSpPr>
        <p:spPr>
          <a:xfrm>
            <a:off x="6172200" y="1825625"/>
            <a:ext cx="5181600" cy="4351338"/>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50800" algn="l" rtl="0">
              <a:lnSpc>
                <a:spcPct val="90000"/>
              </a:lnSpc>
              <a:spcBef>
                <a:spcPts val="1000"/>
              </a:spcBef>
              <a:buClr>
                <a:srgbClr val="9FF6DF"/>
              </a:buClr>
              <a:buSzPct val="100000"/>
              <a:buFont typeface="Arial"/>
              <a:buChar char="•"/>
              <a:defRPr sz="2800" b="0" i="0" u="none" strike="noStrike" cap="none">
                <a:solidFill>
                  <a:srgbClr val="9FF6DF"/>
                </a:solidFill>
                <a:latin typeface="Arial"/>
                <a:ea typeface="Arial"/>
                <a:cs typeface="Arial"/>
                <a:sym typeface="Arial"/>
              </a:defRPr>
            </a:lvl1pPr>
            <a:lvl2pPr marL="685800" marR="0" lvl="1"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2pPr>
            <a:lvl3pPr marL="1143000" marR="0" lvl="2"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3pPr>
            <a:lvl4pPr marL="1600200" marR="0" lvl="3"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4pPr>
            <a:lvl5pPr marL="2057400" marR="0" lvl="4"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839787"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2"/>
              </a:buClr>
              <a:buFont typeface="Arial"/>
              <a:buNone/>
              <a:defRPr sz="44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3" name="Shape 43"/>
          <p:cNvSpPr txBox="1">
            <a:spLocks noGrp="1"/>
          </p:cNvSpPr>
          <p:nvPr>
            <p:ph type="body" idx="1"/>
          </p:nvPr>
        </p:nvSpPr>
        <p:spPr>
          <a:xfrm>
            <a:off x="839787" y="1681163"/>
            <a:ext cx="5157787" cy="823912"/>
          </a:xfrm>
          <a:prstGeom prst="rect">
            <a:avLst/>
          </a:prstGeom>
          <a:solidFill>
            <a:srgbClr val="493D27"/>
          </a:solidFill>
          <a:ln>
            <a:noFill/>
          </a:ln>
          <a:effectLst>
            <a:outerShdw dist="190500" dir="2700000" algn="tl" rotWithShape="0">
              <a:schemeClr val="accent6"/>
            </a:outerShdw>
          </a:effectLst>
        </p:spPr>
        <p:txBody>
          <a:bodyPr lIns="91425" tIns="91425" rIns="91425" bIns="91425" anchor="b" anchorCtr="0"/>
          <a:lstStyle>
            <a:lvl1pPr marL="0" marR="0" lvl="0" indent="0" algn="l" rtl="0">
              <a:lnSpc>
                <a:spcPct val="90000"/>
              </a:lnSpc>
              <a:spcBef>
                <a:spcPts val="1000"/>
              </a:spcBef>
              <a:buClr>
                <a:srgbClr val="9FF6DF"/>
              </a:buClr>
              <a:buFont typeface="Arial"/>
              <a:buNone/>
              <a:defRPr sz="2400" b="1" i="0" u="none" strike="noStrike" cap="none">
                <a:solidFill>
                  <a:srgbClr val="9FF6DF"/>
                </a:solidFill>
                <a:latin typeface="Arial"/>
                <a:ea typeface="Arial"/>
                <a:cs typeface="Arial"/>
                <a:sym typeface="Arial"/>
              </a:defRPr>
            </a:lvl1pPr>
            <a:lvl2pPr marL="457200" marR="0" lvl="1" indent="0" algn="l" rtl="0">
              <a:lnSpc>
                <a:spcPct val="90000"/>
              </a:lnSpc>
              <a:spcBef>
                <a:spcPts val="500"/>
              </a:spcBef>
              <a:buClr>
                <a:srgbClr val="9FF6DF"/>
              </a:buClr>
              <a:buFont typeface="Arial"/>
              <a:buNone/>
              <a:defRPr sz="2000" b="1" i="0" u="none" strike="noStrike" cap="none">
                <a:solidFill>
                  <a:srgbClr val="9FF6DF"/>
                </a:solidFill>
                <a:latin typeface="Arial"/>
                <a:ea typeface="Arial"/>
                <a:cs typeface="Arial"/>
                <a:sym typeface="Arial"/>
              </a:defRPr>
            </a:lvl2pPr>
            <a:lvl3pPr marL="914400" marR="0" lvl="2" indent="0" algn="l" rtl="0">
              <a:lnSpc>
                <a:spcPct val="90000"/>
              </a:lnSpc>
              <a:spcBef>
                <a:spcPts val="500"/>
              </a:spcBef>
              <a:buClr>
                <a:srgbClr val="9FF6DF"/>
              </a:buClr>
              <a:buFont typeface="Arial"/>
              <a:buNone/>
              <a:defRPr sz="1800" b="1" i="0" u="none" strike="noStrike" cap="none">
                <a:solidFill>
                  <a:srgbClr val="9FF6DF"/>
                </a:solidFill>
                <a:latin typeface="Arial"/>
                <a:ea typeface="Arial"/>
                <a:cs typeface="Arial"/>
                <a:sym typeface="Arial"/>
              </a:defRPr>
            </a:lvl3pPr>
            <a:lvl4pPr marL="1371600" marR="0" lvl="3" indent="0" algn="l" rtl="0">
              <a:lnSpc>
                <a:spcPct val="90000"/>
              </a:lnSpc>
              <a:spcBef>
                <a:spcPts val="500"/>
              </a:spcBef>
              <a:buClr>
                <a:srgbClr val="9FF6DF"/>
              </a:buClr>
              <a:buFont typeface="Arial"/>
              <a:buNone/>
              <a:defRPr sz="1600" b="1" i="0" u="none" strike="noStrike" cap="none">
                <a:solidFill>
                  <a:srgbClr val="9FF6DF"/>
                </a:solidFill>
                <a:latin typeface="Arial"/>
                <a:ea typeface="Arial"/>
                <a:cs typeface="Arial"/>
                <a:sym typeface="Arial"/>
              </a:defRPr>
            </a:lvl4pPr>
            <a:lvl5pPr marL="1828800" marR="0" lvl="4" indent="0" algn="l" rtl="0">
              <a:lnSpc>
                <a:spcPct val="90000"/>
              </a:lnSpc>
              <a:spcBef>
                <a:spcPts val="500"/>
              </a:spcBef>
              <a:buClr>
                <a:srgbClr val="9FF6DF"/>
              </a:buClr>
              <a:buFont typeface="Arial"/>
              <a:buNone/>
              <a:defRPr sz="1600" b="1" i="0" u="none" strike="noStrike" cap="none">
                <a:solidFill>
                  <a:srgbClr val="9FF6DF"/>
                </a:solidFill>
                <a:latin typeface="Arial"/>
                <a:ea typeface="Arial"/>
                <a:cs typeface="Arial"/>
                <a:sym typeface="Arial"/>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body" idx="2"/>
          </p:nvPr>
        </p:nvSpPr>
        <p:spPr>
          <a:xfrm>
            <a:off x="839787" y="2505075"/>
            <a:ext cx="5157787" cy="3684588"/>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50800" algn="l" rtl="0">
              <a:lnSpc>
                <a:spcPct val="90000"/>
              </a:lnSpc>
              <a:spcBef>
                <a:spcPts val="1000"/>
              </a:spcBef>
              <a:buClr>
                <a:srgbClr val="9FF6DF"/>
              </a:buClr>
              <a:buSzPct val="100000"/>
              <a:buFont typeface="Arial"/>
              <a:buChar char="•"/>
              <a:defRPr sz="2800" b="0" i="0" u="none" strike="noStrike" cap="none">
                <a:solidFill>
                  <a:srgbClr val="9FF6DF"/>
                </a:solidFill>
                <a:latin typeface="Arial"/>
                <a:ea typeface="Arial"/>
                <a:cs typeface="Arial"/>
                <a:sym typeface="Arial"/>
              </a:defRPr>
            </a:lvl1pPr>
            <a:lvl2pPr marL="685800" marR="0" lvl="1"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2pPr>
            <a:lvl3pPr marL="1143000" marR="0" lvl="2"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3pPr>
            <a:lvl4pPr marL="1600200" marR="0" lvl="3"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4pPr>
            <a:lvl5pPr marL="2057400" marR="0" lvl="4"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3"/>
          </p:nvPr>
        </p:nvSpPr>
        <p:spPr>
          <a:xfrm>
            <a:off x="6172200" y="1681163"/>
            <a:ext cx="5183187" cy="823912"/>
          </a:xfrm>
          <a:prstGeom prst="rect">
            <a:avLst/>
          </a:prstGeom>
          <a:solidFill>
            <a:srgbClr val="493D27"/>
          </a:solidFill>
          <a:ln>
            <a:noFill/>
          </a:ln>
          <a:effectLst>
            <a:outerShdw dist="190500" dir="2700000" algn="tl" rotWithShape="0">
              <a:schemeClr val="accent6"/>
            </a:outerShdw>
          </a:effectLst>
        </p:spPr>
        <p:txBody>
          <a:bodyPr lIns="91425" tIns="91425" rIns="91425" bIns="91425" anchor="b" anchorCtr="0"/>
          <a:lstStyle>
            <a:lvl1pPr marL="0" marR="0" lvl="0" indent="0" algn="l" rtl="0">
              <a:lnSpc>
                <a:spcPct val="90000"/>
              </a:lnSpc>
              <a:spcBef>
                <a:spcPts val="1000"/>
              </a:spcBef>
              <a:buClr>
                <a:srgbClr val="9FF6DF"/>
              </a:buClr>
              <a:buFont typeface="Arial"/>
              <a:buNone/>
              <a:defRPr sz="2400" b="1" i="0" u="none" strike="noStrike" cap="none">
                <a:solidFill>
                  <a:srgbClr val="9FF6DF"/>
                </a:solidFill>
                <a:latin typeface="Arial"/>
                <a:ea typeface="Arial"/>
                <a:cs typeface="Arial"/>
                <a:sym typeface="Arial"/>
              </a:defRPr>
            </a:lvl1pPr>
            <a:lvl2pPr marL="457200" marR="0" lvl="1" indent="0" algn="l" rtl="0">
              <a:lnSpc>
                <a:spcPct val="90000"/>
              </a:lnSpc>
              <a:spcBef>
                <a:spcPts val="500"/>
              </a:spcBef>
              <a:buClr>
                <a:srgbClr val="9FF6DF"/>
              </a:buClr>
              <a:buFont typeface="Arial"/>
              <a:buNone/>
              <a:defRPr sz="2000" b="1" i="0" u="none" strike="noStrike" cap="none">
                <a:solidFill>
                  <a:srgbClr val="9FF6DF"/>
                </a:solidFill>
                <a:latin typeface="Arial"/>
                <a:ea typeface="Arial"/>
                <a:cs typeface="Arial"/>
                <a:sym typeface="Arial"/>
              </a:defRPr>
            </a:lvl2pPr>
            <a:lvl3pPr marL="914400" marR="0" lvl="2" indent="0" algn="l" rtl="0">
              <a:lnSpc>
                <a:spcPct val="90000"/>
              </a:lnSpc>
              <a:spcBef>
                <a:spcPts val="500"/>
              </a:spcBef>
              <a:buClr>
                <a:srgbClr val="9FF6DF"/>
              </a:buClr>
              <a:buFont typeface="Arial"/>
              <a:buNone/>
              <a:defRPr sz="1800" b="1" i="0" u="none" strike="noStrike" cap="none">
                <a:solidFill>
                  <a:srgbClr val="9FF6DF"/>
                </a:solidFill>
                <a:latin typeface="Arial"/>
                <a:ea typeface="Arial"/>
                <a:cs typeface="Arial"/>
                <a:sym typeface="Arial"/>
              </a:defRPr>
            </a:lvl3pPr>
            <a:lvl4pPr marL="1371600" marR="0" lvl="3" indent="0" algn="l" rtl="0">
              <a:lnSpc>
                <a:spcPct val="90000"/>
              </a:lnSpc>
              <a:spcBef>
                <a:spcPts val="500"/>
              </a:spcBef>
              <a:buClr>
                <a:srgbClr val="9FF6DF"/>
              </a:buClr>
              <a:buFont typeface="Arial"/>
              <a:buNone/>
              <a:defRPr sz="1600" b="1" i="0" u="none" strike="noStrike" cap="none">
                <a:solidFill>
                  <a:srgbClr val="9FF6DF"/>
                </a:solidFill>
                <a:latin typeface="Arial"/>
                <a:ea typeface="Arial"/>
                <a:cs typeface="Arial"/>
                <a:sym typeface="Arial"/>
              </a:defRPr>
            </a:lvl4pPr>
            <a:lvl5pPr marL="1828800" marR="0" lvl="4" indent="0" algn="l" rtl="0">
              <a:lnSpc>
                <a:spcPct val="90000"/>
              </a:lnSpc>
              <a:spcBef>
                <a:spcPts val="500"/>
              </a:spcBef>
              <a:buClr>
                <a:srgbClr val="9FF6DF"/>
              </a:buClr>
              <a:buFont typeface="Arial"/>
              <a:buNone/>
              <a:defRPr sz="1600" b="1" i="0" u="none" strike="noStrike" cap="none">
                <a:solidFill>
                  <a:srgbClr val="9FF6DF"/>
                </a:solidFill>
                <a:latin typeface="Arial"/>
                <a:ea typeface="Arial"/>
                <a:cs typeface="Arial"/>
                <a:sym typeface="Arial"/>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body" idx="4"/>
          </p:nvPr>
        </p:nvSpPr>
        <p:spPr>
          <a:xfrm>
            <a:off x="6172200" y="2505075"/>
            <a:ext cx="5183187" cy="3684588"/>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50800" algn="l" rtl="0">
              <a:lnSpc>
                <a:spcPct val="90000"/>
              </a:lnSpc>
              <a:spcBef>
                <a:spcPts val="1000"/>
              </a:spcBef>
              <a:buClr>
                <a:srgbClr val="9FF6DF"/>
              </a:buClr>
              <a:buSzPct val="100000"/>
              <a:buFont typeface="Arial"/>
              <a:buChar char="•"/>
              <a:defRPr sz="2800" b="0" i="0" u="none" strike="noStrike" cap="none">
                <a:solidFill>
                  <a:srgbClr val="9FF6DF"/>
                </a:solidFill>
                <a:latin typeface="Arial"/>
                <a:ea typeface="Arial"/>
                <a:cs typeface="Arial"/>
                <a:sym typeface="Arial"/>
              </a:defRPr>
            </a:lvl1pPr>
            <a:lvl2pPr marL="685800" marR="0" lvl="1"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2pPr>
            <a:lvl3pPr marL="1143000" marR="0" lvl="2"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3pPr>
            <a:lvl4pPr marL="1600200" marR="0" lvl="3"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4pPr>
            <a:lvl5pPr marL="2057400" marR="0" lvl="4"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185980" y="365125"/>
            <a:ext cx="12150398" cy="1076216"/>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2"/>
              </a:buClr>
              <a:buFont typeface="Arial"/>
              <a:buNone/>
              <a:defRPr sz="44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2" name="Shape 5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5"/>
        <p:cNvGrpSpPr/>
        <p:nvPr/>
      </p:nvGrpSpPr>
      <p:grpSpPr>
        <a:xfrm>
          <a:off x="0" y="0"/>
          <a:ext cx="0" cy="0"/>
          <a:chOff x="0" y="0"/>
          <a:chExt cx="0" cy="0"/>
        </a:xfrm>
      </p:grpSpPr>
      <p:sp>
        <p:nvSpPr>
          <p:cNvPr id="56" name="Shape 56"/>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2"/>
              </a:buClr>
              <a:buFont typeface="Arial"/>
              <a:buNone/>
              <a:defRPr sz="32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1" name="Shape 61"/>
          <p:cNvSpPr txBox="1">
            <a:spLocks noGrp="1"/>
          </p:cNvSpPr>
          <p:nvPr>
            <p:ph type="body" idx="1"/>
          </p:nvPr>
        </p:nvSpPr>
        <p:spPr>
          <a:xfrm>
            <a:off x="5183187" y="987425"/>
            <a:ext cx="6172199" cy="4873624"/>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25400" algn="l" rtl="0">
              <a:lnSpc>
                <a:spcPct val="90000"/>
              </a:lnSpc>
              <a:spcBef>
                <a:spcPts val="1000"/>
              </a:spcBef>
              <a:buClr>
                <a:srgbClr val="9FF6DF"/>
              </a:buClr>
              <a:buSzPct val="100000"/>
              <a:buFont typeface="Arial"/>
              <a:buChar char="•"/>
              <a:defRPr sz="3200" b="0" i="0" u="none" strike="noStrike" cap="none">
                <a:solidFill>
                  <a:srgbClr val="9FF6DF"/>
                </a:solidFill>
                <a:latin typeface="Arial"/>
                <a:ea typeface="Arial"/>
                <a:cs typeface="Arial"/>
                <a:sym typeface="Arial"/>
              </a:defRPr>
            </a:lvl1pPr>
            <a:lvl2pPr marL="685800" marR="0" lvl="1" indent="-50800" algn="l" rtl="0">
              <a:lnSpc>
                <a:spcPct val="90000"/>
              </a:lnSpc>
              <a:spcBef>
                <a:spcPts val="500"/>
              </a:spcBef>
              <a:buClr>
                <a:srgbClr val="9FF6DF"/>
              </a:buClr>
              <a:buSzPct val="100000"/>
              <a:buFont typeface="Arial"/>
              <a:buChar char="•"/>
              <a:defRPr sz="2800" b="0" i="0" u="none" strike="noStrike" cap="none">
                <a:solidFill>
                  <a:srgbClr val="9FF6DF"/>
                </a:solidFill>
                <a:latin typeface="Arial"/>
                <a:ea typeface="Arial"/>
                <a:cs typeface="Arial"/>
                <a:sym typeface="Arial"/>
              </a:defRPr>
            </a:lvl2pPr>
            <a:lvl3pPr marL="1143000" marR="0" lvl="2"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3pPr>
            <a:lvl4pPr marL="1600200" marR="0" lvl="3"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4pPr>
            <a:lvl5pPr marL="2057400" marR="0" lvl="4"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body" idx="2"/>
          </p:nvPr>
        </p:nvSpPr>
        <p:spPr>
          <a:xfrm>
            <a:off x="839787" y="2057400"/>
            <a:ext cx="3932237" cy="3811588"/>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0" marR="0" lvl="0" indent="0" algn="l" rtl="0">
              <a:lnSpc>
                <a:spcPct val="90000"/>
              </a:lnSpc>
              <a:spcBef>
                <a:spcPts val="1000"/>
              </a:spcBef>
              <a:buClr>
                <a:srgbClr val="9FF6DF"/>
              </a:buClr>
              <a:buFont typeface="Arial"/>
              <a:buNone/>
              <a:defRPr sz="1600" b="0" i="0" u="none" strike="noStrike" cap="none">
                <a:solidFill>
                  <a:srgbClr val="9FF6DF"/>
                </a:solidFill>
                <a:latin typeface="Arial"/>
                <a:ea typeface="Arial"/>
                <a:cs typeface="Arial"/>
                <a:sym typeface="Arial"/>
              </a:defRPr>
            </a:lvl1pPr>
            <a:lvl2pPr marL="457200" marR="0" lvl="1" indent="0" algn="l" rtl="0">
              <a:lnSpc>
                <a:spcPct val="90000"/>
              </a:lnSpc>
              <a:spcBef>
                <a:spcPts val="500"/>
              </a:spcBef>
              <a:buClr>
                <a:srgbClr val="9FF6DF"/>
              </a:buClr>
              <a:buFont typeface="Arial"/>
              <a:buNone/>
              <a:defRPr sz="1400" b="0" i="0" u="none" strike="noStrike" cap="none">
                <a:solidFill>
                  <a:srgbClr val="9FF6DF"/>
                </a:solidFill>
                <a:latin typeface="Arial"/>
                <a:ea typeface="Arial"/>
                <a:cs typeface="Arial"/>
                <a:sym typeface="Arial"/>
              </a:defRPr>
            </a:lvl2pPr>
            <a:lvl3pPr marL="914400" marR="0" lvl="2" indent="0" algn="l" rtl="0">
              <a:lnSpc>
                <a:spcPct val="90000"/>
              </a:lnSpc>
              <a:spcBef>
                <a:spcPts val="500"/>
              </a:spcBef>
              <a:buClr>
                <a:srgbClr val="9FF6DF"/>
              </a:buClr>
              <a:buFont typeface="Arial"/>
              <a:buNone/>
              <a:defRPr sz="1200" b="0" i="0" u="none" strike="noStrike" cap="none">
                <a:solidFill>
                  <a:srgbClr val="9FF6DF"/>
                </a:solidFill>
                <a:latin typeface="Arial"/>
                <a:ea typeface="Arial"/>
                <a:cs typeface="Arial"/>
                <a:sym typeface="Arial"/>
              </a:defRPr>
            </a:lvl3pPr>
            <a:lvl4pPr marL="1371600" marR="0" lvl="3" indent="0" algn="l" rtl="0">
              <a:lnSpc>
                <a:spcPct val="90000"/>
              </a:lnSpc>
              <a:spcBef>
                <a:spcPts val="500"/>
              </a:spcBef>
              <a:buClr>
                <a:srgbClr val="9FF6DF"/>
              </a:buClr>
              <a:buFont typeface="Arial"/>
              <a:buNone/>
              <a:defRPr sz="1000" b="0" i="0" u="none" strike="noStrike" cap="none">
                <a:solidFill>
                  <a:srgbClr val="9FF6DF"/>
                </a:solidFill>
                <a:latin typeface="Arial"/>
                <a:ea typeface="Arial"/>
                <a:cs typeface="Arial"/>
                <a:sym typeface="Arial"/>
              </a:defRPr>
            </a:lvl4pPr>
            <a:lvl5pPr marL="1828800" marR="0" lvl="4" indent="0" algn="l" rtl="0">
              <a:lnSpc>
                <a:spcPct val="90000"/>
              </a:lnSpc>
              <a:spcBef>
                <a:spcPts val="500"/>
              </a:spcBef>
              <a:buClr>
                <a:srgbClr val="9FF6DF"/>
              </a:buClr>
              <a:buFont typeface="Arial"/>
              <a:buNone/>
              <a:defRPr sz="1000" b="0" i="0" u="none" strike="noStrike" cap="none">
                <a:solidFill>
                  <a:srgbClr val="9FF6DF"/>
                </a:solidFill>
                <a:latin typeface="Arial"/>
                <a:ea typeface="Arial"/>
                <a:cs typeface="Arial"/>
                <a:sym typeface="Arial"/>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accent2"/>
              </a:buClr>
              <a:buFont typeface="Arial"/>
              <a:buNone/>
              <a:defRPr sz="32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8" name="Shape 68"/>
          <p:cNvSpPr>
            <a:spLocks noGrp="1"/>
          </p:cNvSpPr>
          <p:nvPr>
            <p:ph type="pic" idx="2"/>
          </p:nvPr>
        </p:nvSpPr>
        <p:spPr>
          <a:xfrm>
            <a:off x="5183187" y="987425"/>
            <a:ext cx="6172199" cy="4873624"/>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0" marR="0" lvl="0" indent="0" algn="l" rtl="0">
              <a:lnSpc>
                <a:spcPct val="90000"/>
              </a:lnSpc>
              <a:spcBef>
                <a:spcPts val="1000"/>
              </a:spcBef>
              <a:buClr>
                <a:srgbClr val="9FF6DF"/>
              </a:buClr>
              <a:buFont typeface="Arial"/>
              <a:buNone/>
              <a:defRPr sz="3200" b="0" i="0" u="none" strike="noStrike" cap="none">
                <a:solidFill>
                  <a:srgbClr val="9FF6DF"/>
                </a:solidFill>
                <a:latin typeface="Arial"/>
                <a:ea typeface="Arial"/>
                <a:cs typeface="Arial"/>
                <a:sym typeface="Arial"/>
              </a:defRPr>
            </a:lvl1pPr>
            <a:lvl2pPr marL="457200" marR="0" lvl="1" indent="0" algn="l" rtl="0">
              <a:lnSpc>
                <a:spcPct val="90000"/>
              </a:lnSpc>
              <a:spcBef>
                <a:spcPts val="500"/>
              </a:spcBef>
              <a:buClr>
                <a:srgbClr val="9FF6DF"/>
              </a:buClr>
              <a:buFont typeface="Arial"/>
              <a:buNone/>
              <a:defRPr sz="2800" b="0" i="0" u="none" strike="noStrike" cap="none">
                <a:solidFill>
                  <a:srgbClr val="9FF6DF"/>
                </a:solidFill>
                <a:latin typeface="Arial"/>
                <a:ea typeface="Arial"/>
                <a:cs typeface="Arial"/>
                <a:sym typeface="Arial"/>
              </a:defRPr>
            </a:lvl2pPr>
            <a:lvl3pPr marL="914400" marR="0" lvl="2" indent="0" algn="l" rtl="0">
              <a:lnSpc>
                <a:spcPct val="90000"/>
              </a:lnSpc>
              <a:spcBef>
                <a:spcPts val="500"/>
              </a:spcBef>
              <a:buClr>
                <a:srgbClr val="9FF6DF"/>
              </a:buClr>
              <a:buFont typeface="Arial"/>
              <a:buNone/>
              <a:defRPr sz="2400" b="0" i="0" u="none" strike="noStrike" cap="none">
                <a:solidFill>
                  <a:srgbClr val="9FF6DF"/>
                </a:solidFill>
                <a:latin typeface="Arial"/>
                <a:ea typeface="Arial"/>
                <a:cs typeface="Arial"/>
                <a:sym typeface="Arial"/>
              </a:defRPr>
            </a:lvl3pPr>
            <a:lvl4pPr marL="1371600" marR="0" lvl="3" indent="0" algn="l" rtl="0">
              <a:lnSpc>
                <a:spcPct val="90000"/>
              </a:lnSpc>
              <a:spcBef>
                <a:spcPts val="500"/>
              </a:spcBef>
              <a:buClr>
                <a:srgbClr val="9FF6DF"/>
              </a:buClr>
              <a:buFont typeface="Arial"/>
              <a:buNone/>
              <a:defRPr sz="2000" b="0" i="0" u="none" strike="noStrike" cap="none">
                <a:solidFill>
                  <a:srgbClr val="9FF6DF"/>
                </a:solidFill>
                <a:latin typeface="Arial"/>
                <a:ea typeface="Arial"/>
                <a:cs typeface="Arial"/>
                <a:sym typeface="Arial"/>
              </a:defRPr>
            </a:lvl4pPr>
            <a:lvl5pPr marL="1828800" marR="0" lvl="4" indent="0" algn="l" rtl="0">
              <a:lnSpc>
                <a:spcPct val="90000"/>
              </a:lnSpc>
              <a:spcBef>
                <a:spcPts val="500"/>
              </a:spcBef>
              <a:buClr>
                <a:srgbClr val="9FF6DF"/>
              </a:buClr>
              <a:buFont typeface="Arial"/>
              <a:buNone/>
              <a:defRPr sz="2000" b="0" i="0" u="none" strike="noStrike" cap="none">
                <a:solidFill>
                  <a:srgbClr val="9FF6DF"/>
                </a:solidFill>
                <a:latin typeface="Arial"/>
                <a:ea typeface="Arial"/>
                <a:cs typeface="Arial"/>
                <a:sym typeface="Arial"/>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body" idx="1"/>
          </p:nvPr>
        </p:nvSpPr>
        <p:spPr>
          <a:xfrm>
            <a:off x="839787" y="2057400"/>
            <a:ext cx="3932237" cy="3811588"/>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0" marR="0" lvl="0" indent="0" algn="l" rtl="0">
              <a:lnSpc>
                <a:spcPct val="90000"/>
              </a:lnSpc>
              <a:spcBef>
                <a:spcPts val="1000"/>
              </a:spcBef>
              <a:buClr>
                <a:srgbClr val="9FF6DF"/>
              </a:buClr>
              <a:buFont typeface="Arial"/>
              <a:buNone/>
              <a:defRPr sz="1600" b="0" i="0" u="none" strike="noStrike" cap="none">
                <a:solidFill>
                  <a:srgbClr val="9FF6DF"/>
                </a:solidFill>
                <a:latin typeface="Arial"/>
                <a:ea typeface="Arial"/>
                <a:cs typeface="Arial"/>
                <a:sym typeface="Arial"/>
              </a:defRPr>
            </a:lvl1pPr>
            <a:lvl2pPr marL="457200" marR="0" lvl="1" indent="0" algn="l" rtl="0">
              <a:lnSpc>
                <a:spcPct val="90000"/>
              </a:lnSpc>
              <a:spcBef>
                <a:spcPts val="500"/>
              </a:spcBef>
              <a:buClr>
                <a:srgbClr val="9FF6DF"/>
              </a:buClr>
              <a:buFont typeface="Arial"/>
              <a:buNone/>
              <a:defRPr sz="1400" b="0" i="0" u="none" strike="noStrike" cap="none">
                <a:solidFill>
                  <a:srgbClr val="9FF6DF"/>
                </a:solidFill>
                <a:latin typeface="Arial"/>
                <a:ea typeface="Arial"/>
                <a:cs typeface="Arial"/>
                <a:sym typeface="Arial"/>
              </a:defRPr>
            </a:lvl2pPr>
            <a:lvl3pPr marL="914400" marR="0" lvl="2" indent="0" algn="l" rtl="0">
              <a:lnSpc>
                <a:spcPct val="90000"/>
              </a:lnSpc>
              <a:spcBef>
                <a:spcPts val="500"/>
              </a:spcBef>
              <a:buClr>
                <a:srgbClr val="9FF6DF"/>
              </a:buClr>
              <a:buFont typeface="Arial"/>
              <a:buNone/>
              <a:defRPr sz="1200" b="0" i="0" u="none" strike="noStrike" cap="none">
                <a:solidFill>
                  <a:srgbClr val="9FF6DF"/>
                </a:solidFill>
                <a:latin typeface="Arial"/>
                <a:ea typeface="Arial"/>
                <a:cs typeface="Arial"/>
                <a:sym typeface="Arial"/>
              </a:defRPr>
            </a:lvl3pPr>
            <a:lvl4pPr marL="1371600" marR="0" lvl="3" indent="0" algn="l" rtl="0">
              <a:lnSpc>
                <a:spcPct val="90000"/>
              </a:lnSpc>
              <a:spcBef>
                <a:spcPts val="500"/>
              </a:spcBef>
              <a:buClr>
                <a:srgbClr val="9FF6DF"/>
              </a:buClr>
              <a:buFont typeface="Arial"/>
              <a:buNone/>
              <a:defRPr sz="1000" b="0" i="0" u="none" strike="noStrike" cap="none">
                <a:solidFill>
                  <a:srgbClr val="9FF6DF"/>
                </a:solidFill>
                <a:latin typeface="Arial"/>
                <a:ea typeface="Arial"/>
                <a:cs typeface="Arial"/>
                <a:sym typeface="Arial"/>
              </a:defRPr>
            </a:lvl4pPr>
            <a:lvl5pPr marL="1828800" marR="0" lvl="4" indent="0" algn="l" rtl="0">
              <a:lnSpc>
                <a:spcPct val="90000"/>
              </a:lnSpc>
              <a:spcBef>
                <a:spcPts val="500"/>
              </a:spcBef>
              <a:buClr>
                <a:srgbClr val="9FF6DF"/>
              </a:buClr>
              <a:buFont typeface="Arial"/>
              <a:buNone/>
              <a:defRPr sz="1000" b="0" i="0" u="none" strike="noStrike" cap="none">
                <a:solidFill>
                  <a:srgbClr val="9FF6DF"/>
                </a:solidFill>
                <a:latin typeface="Arial"/>
                <a:ea typeface="Arial"/>
                <a:cs typeface="Arial"/>
                <a:sym typeface="Arial"/>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185980" y="365125"/>
            <a:ext cx="12150398" cy="1076216"/>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2"/>
              </a:buClr>
              <a:buFont typeface="Arial"/>
              <a:buNone/>
              <a:defRPr sz="44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5" name="Shape 75"/>
          <p:cNvSpPr txBox="1">
            <a:spLocks noGrp="1"/>
          </p:cNvSpPr>
          <p:nvPr>
            <p:ph type="body" idx="1"/>
          </p:nvPr>
        </p:nvSpPr>
        <p:spPr>
          <a:xfrm rot="5400000">
            <a:off x="3920331" y="-1256505"/>
            <a:ext cx="4351338" cy="10515599"/>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50800" algn="l" rtl="0">
              <a:lnSpc>
                <a:spcPct val="90000"/>
              </a:lnSpc>
              <a:spcBef>
                <a:spcPts val="1000"/>
              </a:spcBef>
              <a:buClr>
                <a:srgbClr val="9FF6DF"/>
              </a:buClr>
              <a:buSzPct val="100000"/>
              <a:buFont typeface="Arial"/>
              <a:buChar char="•"/>
              <a:defRPr sz="2800" b="0" i="0" u="none" strike="noStrike" cap="none">
                <a:solidFill>
                  <a:srgbClr val="9FF6DF"/>
                </a:solidFill>
                <a:latin typeface="Arial"/>
                <a:ea typeface="Arial"/>
                <a:cs typeface="Arial"/>
                <a:sym typeface="Arial"/>
              </a:defRPr>
            </a:lvl1pPr>
            <a:lvl2pPr marL="685800" marR="0" lvl="1"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2pPr>
            <a:lvl3pPr marL="1143000" marR="0" lvl="2"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3pPr>
            <a:lvl4pPr marL="1600200" marR="0" lvl="3"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4pPr>
            <a:lvl5pPr marL="2057400" marR="0" lvl="4"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9"/>
        <p:cNvGrpSpPr/>
        <p:nvPr/>
      </p:nvGrpSpPr>
      <p:grpSpPr>
        <a:xfrm>
          <a:off x="0" y="0"/>
          <a:ext cx="0" cy="0"/>
          <a:chOff x="0" y="0"/>
          <a:chExt cx="0" cy="0"/>
        </a:xfrm>
      </p:grpSpPr>
      <p:sp>
        <p:nvSpPr>
          <p:cNvPr id="80" name="Shape 80"/>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2"/>
              </a:buClr>
              <a:buFont typeface="Arial"/>
              <a:buNone/>
              <a:defRPr sz="44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1" name="Shape 81"/>
          <p:cNvSpPr txBox="1">
            <a:spLocks noGrp="1"/>
          </p:cNvSpPr>
          <p:nvPr>
            <p:ph type="body" idx="1"/>
          </p:nvPr>
        </p:nvSpPr>
        <p:spPr>
          <a:xfrm rot="5400000">
            <a:off x="1799431" y="-596105"/>
            <a:ext cx="5811838" cy="7734299"/>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50800" algn="l" rtl="0">
              <a:lnSpc>
                <a:spcPct val="90000"/>
              </a:lnSpc>
              <a:spcBef>
                <a:spcPts val="1000"/>
              </a:spcBef>
              <a:buClr>
                <a:srgbClr val="9FF6DF"/>
              </a:buClr>
              <a:buSzPct val="100000"/>
              <a:buFont typeface="Arial"/>
              <a:buChar char="•"/>
              <a:defRPr sz="2800" b="0" i="0" u="none" strike="noStrike" cap="none">
                <a:solidFill>
                  <a:srgbClr val="9FF6DF"/>
                </a:solidFill>
                <a:latin typeface="Arial"/>
                <a:ea typeface="Arial"/>
                <a:cs typeface="Arial"/>
                <a:sym typeface="Arial"/>
              </a:defRPr>
            </a:lvl1pPr>
            <a:lvl2pPr marL="685800" marR="0" lvl="1"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2pPr>
            <a:lvl3pPr marL="1143000" marR="0" lvl="2"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3pPr>
            <a:lvl4pPr marL="1600200" marR="0" lvl="3"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4pPr>
            <a:lvl5pPr marL="2057400" marR="0" lvl="4"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CCA188"/>
                </a:solidFill>
                <a:latin typeface="Calibri"/>
                <a:ea typeface="Calibri"/>
                <a:cs typeface="Calibri"/>
                <a:sym typeface="Calibri"/>
              </a:rPr>
              <a:t>‹#›</a:t>
            </a:fld>
            <a:endParaRPr lang="en-US" sz="1200">
              <a:solidFill>
                <a:srgbClr val="CCA1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9"/>
        <p:cNvGrpSpPr/>
        <p:nvPr/>
      </p:nvGrpSpPr>
      <p:grpSpPr>
        <a:xfrm>
          <a:off x="0" y="0"/>
          <a:ext cx="0" cy="0"/>
          <a:chOff x="0" y="0"/>
          <a:chExt cx="0" cy="0"/>
        </a:xfrm>
      </p:grpSpPr>
      <p:sp>
        <p:nvSpPr>
          <p:cNvPr id="10" name="Shape 10"/>
          <p:cNvSpPr txBox="1">
            <a:spLocks noGrp="1"/>
          </p:cNvSpPr>
          <p:nvPr>
            <p:ph type="body" idx="1"/>
          </p:nvPr>
        </p:nvSpPr>
        <p:spPr>
          <a:xfrm>
            <a:off x="838200" y="1825625"/>
            <a:ext cx="10515599" cy="4351338"/>
          </a:xfrm>
          <a:prstGeom prst="rect">
            <a:avLst/>
          </a:prstGeom>
          <a:solidFill>
            <a:srgbClr val="493D27"/>
          </a:solidFill>
          <a:ln>
            <a:noFill/>
          </a:ln>
          <a:effectLst>
            <a:outerShdw dist="190500" dir="2700000" algn="tl" rotWithShape="0">
              <a:schemeClr val="accent6"/>
            </a:outerShdw>
          </a:effectLst>
        </p:spPr>
        <p:txBody>
          <a:bodyPr lIns="91425" tIns="91425" rIns="91425" bIns="91425" anchor="t" anchorCtr="0"/>
          <a:lstStyle>
            <a:lvl1pPr marL="228600" marR="0" lvl="0" indent="-50800" algn="l" rtl="0">
              <a:lnSpc>
                <a:spcPct val="90000"/>
              </a:lnSpc>
              <a:spcBef>
                <a:spcPts val="1000"/>
              </a:spcBef>
              <a:buClr>
                <a:srgbClr val="9FF6DF"/>
              </a:buClr>
              <a:buSzPct val="100000"/>
              <a:buFont typeface="Arial"/>
              <a:buChar char="•"/>
              <a:defRPr sz="2800" b="0" i="0" u="none" strike="noStrike" cap="none">
                <a:solidFill>
                  <a:srgbClr val="9FF6DF"/>
                </a:solidFill>
                <a:latin typeface="Arial"/>
                <a:ea typeface="Arial"/>
                <a:cs typeface="Arial"/>
                <a:sym typeface="Arial"/>
              </a:defRPr>
            </a:lvl1pPr>
            <a:lvl2pPr marL="685800" marR="0" lvl="1" indent="-76200" algn="l" rtl="0">
              <a:lnSpc>
                <a:spcPct val="90000"/>
              </a:lnSpc>
              <a:spcBef>
                <a:spcPts val="500"/>
              </a:spcBef>
              <a:buClr>
                <a:srgbClr val="9FF6DF"/>
              </a:buClr>
              <a:buSzPct val="100000"/>
              <a:buFont typeface="Arial"/>
              <a:buChar char="•"/>
              <a:defRPr sz="2400" b="0" i="0" u="none" strike="noStrike" cap="none">
                <a:solidFill>
                  <a:srgbClr val="9FF6DF"/>
                </a:solidFill>
                <a:latin typeface="Arial"/>
                <a:ea typeface="Arial"/>
                <a:cs typeface="Arial"/>
                <a:sym typeface="Arial"/>
              </a:defRPr>
            </a:lvl2pPr>
            <a:lvl3pPr marL="1143000" marR="0" lvl="2" indent="-101600" algn="l" rtl="0">
              <a:lnSpc>
                <a:spcPct val="90000"/>
              </a:lnSpc>
              <a:spcBef>
                <a:spcPts val="500"/>
              </a:spcBef>
              <a:buClr>
                <a:srgbClr val="9FF6DF"/>
              </a:buClr>
              <a:buSzPct val="100000"/>
              <a:buFont typeface="Arial"/>
              <a:buChar char="•"/>
              <a:defRPr sz="2000" b="0" i="0" u="none" strike="noStrike" cap="none">
                <a:solidFill>
                  <a:srgbClr val="9FF6DF"/>
                </a:solidFill>
                <a:latin typeface="Arial"/>
                <a:ea typeface="Arial"/>
                <a:cs typeface="Arial"/>
                <a:sym typeface="Arial"/>
              </a:defRPr>
            </a:lvl3pPr>
            <a:lvl4pPr marL="1600200" marR="0" lvl="3"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4pPr>
            <a:lvl5pPr marL="2057400" marR="0" lvl="4" indent="-114300" algn="l" rtl="0">
              <a:lnSpc>
                <a:spcPct val="90000"/>
              </a:lnSpc>
              <a:spcBef>
                <a:spcPts val="500"/>
              </a:spcBef>
              <a:buClr>
                <a:srgbClr val="9FF6DF"/>
              </a:buClr>
              <a:buSzPct val="100000"/>
              <a:buFont typeface="Arial"/>
              <a:buChar char="•"/>
              <a:defRPr sz="1800" b="0" i="0" u="none" strike="noStrike" cap="none">
                <a:solidFill>
                  <a:srgbClr val="9FF6DF"/>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 name="Shape 1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CCA1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CCA188"/>
                </a:solidFill>
                <a:latin typeface="Calibri"/>
                <a:ea typeface="Calibri"/>
                <a:cs typeface="Calibri"/>
                <a:sym typeface="Calibri"/>
              </a:rPr>
              <a:t>‹#›</a:t>
            </a:fld>
            <a:endParaRPr lang="en-US" sz="1200" b="0" i="0" u="none" strike="noStrike" cap="none">
              <a:solidFill>
                <a:srgbClr val="CCA188"/>
              </a:solidFill>
              <a:latin typeface="Calibri"/>
              <a:ea typeface="Calibri"/>
              <a:cs typeface="Calibri"/>
              <a:sym typeface="Calibri"/>
            </a:endParaRPr>
          </a:p>
        </p:txBody>
      </p:sp>
      <p:sp>
        <p:nvSpPr>
          <p:cNvPr id="14" name="Shape 14"/>
          <p:cNvSpPr txBox="1"/>
          <p:nvPr/>
        </p:nvSpPr>
        <p:spPr>
          <a:xfrm>
            <a:off x="-898900" y="320675"/>
            <a:ext cx="13644691" cy="1120666"/>
          </a:xfrm>
          <a:prstGeom prst="rect">
            <a:avLst/>
          </a:prstGeom>
          <a:solidFill>
            <a:srgbClr val="9CF6F9"/>
          </a:solidFill>
          <a:ln>
            <a:noFill/>
          </a:ln>
          <a:effectLst>
            <a:outerShdw blurRad="50799" dist="38100" dir="5400000" algn="t" rotWithShape="0">
              <a:srgbClr val="000000">
                <a:alpha val="40000"/>
              </a:srgbClr>
            </a:outerShdw>
          </a:effectLst>
        </p:spPr>
        <p:txBody>
          <a:bodyPr lIns="91425" tIns="45700" rIns="91425" bIns="45700" anchor="ctr" anchorCtr="0">
            <a:noAutofit/>
          </a:bodyPr>
          <a:lstStyle/>
          <a:p>
            <a:pPr marL="0" marR="0" lvl="0" indent="0" algn="l" rtl="0">
              <a:lnSpc>
                <a:spcPct val="90000"/>
              </a:lnSpc>
              <a:spcBef>
                <a:spcPts val="0"/>
              </a:spcBef>
              <a:buClr>
                <a:schemeClr val="accent2"/>
              </a:buClr>
              <a:buFont typeface="Arial"/>
              <a:buNone/>
            </a:pPr>
            <a:endParaRPr sz="4400" b="1" i="0" u="none" strike="noStrike" cap="none">
              <a:solidFill>
                <a:schemeClr val="accent4"/>
              </a:solidFill>
              <a:latin typeface="Arial"/>
              <a:ea typeface="Arial"/>
              <a:cs typeface="Arial"/>
              <a:sym typeface="Arial"/>
            </a:endParaRPr>
          </a:p>
        </p:txBody>
      </p:sp>
      <p:sp>
        <p:nvSpPr>
          <p:cNvPr id="15" name="Shape 15"/>
          <p:cNvSpPr txBox="1">
            <a:spLocks noGrp="1"/>
          </p:cNvSpPr>
          <p:nvPr>
            <p:ph type="title"/>
          </p:nvPr>
        </p:nvSpPr>
        <p:spPr>
          <a:xfrm>
            <a:off x="185980" y="365125"/>
            <a:ext cx="12150398" cy="1076216"/>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accent2"/>
              </a:buClr>
              <a:buFont typeface="Arial"/>
              <a:buNone/>
              <a:defRPr sz="44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dfw.state.or.us/conservationstrategy/invasive_species/feral_swine.asp"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www.dfw.state.or.us/conservationstrategy/invasive_species/feral_swine_damage.asp"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http://www.dfw.state.or.us/conservationstrategy/invasive_species/docs/Felal_Swine_Brochure.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31.xml.rels><?xml version="1.0" encoding="UTF-8" standalone="yes"?>
<Relationships xmlns="http://schemas.openxmlformats.org/package/2006/relationships"><Relationship Id="rId3" Type="http://schemas.openxmlformats.org/officeDocument/2006/relationships/hyperlink" Target="http://www.dfw.state.or.us/conservationstrategy/invasive_species/docs/AISPP_2013_Annual_Report_Final.pdf"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hyperlink" Target="https://www.flickr.com/photos/21302792@N04/7153589737/"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hyperlink" Target="https://nas.er.usgs.gov/queries/FactSheet.aspx?speciesID=71"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http://wildernesscollege.ning.com/group/naturalistskillsnature/forum/topics/bullfrogs-vs-redlegged-frogs" TargetMode="External"/><Relationship Id="rId5" Type="http://schemas.openxmlformats.org/officeDocument/2006/relationships/image" Target="../media/image48.png"/><Relationship Id="rId4" Type="http://schemas.openxmlformats.org/officeDocument/2006/relationships/hyperlink" Target="https://en.wikipedia.org/wiki/User:Cdhow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hyperlink" Target="https://www.flickr.com/photos/odfw/4458466484/in/album-72157623606395368/"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hyperlink" Target="http://seagrant.oregonstate.edu/sites/seagrant.oregonstate.edu/files/nutria-species-guide.pdf"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eagrant.oregonstate.edu/sites/seagrant.oregonstate.edu/files/nutria-species-guide.pdf"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hyperlink" Target="https://www.fws.gov/chesapeakenutriaproject/Biology.html"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hyperlink" Target="http://www.japanesebeetlepdx.info/" TargetMode="External"/><Relationship Id="rId4" Type="http://schemas.openxmlformats.org/officeDocument/2006/relationships/hyperlink" Target="https://www.oregon.gov/ODA/shared/Documents/Publications/IPPM/JBThreatAndOpportunity.pdf"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mailto:justin.bush@rco.wa.gov"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hyperlink" Target="mailto:j.littlejohn@samarapdx.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5258" y="430440"/>
            <a:ext cx="6947027" cy="3140074"/>
          </a:xfrm>
        </p:spPr>
        <p:txBody>
          <a:bodyPr/>
          <a:lstStyle/>
          <a:p>
            <a:r>
              <a:rPr lang="en-US" sz="6300" dirty="0">
                <a:solidFill>
                  <a:schemeClr val="bg1">
                    <a:lumMod val="75000"/>
                  </a:schemeClr>
                </a:solidFill>
              </a:rPr>
              <a:t>Introduction to Non-Plant Invasive Species</a:t>
            </a:r>
          </a:p>
        </p:txBody>
      </p:sp>
      <p:sp>
        <p:nvSpPr>
          <p:cNvPr id="6" name="Title 1"/>
          <p:cNvSpPr txBox="1">
            <a:spLocks/>
          </p:cNvSpPr>
          <p:nvPr/>
        </p:nvSpPr>
        <p:spPr>
          <a:xfrm>
            <a:off x="455258" y="3570514"/>
            <a:ext cx="10668000" cy="3140074"/>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accent2"/>
              </a:buClr>
              <a:buFont typeface="Arial"/>
              <a:buNone/>
              <a:defRPr sz="4400" b="1" i="0" u="none" strike="noStrike" cap="none">
                <a:solidFill>
                  <a:schemeClr val="accent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2800" dirty="0">
                <a:solidFill>
                  <a:schemeClr val="bg1">
                    <a:lumMod val="90000"/>
                  </a:schemeClr>
                </a:solidFill>
              </a:rPr>
              <a:t>Presented by: </a:t>
            </a:r>
          </a:p>
          <a:p>
            <a:r>
              <a:rPr lang="en-US" sz="2800" dirty="0">
                <a:solidFill>
                  <a:schemeClr val="bg1">
                    <a:lumMod val="90000"/>
                  </a:schemeClr>
                </a:solidFill>
              </a:rPr>
              <a:t>Justin Bush, Washington Invasive Species Council</a:t>
            </a:r>
          </a:p>
          <a:p>
            <a:r>
              <a:rPr lang="en-US" sz="2800" dirty="0">
                <a:solidFill>
                  <a:schemeClr val="bg1">
                    <a:lumMod val="90000"/>
                  </a:schemeClr>
                </a:solidFill>
              </a:rPr>
              <a:t>&amp; </a:t>
            </a:r>
            <a:r>
              <a:rPr lang="en-US" sz="2800" dirty="0" err="1">
                <a:solidFill>
                  <a:schemeClr val="bg1">
                    <a:lumMod val="90000"/>
                  </a:schemeClr>
                </a:solidFill>
              </a:rPr>
              <a:t>Jalene</a:t>
            </a:r>
            <a:r>
              <a:rPr lang="en-US" sz="2800" dirty="0">
                <a:solidFill>
                  <a:schemeClr val="bg1">
                    <a:lumMod val="90000"/>
                  </a:schemeClr>
                </a:solidFill>
              </a:rPr>
              <a:t> Littlejohn, Oregon Invasive Species Council</a:t>
            </a:r>
          </a:p>
          <a:p>
            <a:r>
              <a:rPr lang="en-US" sz="2800" dirty="0">
                <a:solidFill>
                  <a:schemeClr val="bg1">
                    <a:lumMod val="90000"/>
                  </a:schemeClr>
                </a:solidFill>
              </a:rPr>
              <a:t>May 6, 2017</a:t>
            </a:r>
          </a:p>
        </p:txBody>
      </p:sp>
    </p:spTree>
    <p:extLst>
      <p:ext uri="{BB962C8B-B14F-4D97-AF65-F5344CB8AC3E}">
        <p14:creationId xmlns:p14="http://schemas.microsoft.com/office/powerpoint/2010/main" val="1618926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dirty="0"/>
              <a:t>What is an Invasive Species?</a:t>
            </a:r>
          </a:p>
        </p:txBody>
      </p:sp>
      <p:sp>
        <p:nvSpPr>
          <p:cNvPr id="90" name="Shape 90"/>
          <p:cNvSpPr txBox="1">
            <a:spLocks noGrp="1"/>
          </p:cNvSpPr>
          <p:nvPr>
            <p:ph type="body" idx="1"/>
          </p:nvPr>
        </p:nvSpPr>
        <p:spPr>
          <a:xfrm>
            <a:off x="152375" y="1501775"/>
            <a:ext cx="11737500" cy="5147700"/>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457200" marR="0" lvl="0" indent="-381000" algn="l" rtl="0">
              <a:lnSpc>
                <a:spcPct val="100000"/>
              </a:lnSpc>
              <a:spcBef>
                <a:spcPts val="0"/>
              </a:spcBef>
              <a:spcAft>
                <a:spcPts val="0"/>
              </a:spcAft>
              <a:buClr>
                <a:srgbClr val="9FF6DF"/>
              </a:buClr>
              <a:buSzPct val="100000"/>
              <a:buFont typeface="Calibri"/>
            </a:pPr>
            <a:r>
              <a:rPr lang="en-US" sz="2400" b="1" i="0" u="none" strike="noStrike" cap="none" dirty="0">
                <a:solidFill>
                  <a:srgbClr val="9FF6DF"/>
                </a:solidFill>
                <a:latin typeface="Calibri"/>
                <a:ea typeface="Calibri"/>
                <a:cs typeface="Calibri"/>
                <a:sym typeface="Calibri"/>
              </a:rPr>
              <a:t>National</a:t>
            </a:r>
          </a:p>
          <a:p>
            <a:pPr marL="457200" marR="0" lvl="0" indent="0" algn="l" rtl="0">
              <a:lnSpc>
                <a:spcPct val="100000"/>
              </a:lnSpc>
              <a:spcBef>
                <a:spcPts val="500"/>
              </a:spcBef>
              <a:spcAft>
                <a:spcPts val="0"/>
              </a:spcAft>
              <a:buNone/>
            </a:pPr>
            <a:r>
              <a:rPr lang="en-US" sz="2400" i="0" u="none" strike="noStrike" cap="none" dirty="0">
                <a:solidFill>
                  <a:srgbClr val="9FF6DF"/>
                </a:solidFill>
                <a:latin typeface="Calibri"/>
                <a:ea typeface="Calibri"/>
                <a:cs typeface="Calibri"/>
                <a:sym typeface="Calibri"/>
              </a:rPr>
              <a:t>An invasive species is defined as a species that is</a:t>
            </a:r>
            <a:r>
              <a:rPr lang="en-US" sz="2400" dirty="0">
                <a:latin typeface="Calibri"/>
                <a:ea typeface="Calibri"/>
                <a:cs typeface="Calibri"/>
                <a:sym typeface="Calibri"/>
              </a:rPr>
              <a:t> </a:t>
            </a:r>
            <a:r>
              <a:rPr lang="en-US" sz="2400" i="0" u="none" strike="noStrike" cap="none" dirty="0">
                <a:solidFill>
                  <a:srgbClr val="9FF6DF"/>
                </a:solidFill>
                <a:latin typeface="Calibri"/>
                <a:ea typeface="Calibri"/>
                <a:cs typeface="Calibri"/>
                <a:sym typeface="Calibri"/>
              </a:rPr>
              <a:t>Non-native (or alien) to the ecosystem under consideration and</a:t>
            </a:r>
            <a:r>
              <a:rPr lang="en-US" sz="2400" dirty="0">
                <a:latin typeface="Calibri"/>
                <a:ea typeface="Calibri"/>
                <a:cs typeface="Calibri"/>
                <a:sym typeface="Calibri"/>
              </a:rPr>
              <a:t> </a:t>
            </a:r>
            <a:r>
              <a:rPr lang="en-US" sz="2400" i="0" u="none" strike="noStrike" cap="none" dirty="0">
                <a:solidFill>
                  <a:srgbClr val="9FF6DF"/>
                </a:solidFill>
                <a:latin typeface="Calibri"/>
                <a:ea typeface="Calibri"/>
                <a:cs typeface="Calibri"/>
                <a:sym typeface="Calibri"/>
              </a:rPr>
              <a:t>Whose introduction causes or is likely to cause economic or environmental harm or harm to human health. </a:t>
            </a:r>
          </a:p>
          <a:p>
            <a:pPr marL="457200" lvl="0" indent="-381000">
              <a:lnSpc>
                <a:spcPct val="100000"/>
              </a:lnSpc>
              <a:buFont typeface="Calibri"/>
            </a:pPr>
            <a:r>
              <a:rPr lang="en-US" sz="2400" b="1" dirty="0">
                <a:latin typeface="Calibri"/>
                <a:ea typeface="Calibri"/>
                <a:cs typeface="Calibri"/>
                <a:sym typeface="Calibri"/>
              </a:rPr>
              <a:t>Washington – RCW 79A.25.310</a:t>
            </a:r>
            <a:endParaRPr lang="en-US" sz="2400" b="1" i="0" u="none" strike="noStrike" cap="none" dirty="0">
              <a:solidFill>
                <a:srgbClr val="9FF6DF"/>
              </a:solidFill>
              <a:latin typeface="Calibri"/>
              <a:ea typeface="Calibri"/>
              <a:cs typeface="Calibri"/>
              <a:sym typeface="Calibri"/>
            </a:endParaRPr>
          </a:p>
          <a:p>
            <a:pPr marL="457200" marR="0" lvl="0" indent="0" algn="l" rtl="0">
              <a:lnSpc>
                <a:spcPct val="100000"/>
              </a:lnSpc>
              <a:spcBef>
                <a:spcPts val="500"/>
              </a:spcBef>
              <a:spcAft>
                <a:spcPts val="0"/>
              </a:spcAft>
              <a:buNone/>
            </a:pPr>
            <a:r>
              <a:rPr lang="en-US" sz="2400" i="0" u="none" strike="noStrike" cap="none" dirty="0">
                <a:solidFill>
                  <a:srgbClr val="9FF6DF"/>
                </a:solidFill>
                <a:latin typeface="Calibri"/>
                <a:ea typeface="Calibri"/>
                <a:cs typeface="Calibri"/>
                <a:sym typeface="Calibri"/>
              </a:rPr>
              <a:t>Invasive species include nonnative organisms that cause economic or environmental harm and are capable of spreading to new areas of the state. Does not include livestock, intentionally planted agronomic crops, or non-harmful exotic organisms</a:t>
            </a:r>
          </a:p>
          <a:p>
            <a:pPr marL="457200" marR="0" lvl="0" indent="-381000" algn="l" rtl="0">
              <a:lnSpc>
                <a:spcPct val="100000"/>
              </a:lnSpc>
              <a:spcBef>
                <a:spcPts val="1000"/>
              </a:spcBef>
              <a:buClr>
                <a:srgbClr val="9FF6DF"/>
              </a:buClr>
              <a:buSzPct val="100000"/>
              <a:buFont typeface="Calibri"/>
            </a:pPr>
            <a:r>
              <a:rPr lang="en-US" sz="2400" b="1" i="0" u="none" strike="noStrike" cap="none" dirty="0">
                <a:solidFill>
                  <a:srgbClr val="9FF6DF"/>
                </a:solidFill>
                <a:latin typeface="Calibri"/>
                <a:ea typeface="Calibri"/>
                <a:cs typeface="Calibri"/>
                <a:sym typeface="Calibri"/>
              </a:rPr>
              <a:t>Oregon - ORS 570.750</a:t>
            </a:r>
          </a:p>
          <a:p>
            <a:pPr marL="457200" marR="0" lvl="0" indent="0" algn="l" rtl="0">
              <a:lnSpc>
                <a:spcPct val="100000"/>
              </a:lnSpc>
              <a:spcBef>
                <a:spcPts val="1000"/>
              </a:spcBef>
              <a:buNone/>
            </a:pPr>
            <a:r>
              <a:rPr lang="en-US" sz="2400" dirty="0">
                <a:solidFill>
                  <a:srgbClr val="9FF6DF"/>
                </a:solidFill>
                <a:latin typeface="Calibri"/>
                <a:ea typeface="Calibri"/>
                <a:cs typeface="Calibri"/>
                <a:sym typeface="Calibri"/>
              </a:rPr>
              <a:t>Nonnative organisms that cause economic or environmental harm and are capable of spreading to new areas of the state. "Invasive species" does not include humans, domestic livestock or non-harmful exotic organisms.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96" name="Shape 96"/>
          <p:cNvSpPr txBox="1">
            <a:spLocks noGrp="1"/>
          </p:cNvSpPr>
          <p:nvPr>
            <p:ph type="body" idx="1"/>
          </p:nvPr>
        </p:nvSpPr>
        <p:spPr>
          <a:xfrm>
            <a:off x="470199" y="1621349"/>
            <a:ext cx="4413900" cy="4879800"/>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2800" b="1" i="0" u="none" strike="noStrike" cap="none" dirty="0">
                <a:solidFill>
                  <a:srgbClr val="9FF6DF"/>
                </a:solidFill>
                <a:latin typeface="Calibri"/>
                <a:ea typeface="Calibri"/>
                <a:cs typeface="Calibri"/>
                <a:sym typeface="Calibri"/>
              </a:rPr>
              <a:t>Examples include:</a:t>
            </a:r>
          </a:p>
          <a:p>
            <a:pPr marL="285750" marR="0" lvl="0" indent="-285750" algn="l" rtl="0">
              <a:lnSpc>
                <a:spcPct val="90000"/>
              </a:lnSpc>
              <a:spcBef>
                <a:spcPts val="1000"/>
              </a:spcBef>
              <a:spcAft>
                <a:spcPts val="0"/>
              </a:spcAft>
              <a:buClr>
                <a:srgbClr val="9FF6DF"/>
              </a:buClr>
              <a:buSzPct val="100000"/>
              <a:buFont typeface="Arial"/>
              <a:buChar char="•"/>
            </a:pPr>
            <a:r>
              <a:rPr lang="en-US" sz="2800" b="1" u="none" strike="noStrike" cap="none" dirty="0">
                <a:solidFill>
                  <a:schemeClr val="tx1">
                    <a:lumMod val="20000"/>
                    <a:lumOff val="80000"/>
                  </a:schemeClr>
                </a:solidFill>
                <a:latin typeface="Calibri"/>
                <a:ea typeface="Calibri"/>
                <a:cs typeface="Calibri"/>
                <a:sym typeface="Calibri"/>
              </a:rPr>
              <a:t>Plants</a:t>
            </a:r>
          </a:p>
          <a:p>
            <a:pPr marL="285750" marR="0" lvl="0" indent="-285750" algn="l" rtl="0">
              <a:lnSpc>
                <a:spcPct val="90000"/>
              </a:lnSpc>
              <a:spcBef>
                <a:spcPts val="1000"/>
              </a:spcBef>
              <a:spcAft>
                <a:spcPts val="0"/>
              </a:spcAft>
              <a:buClr>
                <a:srgbClr val="9FF6DF"/>
              </a:buClr>
              <a:buSzPct val="100000"/>
              <a:buFont typeface="Arial"/>
              <a:buChar char="•"/>
            </a:pPr>
            <a:r>
              <a:rPr lang="en-US" sz="2800" b="1" i="1" u="none" strike="noStrike" cap="none" dirty="0">
                <a:solidFill>
                  <a:schemeClr val="bg1"/>
                </a:solidFill>
                <a:latin typeface="Calibri"/>
                <a:ea typeface="Calibri"/>
                <a:cs typeface="Calibri"/>
                <a:sym typeface="Calibri"/>
              </a:rPr>
              <a:t>Reptiles</a:t>
            </a:r>
          </a:p>
          <a:p>
            <a:pPr marL="285750" marR="0" lvl="0" indent="-285750" algn="l" rtl="0">
              <a:lnSpc>
                <a:spcPct val="90000"/>
              </a:lnSpc>
              <a:spcBef>
                <a:spcPts val="1000"/>
              </a:spcBef>
              <a:spcAft>
                <a:spcPts val="0"/>
              </a:spcAft>
              <a:buClr>
                <a:srgbClr val="9FF6DF"/>
              </a:buClr>
              <a:buSzPct val="100000"/>
              <a:buFont typeface="Arial"/>
              <a:buChar char="•"/>
            </a:pPr>
            <a:r>
              <a:rPr lang="en-US" sz="2800" b="1" i="1" u="none" strike="noStrike" cap="none" dirty="0">
                <a:solidFill>
                  <a:schemeClr val="bg1"/>
                </a:solidFill>
                <a:latin typeface="Calibri"/>
                <a:ea typeface="Calibri"/>
                <a:cs typeface="Calibri"/>
                <a:sym typeface="Calibri"/>
              </a:rPr>
              <a:t>Amphibians</a:t>
            </a:r>
          </a:p>
          <a:p>
            <a:pPr marL="285750" marR="0" lvl="0" indent="-285750" algn="l" rtl="0">
              <a:lnSpc>
                <a:spcPct val="90000"/>
              </a:lnSpc>
              <a:spcBef>
                <a:spcPts val="1000"/>
              </a:spcBef>
              <a:spcAft>
                <a:spcPts val="0"/>
              </a:spcAft>
              <a:buClr>
                <a:srgbClr val="9FF6DF"/>
              </a:buClr>
              <a:buSzPct val="100000"/>
              <a:buFont typeface="Arial"/>
              <a:buChar char="•"/>
            </a:pPr>
            <a:r>
              <a:rPr lang="en-US" sz="2800" b="1" i="1" u="none" strike="noStrike" cap="none" dirty="0">
                <a:solidFill>
                  <a:schemeClr val="bg1"/>
                </a:solidFill>
                <a:latin typeface="Calibri"/>
                <a:ea typeface="Calibri"/>
                <a:cs typeface="Calibri"/>
                <a:sym typeface="Calibri"/>
              </a:rPr>
              <a:t>Crustaceans</a:t>
            </a:r>
          </a:p>
          <a:p>
            <a:pPr marL="285750" marR="0" lvl="0" indent="-285750" algn="l" rtl="0">
              <a:lnSpc>
                <a:spcPct val="90000"/>
              </a:lnSpc>
              <a:spcBef>
                <a:spcPts val="1000"/>
              </a:spcBef>
              <a:spcAft>
                <a:spcPts val="0"/>
              </a:spcAft>
              <a:buClr>
                <a:srgbClr val="9FF6DF"/>
              </a:buClr>
              <a:buSzPct val="100000"/>
              <a:buFont typeface="Arial"/>
              <a:buChar char="•"/>
            </a:pPr>
            <a:r>
              <a:rPr lang="en-US" sz="2800" b="1" i="1" u="none" strike="noStrike" cap="none" dirty="0">
                <a:solidFill>
                  <a:schemeClr val="bg1"/>
                </a:solidFill>
                <a:latin typeface="Calibri"/>
                <a:ea typeface="Calibri"/>
                <a:cs typeface="Calibri"/>
                <a:sym typeface="Calibri"/>
              </a:rPr>
              <a:t>Diseases</a:t>
            </a:r>
          </a:p>
          <a:p>
            <a:pPr marL="285750" marR="0" lvl="0" indent="-285750" algn="l" rtl="0">
              <a:lnSpc>
                <a:spcPct val="90000"/>
              </a:lnSpc>
              <a:spcBef>
                <a:spcPts val="1000"/>
              </a:spcBef>
              <a:spcAft>
                <a:spcPts val="0"/>
              </a:spcAft>
              <a:buClr>
                <a:srgbClr val="9FF6DF"/>
              </a:buClr>
              <a:buSzPct val="100000"/>
              <a:buFont typeface="Arial"/>
              <a:buChar char="•"/>
            </a:pPr>
            <a:r>
              <a:rPr lang="en-US" sz="2800" b="1" i="1" u="none" strike="noStrike" cap="none" dirty="0">
                <a:solidFill>
                  <a:schemeClr val="bg1"/>
                </a:solidFill>
                <a:latin typeface="Calibri"/>
                <a:ea typeface="Calibri"/>
                <a:cs typeface="Calibri"/>
                <a:sym typeface="Calibri"/>
              </a:rPr>
              <a:t>Insects</a:t>
            </a:r>
          </a:p>
          <a:p>
            <a:pPr marL="285750" marR="0" lvl="0" indent="-285750" algn="l" rtl="0">
              <a:lnSpc>
                <a:spcPct val="90000"/>
              </a:lnSpc>
              <a:spcBef>
                <a:spcPts val="1000"/>
              </a:spcBef>
              <a:spcAft>
                <a:spcPts val="0"/>
              </a:spcAft>
              <a:buClr>
                <a:srgbClr val="9FF6DF"/>
              </a:buClr>
              <a:buSzPct val="100000"/>
              <a:buFont typeface="Arial"/>
              <a:buChar char="•"/>
            </a:pPr>
            <a:r>
              <a:rPr lang="en-US" sz="2800" b="1" i="1" u="none" strike="noStrike" cap="none" dirty="0">
                <a:solidFill>
                  <a:schemeClr val="bg1"/>
                </a:solidFill>
                <a:latin typeface="Calibri"/>
                <a:ea typeface="Calibri"/>
                <a:cs typeface="Calibri"/>
                <a:sym typeface="Calibri"/>
              </a:rPr>
              <a:t>Mollusks </a:t>
            </a:r>
          </a:p>
          <a:p>
            <a:pPr marL="285750" marR="0" lvl="0" indent="-285750" algn="l" rtl="0">
              <a:lnSpc>
                <a:spcPct val="90000"/>
              </a:lnSpc>
              <a:spcBef>
                <a:spcPts val="1000"/>
              </a:spcBef>
              <a:buClr>
                <a:srgbClr val="9FF6DF"/>
              </a:buClr>
              <a:buSzPct val="100000"/>
              <a:buFont typeface="Arial"/>
              <a:buChar char="•"/>
            </a:pPr>
            <a:r>
              <a:rPr lang="en-US" sz="2800" b="1" i="1" u="none" strike="noStrike" cap="none" dirty="0">
                <a:solidFill>
                  <a:schemeClr val="bg1"/>
                </a:solidFill>
                <a:latin typeface="Calibri"/>
                <a:ea typeface="Calibri"/>
                <a:cs typeface="Calibri"/>
                <a:sym typeface="Calibri"/>
              </a:rPr>
              <a:t>Birds</a:t>
            </a:r>
          </a:p>
        </p:txBody>
      </p:sp>
      <p:pic>
        <p:nvPicPr>
          <p:cNvPr id="97" name="Shape 97"/>
          <p:cNvPicPr preferRelativeResize="0"/>
          <p:nvPr/>
        </p:nvPicPr>
        <p:blipFill rotWithShape="1">
          <a:blip r:embed="rId3">
            <a:alphaModFix/>
          </a:blip>
          <a:srcRect l="17208" t="11999" b="8000"/>
          <a:stretch/>
        </p:blipFill>
        <p:spPr>
          <a:xfrm>
            <a:off x="5374887" y="1941407"/>
            <a:ext cx="3142075" cy="2024065"/>
          </a:xfrm>
          <a:prstGeom prst="rect">
            <a:avLst/>
          </a:prstGeom>
          <a:noFill/>
          <a:ln>
            <a:noFill/>
          </a:ln>
        </p:spPr>
      </p:pic>
      <p:pic>
        <p:nvPicPr>
          <p:cNvPr id="98" name="Shape 98"/>
          <p:cNvPicPr preferRelativeResize="0"/>
          <p:nvPr/>
        </p:nvPicPr>
        <p:blipFill rotWithShape="1">
          <a:blip r:embed="rId4">
            <a:alphaModFix/>
          </a:blip>
          <a:srcRect l="-762" t="-4000" r="761" b="-2702"/>
          <a:stretch/>
        </p:blipFill>
        <p:spPr>
          <a:xfrm>
            <a:off x="8586571" y="1932775"/>
            <a:ext cx="2857499" cy="2032697"/>
          </a:xfrm>
          <a:prstGeom prst="rect">
            <a:avLst/>
          </a:prstGeom>
          <a:noFill/>
          <a:ln>
            <a:noFill/>
          </a:ln>
        </p:spPr>
      </p:pic>
      <p:pic>
        <p:nvPicPr>
          <p:cNvPr id="99" name="Shape 99"/>
          <p:cNvPicPr preferRelativeResize="0"/>
          <p:nvPr/>
        </p:nvPicPr>
        <p:blipFill rotWithShape="1">
          <a:blip r:embed="rId5">
            <a:alphaModFix/>
          </a:blip>
          <a:srcRect/>
          <a:stretch/>
        </p:blipFill>
        <p:spPr>
          <a:xfrm>
            <a:off x="5365776" y="4129939"/>
            <a:ext cx="3151186" cy="2100791"/>
          </a:xfrm>
          <a:prstGeom prst="rect">
            <a:avLst/>
          </a:prstGeom>
          <a:noFill/>
          <a:ln>
            <a:noFill/>
          </a:ln>
        </p:spPr>
      </p:pic>
      <p:pic>
        <p:nvPicPr>
          <p:cNvPr id="100" name="Shape 100"/>
          <p:cNvPicPr preferRelativeResize="0"/>
          <p:nvPr/>
        </p:nvPicPr>
        <p:blipFill rotWithShape="1">
          <a:blip r:embed="rId6">
            <a:alphaModFix/>
          </a:blip>
          <a:srcRect b="41371"/>
          <a:stretch/>
        </p:blipFill>
        <p:spPr>
          <a:xfrm>
            <a:off x="8586571" y="3965471"/>
            <a:ext cx="2927107" cy="22651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06" name="Shape 106"/>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Impacts</a:t>
            </a:r>
          </a:p>
        </p:txBody>
      </p:sp>
      <p:pic>
        <p:nvPicPr>
          <p:cNvPr id="107" name="Shape 107"/>
          <p:cNvPicPr preferRelativeResize="0"/>
          <p:nvPr/>
        </p:nvPicPr>
        <p:blipFill rotWithShape="1">
          <a:blip r:embed="rId3">
            <a:alphaModFix/>
          </a:blip>
          <a:srcRect l="23356" t="1008"/>
          <a:stretch/>
        </p:blipFill>
        <p:spPr>
          <a:xfrm>
            <a:off x="1226633" y="2711647"/>
            <a:ext cx="4375491" cy="3686581"/>
          </a:xfrm>
          <a:prstGeom prst="rect">
            <a:avLst/>
          </a:prstGeom>
          <a:noFill/>
          <a:ln>
            <a:noFill/>
          </a:ln>
        </p:spPr>
      </p:pic>
      <p:pic>
        <p:nvPicPr>
          <p:cNvPr id="108" name="Shape 108"/>
          <p:cNvPicPr preferRelativeResize="0"/>
          <p:nvPr/>
        </p:nvPicPr>
        <p:blipFill rotWithShape="1">
          <a:blip r:embed="rId4">
            <a:alphaModFix/>
          </a:blip>
          <a:srcRect r="17122"/>
          <a:stretch/>
        </p:blipFill>
        <p:spPr>
          <a:xfrm>
            <a:off x="6757639" y="2711647"/>
            <a:ext cx="4731297" cy="380583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14" name="Shape 114"/>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Impacts</a:t>
            </a:r>
          </a:p>
        </p:txBody>
      </p:sp>
      <p:pic>
        <p:nvPicPr>
          <p:cNvPr id="115" name="Shape 115"/>
          <p:cNvPicPr preferRelativeResize="0"/>
          <p:nvPr/>
        </p:nvPicPr>
        <p:blipFill rotWithShape="1">
          <a:blip r:embed="rId3">
            <a:alphaModFix/>
          </a:blip>
          <a:srcRect l="18055" r="27778"/>
          <a:stretch/>
        </p:blipFill>
        <p:spPr>
          <a:xfrm>
            <a:off x="8208931" y="2710499"/>
            <a:ext cx="2596600" cy="3675187"/>
          </a:xfrm>
          <a:prstGeom prst="rect">
            <a:avLst/>
          </a:prstGeom>
          <a:noFill/>
          <a:ln>
            <a:noFill/>
          </a:ln>
        </p:spPr>
      </p:pic>
      <p:pic>
        <p:nvPicPr>
          <p:cNvPr id="116" name="Shape 116"/>
          <p:cNvPicPr preferRelativeResize="0"/>
          <p:nvPr/>
        </p:nvPicPr>
        <p:blipFill rotWithShape="1">
          <a:blip r:embed="rId4">
            <a:alphaModFix/>
          </a:blip>
          <a:srcRect t="6042"/>
          <a:stretch/>
        </p:blipFill>
        <p:spPr>
          <a:xfrm>
            <a:off x="1352478" y="2710499"/>
            <a:ext cx="5182135" cy="36517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22" name="Shape 122"/>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Impacts</a:t>
            </a:r>
          </a:p>
        </p:txBody>
      </p:sp>
      <p:pic>
        <p:nvPicPr>
          <p:cNvPr id="123" name="Shape 123"/>
          <p:cNvPicPr preferRelativeResize="0"/>
          <p:nvPr/>
        </p:nvPicPr>
        <p:blipFill rotWithShape="1">
          <a:blip r:embed="rId3">
            <a:alphaModFix/>
          </a:blip>
          <a:srcRect/>
          <a:stretch/>
        </p:blipFill>
        <p:spPr>
          <a:xfrm>
            <a:off x="576147" y="2637525"/>
            <a:ext cx="5335657" cy="4001742"/>
          </a:xfrm>
          <a:prstGeom prst="rect">
            <a:avLst/>
          </a:prstGeom>
          <a:noFill/>
          <a:ln>
            <a:noFill/>
          </a:ln>
        </p:spPr>
      </p:pic>
      <p:pic>
        <p:nvPicPr>
          <p:cNvPr id="124" name="Shape 124"/>
          <p:cNvPicPr preferRelativeResize="0"/>
          <p:nvPr/>
        </p:nvPicPr>
        <p:blipFill rotWithShape="1">
          <a:blip r:embed="rId4">
            <a:alphaModFix/>
          </a:blip>
          <a:srcRect l="6288" b="8082"/>
          <a:stretch/>
        </p:blipFill>
        <p:spPr>
          <a:xfrm>
            <a:off x="6101575" y="2637527"/>
            <a:ext cx="5439936" cy="400174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30" name="Shape 130"/>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Impacts</a:t>
            </a:r>
          </a:p>
        </p:txBody>
      </p:sp>
      <p:pic>
        <p:nvPicPr>
          <p:cNvPr id="131" name="Shape 131"/>
          <p:cNvPicPr preferRelativeResize="0"/>
          <p:nvPr/>
        </p:nvPicPr>
        <p:blipFill rotWithShape="1">
          <a:blip r:embed="rId3">
            <a:alphaModFix/>
          </a:blip>
          <a:srcRect r="11286"/>
          <a:stretch/>
        </p:blipFill>
        <p:spPr>
          <a:xfrm>
            <a:off x="606681" y="2536468"/>
            <a:ext cx="5483593" cy="4120803"/>
          </a:xfrm>
          <a:prstGeom prst="rect">
            <a:avLst/>
          </a:prstGeom>
          <a:noFill/>
          <a:ln>
            <a:noFill/>
          </a:ln>
        </p:spPr>
      </p:pic>
      <p:pic>
        <p:nvPicPr>
          <p:cNvPr id="132" name="Shape 132"/>
          <p:cNvPicPr preferRelativeResize="0"/>
          <p:nvPr/>
        </p:nvPicPr>
        <p:blipFill rotWithShape="1">
          <a:blip r:embed="rId4">
            <a:alphaModFix/>
          </a:blip>
          <a:srcRect/>
          <a:stretch/>
        </p:blipFill>
        <p:spPr>
          <a:xfrm>
            <a:off x="6261178" y="2536468"/>
            <a:ext cx="5518145" cy="41386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38" name="Shape 138"/>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Pathways into the US</a:t>
            </a:r>
          </a:p>
        </p:txBody>
      </p:sp>
      <p:pic>
        <p:nvPicPr>
          <p:cNvPr id="139" name="Shape 139"/>
          <p:cNvPicPr preferRelativeResize="0"/>
          <p:nvPr/>
        </p:nvPicPr>
        <p:blipFill rotWithShape="1">
          <a:blip r:embed="rId3">
            <a:alphaModFix/>
          </a:blip>
          <a:srcRect/>
          <a:stretch/>
        </p:blipFill>
        <p:spPr>
          <a:xfrm>
            <a:off x="570572" y="2686791"/>
            <a:ext cx="5600674" cy="3719506"/>
          </a:xfrm>
          <a:prstGeom prst="rect">
            <a:avLst/>
          </a:prstGeom>
          <a:noFill/>
          <a:ln>
            <a:noFill/>
          </a:ln>
        </p:spPr>
      </p:pic>
      <p:pic>
        <p:nvPicPr>
          <p:cNvPr id="140" name="Shape 140"/>
          <p:cNvPicPr preferRelativeResize="0"/>
          <p:nvPr/>
        </p:nvPicPr>
        <p:blipFill rotWithShape="1">
          <a:blip r:embed="rId4">
            <a:alphaModFix/>
          </a:blip>
          <a:srcRect/>
          <a:stretch/>
        </p:blipFill>
        <p:spPr>
          <a:xfrm>
            <a:off x="6261178" y="2717093"/>
            <a:ext cx="5653667" cy="375438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46" name="Shape 146"/>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Pathways into the US</a:t>
            </a:r>
          </a:p>
        </p:txBody>
      </p:sp>
      <p:pic>
        <p:nvPicPr>
          <p:cNvPr id="147" name="Shape 147"/>
          <p:cNvPicPr preferRelativeResize="0"/>
          <p:nvPr/>
        </p:nvPicPr>
        <p:blipFill rotWithShape="1">
          <a:blip r:embed="rId3">
            <a:alphaModFix/>
          </a:blip>
          <a:srcRect l="22469"/>
          <a:stretch/>
        </p:blipFill>
        <p:spPr>
          <a:xfrm>
            <a:off x="6127982" y="2508124"/>
            <a:ext cx="5368924" cy="3892675"/>
          </a:xfrm>
          <a:prstGeom prst="rect">
            <a:avLst/>
          </a:prstGeom>
          <a:noFill/>
          <a:ln>
            <a:noFill/>
          </a:ln>
        </p:spPr>
      </p:pic>
      <p:pic>
        <p:nvPicPr>
          <p:cNvPr id="148" name="Shape 148"/>
          <p:cNvPicPr preferRelativeResize="0"/>
          <p:nvPr/>
        </p:nvPicPr>
        <p:blipFill rotWithShape="1">
          <a:blip r:embed="rId4">
            <a:alphaModFix/>
          </a:blip>
          <a:srcRect r="13340"/>
          <a:stretch/>
        </p:blipFill>
        <p:spPr>
          <a:xfrm>
            <a:off x="398690" y="2508124"/>
            <a:ext cx="5270889" cy="3892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54" name="Shape 154"/>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Pathways within the US</a:t>
            </a:r>
          </a:p>
        </p:txBody>
      </p:sp>
      <p:pic>
        <p:nvPicPr>
          <p:cNvPr id="155" name="Shape 155"/>
          <p:cNvPicPr preferRelativeResize="0"/>
          <p:nvPr/>
        </p:nvPicPr>
        <p:blipFill rotWithShape="1">
          <a:blip r:embed="rId3">
            <a:alphaModFix/>
          </a:blip>
          <a:srcRect t="14530"/>
          <a:stretch/>
        </p:blipFill>
        <p:spPr>
          <a:xfrm>
            <a:off x="336394" y="2770644"/>
            <a:ext cx="5498716" cy="3524832"/>
          </a:xfrm>
          <a:prstGeom prst="rect">
            <a:avLst/>
          </a:prstGeom>
          <a:noFill/>
          <a:ln>
            <a:noFill/>
          </a:ln>
        </p:spPr>
      </p:pic>
      <p:pic>
        <p:nvPicPr>
          <p:cNvPr id="156" name="Shape 156"/>
          <p:cNvPicPr preferRelativeResize="0"/>
          <p:nvPr/>
        </p:nvPicPr>
        <p:blipFill rotWithShape="1">
          <a:blip r:embed="rId4">
            <a:alphaModFix/>
          </a:blip>
          <a:srcRect t="21171" b="3153"/>
          <a:stretch/>
        </p:blipFill>
        <p:spPr>
          <a:xfrm>
            <a:off x="6180800" y="2770644"/>
            <a:ext cx="5629736" cy="319525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62" name="Shape 162"/>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Pathways within the US</a:t>
            </a:r>
          </a:p>
        </p:txBody>
      </p:sp>
      <p:pic>
        <p:nvPicPr>
          <p:cNvPr id="163" name="Shape 163"/>
          <p:cNvPicPr preferRelativeResize="0"/>
          <p:nvPr/>
        </p:nvPicPr>
        <p:blipFill rotWithShape="1">
          <a:blip r:embed="rId3">
            <a:alphaModFix/>
          </a:blip>
          <a:srcRect t="14925" b="7462"/>
          <a:stretch/>
        </p:blipFill>
        <p:spPr>
          <a:xfrm>
            <a:off x="372046" y="3033131"/>
            <a:ext cx="5321677" cy="3097692"/>
          </a:xfrm>
          <a:prstGeom prst="rect">
            <a:avLst/>
          </a:prstGeom>
          <a:noFill/>
          <a:ln>
            <a:noFill/>
          </a:ln>
        </p:spPr>
      </p:pic>
      <p:pic>
        <p:nvPicPr>
          <p:cNvPr id="164" name="Shape 164"/>
          <p:cNvPicPr preferRelativeResize="0"/>
          <p:nvPr/>
        </p:nvPicPr>
        <p:blipFill rotWithShape="1">
          <a:blip r:embed="rId4">
            <a:alphaModFix/>
          </a:blip>
          <a:srcRect l="14166" t="17421" r="22500"/>
          <a:stretch/>
        </p:blipFill>
        <p:spPr>
          <a:xfrm>
            <a:off x="5816469" y="2067963"/>
            <a:ext cx="6026126" cy="44197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Introduction to Invasive Species</a:t>
            </a:r>
          </a:p>
        </p:txBody>
      </p:sp>
      <p:sp>
        <p:nvSpPr>
          <p:cNvPr id="170" name="Shape 170"/>
          <p:cNvSpPr txBox="1">
            <a:spLocks noGrp="1"/>
          </p:cNvSpPr>
          <p:nvPr>
            <p:ph type="body" idx="1"/>
          </p:nvPr>
        </p:nvSpPr>
        <p:spPr>
          <a:xfrm>
            <a:off x="470210" y="1758717"/>
            <a:ext cx="4280210" cy="4603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buClr>
                <a:srgbClr val="9FF6DF"/>
              </a:buClr>
              <a:buSzPct val="100000"/>
              <a:buFont typeface="Arial"/>
              <a:buChar char="•"/>
            </a:pPr>
            <a:r>
              <a:rPr lang="en-US" sz="2800" b="1" i="0" u="none" strike="noStrike" cap="none">
                <a:solidFill>
                  <a:srgbClr val="9FF6DF"/>
                </a:solidFill>
                <a:latin typeface="Calibri"/>
                <a:ea typeface="Calibri"/>
                <a:cs typeface="Calibri"/>
                <a:sym typeface="Calibri"/>
              </a:rPr>
              <a:t>What’s being done?</a:t>
            </a:r>
          </a:p>
        </p:txBody>
      </p:sp>
      <p:pic>
        <p:nvPicPr>
          <p:cNvPr id="171" name="Shape 171"/>
          <p:cNvPicPr preferRelativeResize="0"/>
          <p:nvPr/>
        </p:nvPicPr>
        <p:blipFill rotWithShape="1">
          <a:blip r:embed="rId3">
            <a:alphaModFix/>
          </a:blip>
          <a:srcRect/>
          <a:stretch/>
        </p:blipFill>
        <p:spPr>
          <a:xfrm>
            <a:off x="470210" y="2536468"/>
            <a:ext cx="3526800" cy="2384998"/>
          </a:xfrm>
          <a:prstGeom prst="rect">
            <a:avLst/>
          </a:prstGeom>
          <a:noFill/>
          <a:ln>
            <a:noFill/>
          </a:ln>
        </p:spPr>
      </p:pic>
      <p:pic>
        <p:nvPicPr>
          <p:cNvPr id="172" name="Shape 172"/>
          <p:cNvPicPr preferRelativeResize="0"/>
          <p:nvPr/>
        </p:nvPicPr>
        <p:blipFill rotWithShape="1">
          <a:blip r:embed="rId4">
            <a:alphaModFix/>
          </a:blip>
          <a:srcRect l="25531"/>
          <a:stretch/>
        </p:blipFill>
        <p:spPr>
          <a:xfrm>
            <a:off x="2843560" y="4120073"/>
            <a:ext cx="2666999" cy="2387600"/>
          </a:xfrm>
          <a:prstGeom prst="rect">
            <a:avLst/>
          </a:prstGeom>
          <a:noFill/>
          <a:ln>
            <a:noFill/>
          </a:ln>
        </p:spPr>
      </p:pic>
      <p:pic>
        <p:nvPicPr>
          <p:cNvPr id="173" name="Shape 173"/>
          <p:cNvPicPr preferRelativeResize="0"/>
          <p:nvPr/>
        </p:nvPicPr>
        <p:blipFill rotWithShape="1">
          <a:blip r:embed="rId5">
            <a:alphaModFix/>
          </a:blip>
          <a:srcRect l="5054"/>
          <a:stretch/>
        </p:blipFill>
        <p:spPr>
          <a:xfrm>
            <a:off x="5852532" y="4233353"/>
            <a:ext cx="4294910" cy="2373540"/>
          </a:xfrm>
          <a:prstGeom prst="rect">
            <a:avLst/>
          </a:prstGeom>
          <a:noFill/>
          <a:ln>
            <a:noFill/>
          </a:ln>
        </p:spPr>
      </p:pic>
      <p:pic>
        <p:nvPicPr>
          <p:cNvPr id="174" name="Shape 174"/>
          <p:cNvPicPr preferRelativeResize="0"/>
          <p:nvPr/>
        </p:nvPicPr>
        <p:blipFill rotWithShape="1">
          <a:blip r:embed="rId6">
            <a:alphaModFix/>
          </a:blip>
          <a:srcRect/>
          <a:stretch/>
        </p:blipFill>
        <p:spPr>
          <a:xfrm>
            <a:off x="9478536" y="1758717"/>
            <a:ext cx="2422434" cy="3124424"/>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185980" y="365125"/>
            <a:ext cx="11878641"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3959" b="1" i="0" u="none" strike="noStrike" cap="none">
                <a:solidFill>
                  <a:schemeClr val="accent2"/>
                </a:solidFill>
                <a:latin typeface="Arial"/>
                <a:ea typeface="Arial"/>
                <a:cs typeface="Arial"/>
                <a:sym typeface="Arial"/>
              </a:rPr>
              <a:t>Introduction to the </a:t>
            </a:r>
            <a:br>
              <a:rPr lang="en-US" sz="3959" b="1" i="0" u="none" strike="noStrike" cap="none">
                <a:solidFill>
                  <a:schemeClr val="accent2"/>
                </a:solidFill>
                <a:latin typeface="Arial"/>
                <a:ea typeface="Arial"/>
                <a:cs typeface="Arial"/>
                <a:sym typeface="Arial"/>
              </a:rPr>
            </a:br>
            <a:r>
              <a:rPr lang="en-US" sz="3959" b="1" i="0" u="none" strike="noStrike" cap="none">
                <a:solidFill>
                  <a:schemeClr val="accent2"/>
                </a:solidFill>
                <a:latin typeface="Arial"/>
                <a:ea typeface="Arial"/>
                <a:cs typeface="Arial"/>
                <a:sym typeface="Arial"/>
              </a:rPr>
              <a:t>Washington Invasive Species Council</a:t>
            </a:r>
          </a:p>
        </p:txBody>
      </p:sp>
      <p:sp>
        <p:nvSpPr>
          <p:cNvPr id="180" name="Shape 180"/>
          <p:cNvSpPr txBox="1">
            <a:spLocks noGrp="1"/>
          </p:cNvSpPr>
          <p:nvPr>
            <p:ph type="body" idx="1"/>
          </p:nvPr>
        </p:nvSpPr>
        <p:spPr>
          <a:xfrm>
            <a:off x="302125" y="1520650"/>
            <a:ext cx="11369400" cy="5058600"/>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457200" marR="0" lvl="0" indent="-379730" algn="l" rtl="0">
              <a:lnSpc>
                <a:spcPct val="70000"/>
              </a:lnSpc>
              <a:spcBef>
                <a:spcPts val="0"/>
              </a:spcBef>
              <a:spcAft>
                <a:spcPts val="0"/>
              </a:spcAft>
              <a:buClr>
                <a:srgbClr val="9FF6DF"/>
              </a:buClr>
              <a:buSzPct val="99166"/>
              <a:buFont typeface="Calibri"/>
            </a:pPr>
            <a:r>
              <a:rPr lang="en-US" sz="2380" b="1" i="0" u="none" strike="noStrike" cap="none">
                <a:solidFill>
                  <a:srgbClr val="9FF6DF"/>
                </a:solidFill>
                <a:latin typeface="Calibri"/>
                <a:ea typeface="Calibri"/>
                <a:cs typeface="Calibri"/>
                <a:sym typeface="Calibri"/>
              </a:rPr>
              <a:t>Washington Invasive Species Council</a:t>
            </a:r>
          </a:p>
          <a:p>
            <a:pPr marL="914400" marR="0" lvl="1" indent="-379730" algn="l" rtl="0">
              <a:lnSpc>
                <a:spcPct val="70000"/>
              </a:lnSpc>
              <a:spcBef>
                <a:spcPts val="0"/>
              </a:spcBef>
              <a:spcAft>
                <a:spcPts val="0"/>
              </a:spcAft>
              <a:buClr>
                <a:srgbClr val="9FF6DF"/>
              </a:buClr>
              <a:buSzPct val="99166"/>
              <a:buFont typeface="Calibri"/>
            </a:pPr>
            <a:r>
              <a:rPr lang="en-US" sz="2380" b="0" i="0" u="none" strike="noStrike" cap="none">
                <a:solidFill>
                  <a:srgbClr val="9FF6DF"/>
                </a:solidFill>
                <a:latin typeface="Calibri"/>
                <a:ea typeface="Calibri"/>
                <a:cs typeface="Calibri"/>
                <a:sym typeface="Calibri"/>
              </a:rPr>
              <a:t>Established by the legislature in 2006, extended in 2011, and 2016. Currently exists until June 30, 2022. </a:t>
            </a:r>
          </a:p>
          <a:p>
            <a:pPr marR="0" lvl="0" algn="l" rtl="0">
              <a:lnSpc>
                <a:spcPct val="70000"/>
              </a:lnSpc>
              <a:spcBef>
                <a:spcPts val="1000"/>
              </a:spcBef>
              <a:spcAft>
                <a:spcPts val="0"/>
              </a:spcAft>
              <a:buClr>
                <a:srgbClr val="9FF6DF"/>
              </a:buClr>
              <a:buSzPct val="99166"/>
              <a:buFont typeface="Calibri"/>
              <a:buChar char="•"/>
            </a:pPr>
            <a:r>
              <a:rPr lang="en-US" sz="2380" b="1">
                <a:latin typeface="Calibri"/>
                <a:ea typeface="Calibri"/>
                <a:cs typeface="Calibri"/>
                <a:sym typeface="Calibri"/>
              </a:rPr>
              <a:t>    </a:t>
            </a:r>
            <a:r>
              <a:rPr lang="en-US" sz="2380" b="1" i="0" u="none" strike="noStrike" cap="none">
                <a:solidFill>
                  <a:srgbClr val="9FF6DF"/>
                </a:solidFill>
                <a:latin typeface="Calibri"/>
                <a:ea typeface="Calibri"/>
                <a:cs typeface="Calibri"/>
                <a:sym typeface="Calibri"/>
              </a:rPr>
              <a:t>Vision</a:t>
            </a:r>
          </a:p>
          <a:p>
            <a:pPr marR="0" lvl="1" algn="l" rtl="0">
              <a:lnSpc>
                <a:spcPct val="70000"/>
              </a:lnSpc>
              <a:spcBef>
                <a:spcPts val="1000"/>
              </a:spcBef>
              <a:spcAft>
                <a:spcPts val="0"/>
              </a:spcAft>
              <a:buClr>
                <a:srgbClr val="9FF6DF"/>
              </a:buClr>
              <a:buSzPct val="99166"/>
              <a:buFont typeface="Calibri"/>
            </a:pPr>
            <a:r>
              <a:rPr lang="en-US" sz="2380" b="0" i="0" u="none" strike="noStrike" cap="none">
                <a:solidFill>
                  <a:srgbClr val="9FF6DF"/>
                </a:solidFill>
                <a:latin typeface="Calibri"/>
                <a:ea typeface="Calibri"/>
                <a:cs typeface="Calibri"/>
                <a:sym typeface="Calibri"/>
              </a:rPr>
              <a:t>Sustain Washington's human, plant, and animal communities and our thriving economy by preventing the introduction and spread of harmful invasive species.</a:t>
            </a:r>
          </a:p>
          <a:p>
            <a:pPr marR="0" lvl="0" indent="0" algn="l" rtl="0">
              <a:lnSpc>
                <a:spcPct val="70000"/>
              </a:lnSpc>
              <a:spcBef>
                <a:spcPts val="1000"/>
              </a:spcBef>
              <a:spcAft>
                <a:spcPts val="0"/>
              </a:spcAft>
              <a:buClr>
                <a:srgbClr val="9FF6DF"/>
              </a:buClr>
              <a:buSzPct val="99166"/>
              <a:buFont typeface="Arial"/>
              <a:buChar char="•"/>
            </a:pPr>
            <a:r>
              <a:rPr lang="en-US" sz="2380" b="1" i="0" u="none" strike="noStrike" cap="none">
                <a:solidFill>
                  <a:srgbClr val="9FF6DF"/>
                </a:solidFill>
                <a:latin typeface="Calibri"/>
                <a:ea typeface="Calibri"/>
                <a:cs typeface="Calibri"/>
                <a:sym typeface="Calibri"/>
              </a:rPr>
              <a:t>Mission Statement</a:t>
            </a:r>
          </a:p>
          <a:p>
            <a:pPr marR="0" lvl="1" algn="l" rtl="0">
              <a:lnSpc>
                <a:spcPct val="70000"/>
              </a:lnSpc>
              <a:spcBef>
                <a:spcPts val="1000"/>
              </a:spcBef>
              <a:spcAft>
                <a:spcPts val="0"/>
              </a:spcAft>
              <a:buClr>
                <a:srgbClr val="9FF6DF"/>
              </a:buClr>
              <a:buSzPct val="99166"/>
              <a:buFont typeface="Arial"/>
            </a:pPr>
            <a:r>
              <a:rPr lang="en-US" sz="2380" b="0" i="0" u="none" strike="noStrike" cap="none">
                <a:solidFill>
                  <a:srgbClr val="9FF6DF"/>
                </a:solidFill>
                <a:latin typeface="Calibri"/>
                <a:ea typeface="Calibri"/>
                <a:cs typeface="Calibri"/>
                <a:sym typeface="Calibri"/>
              </a:rPr>
              <a:t>The council provides policy level direction, planning, and coordination that will:</a:t>
            </a:r>
          </a:p>
          <a:p>
            <a:pPr marR="0" lvl="2" algn="l" rtl="0">
              <a:lnSpc>
                <a:spcPct val="70000"/>
              </a:lnSpc>
              <a:spcBef>
                <a:spcPts val="1000"/>
              </a:spcBef>
              <a:spcAft>
                <a:spcPts val="0"/>
              </a:spcAft>
              <a:buClr>
                <a:srgbClr val="9FF6DF"/>
              </a:buClr>
              <a:buSzPct val="99166"/>
              <a:buFont typeface="Arial"/>
            </a:pPr>
            <a:r>
              <a:rPr lang="en-US" sz="2380" b="0" i="0" u="none" strike="noStrike" cap="none">
                <a:solidFill>
                  <a:srgbClr val="9FF6DF"/>
                </a:solidFill>
                <a:latin typeface="Calibri"/>
                <a:ea typeface="Calibri"/>
                <a:cs typeface="Calibri"/>
                <a:sym typeface="Calibri"/>
              </a:rPr>
              <a:t>Empower those engaged in the prevention, detection, and eradication of invasive species.</a:t>
            </a:r>
          </a:p>
          <a:p>
            <a:pPr marR="0" lvl="2" algn="l" rtl="0">
              <a:lnSpc>
                <a:spcPct val="70000"/>
              </a:lnSpc>
              <a:spcBef>
                <a:spcPts val="1000"/>
              </a:spcBef>
              <a:spcAft>
                <a:spcPts val="0"/>
              </a:spcAft>
              <a:buClr>
                <a:srgbClr val="9FF6DF"/>
              </a:buClr>
              <a:buSzPct val="99166"/>
              <a:buFont typeface="Arial"/>
            </a:pPr>
            <a:r>
              <a:rPr lang="en-US" sz="2380" b="0" i="0" u="none" strike="noStrike" cap="none">
                <a:solidFill>
                  <a:srgbClr val="9FF6DF"/>
                </a:solidFill>
                <a:latin typeface="Calibri"/>
                <a:ea typeface="Calibri"/>
                <a:cs typeface="Calibri"/>
                <a:sym typeface="Calibri"/>
              </a:rPr>
              <a:t>Include a strategic plan designed to build upon local, state, and regional efforts, while serving as a forum for invasive species education and communication.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3959" b="1" i="0" u="none" strike="noStrike" cap="none">
                <a:solidFill>
                  <a:schemeClr val="accent2"/>
                </a:solidFill>
                <a:latin typeface="Arial"/>
                <a:ea typeface="Arial"/>
                <a:cs typeface="Arial"/>
                <a:sym typeface="Arial"/>
              </a:rPr>
              <a:t>Introduction to the </a:t>
            </a:r>
            <a:br>
              <a:rPr lang="en-US" sz="3959" b="1" i="0" u="none" strike="noStrike" cap="none">
                <a:solidFill>
                  <a:schemeClr val="accent2"/>
                </a:solidFill>
                <a:latin typeface="Arial"/>
                <a:ea typeface="Arial"/>
                <a:cs typeface="Arial"/>
                <a:sym typeface="Arial"/>
              </a:rPr>
            </a:br>
            <a:r>
              <a:rPr lang="en-US" sz="3959" b="1" i="0" u="none" strike="noStrike" cap="none">
                <a:solidFill>
                  <a:schemeClr val="accent2"/>
                </a:solidFill>
                <a:latin typeface="Arial"/>
                <a:ea typeface="Arial"/>
                <a:cs typeface="Arial"/>
                <a:sym typeface="Arial"/>
              </a:rPr>
              <a:t>Washington Invasive Species Council</a:t>
            </a:r>
          </a:p>
        </p:txBody>
      </p:sp>
      <p:sp>
        <p:nvSpPr>
          <p:cNvPr id="186" name="Shape 186"/>
          <p:cNvSpPr txBox="1">
            <a:spLocks noGrp="1"/>
          </p:cNvSpPr>
          <p:nvPr>
            <p:ph type="body" idx="1"/>
          </p:nvPr>
        </p:nvSpPr>
        <p:spPr>
          <a:xfrm>
            <a:off x="185980" y="1691809"/>
            <a:ext cx="3767253" cy="4820502"/>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Ray Willard, Chair</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Washington Department of Transportation</a:t>
            </a:r>
          </a:p>
          <a:p>
            <a:pPr marL="228600" marR="0" lvl="0" indent="-228600" algn="l" rtl="0">
              <a:lnSpc>
                <a:spcPct val="8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Pat Stevenson, Vice Chair</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Stillaguamish Tribe</a:t>
            </a:r>
          </a:p>
          <a:p>
            <a:pPr marL="228600" marR="0" lvl="0" indent="-228600" algn="l" rtl="0">
              <a:lnSpc>
                <a:spcPct val="8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William Tweit, Immediate Past Chair</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Washington Department of Fish and Wildlife</a:t>
            </a:r>
          </a:p>
          <a:p>
            <a:pPr marL="228600" marR="0" lvl="0" indent="-228600" algn="l" rtl="0">
              <a:lnSpc>
                <a:spcPct val="8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Brad White</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Washington Department of Agriculture</a:t>
            </a:r>
          </a:p>
          <a:p>
            <a:pPr marL="228600" marR="0" lvl="0" indent="-228600" algn="l" rtl="0">
              <a:lnSpc>
                <a:spcPct val="8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Todd Murray</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Washington State University Extension</a:t>
            </a:r>
          </a:p>
          <a:p>
            <a:pPr marL="228600" marR="0" lvl="0" indent="-228600" algn="l" rtl="0">
              <a:lnSpc>
                <a:spcPct val="80000"/>
              </a:lnSpc>
              <a:spcBef>
                <a:spcPts val="1000"/>
              </a:spcBef>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Alison Halpern</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Washington Noxious Weed Control Board</a:t>
            </a:r>
          </a:p>
        </p:txBody>
      </p:sp>
      <p:sp>
        <p:nvSpPr>
          <p:cNvPr id="187" name="Shape 187"/>
          <p:cNvSpPr txBox="1"/>
          <p:nvPr/>
        </p:nvSpPr>
        <p:spPr>
          <a:xfrm>
            <a:off x="4186689" y="1691809"/>
            <a:ext cx="3767253" cy="4820502"/>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Clinton Campbell</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USDA APHIS PPQ</a:t>
            </a:r>
          </a:p>
          <a:p>
            <a:pPr marL="228600" marR="0" lvl="0" indent="-228600" algn="l" rtl="0">
              <a:lnSpc>
                <a:spcPct val="9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Kendall Farley</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Northwest Power and Conservation Council</a:t>
            </a:r>
          </a:p>
          <a:p>
            <a:pPr marL="228600" marR="0" lvl="0" indent="-228600" algn="l" rtl="0">
              <a:lnSpc>
                <a:spcPct val="9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Rob Fimbel</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Washington Parks and Recreation Commission</a:t>
            </a:r>
          </a:p>
          <a:p>
            <a:pPr marL="228600" marR="0" lvl="0" indent="-228600" algn="l" rtl="0">
              <a:lnSpc>
                <a:spcPct val="9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Mary Braswell</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U.S. Customs and Border Protection</a:t>
            </a:r>
          </a:p>
          <a:p>
            <a:pPr marL="228600" marR="0" lvl="0" indent="-228600" algn="l" rtl="0">
              <a:lnSpc>
                <a:spcPct val="9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Anna Lyon</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Okanogan County</a:t>
            </a:r>
          </a:p>
          <a:p>
            <a:pPr marL="228600" marR="0" lvl="0" indent="-228600" algn="l" rtl="0">
              <a:lnSpc>
                <a:spcPct val="90000"/>
              </a:lnSpc>
              <a:spcBef>
                <a:spcPts val="1000"/>
              </a:spcBef>
              <a:spcAft>
                <a:spcPts val="0"/>
              </a:spcAft>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Shuan Seaman</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Chelan County Public Utility District</a:t>
            </a:r>
          </a:p>
          <a:p>
            <a:pPr marL="228600" marR="0" lvl="0" indent="-228600" algn="l" rtl="0">
              <a:lnSpc>
                <a:spcPct val="90000"/>
              </a:lnSpc>
              <a:spcBef>
                <a:spcPts val="1000"/>
              </a:spcBef>
              <a:buClr>
                <a:srgbClr val="9FF6DF"/>
              </a:buClr>
              <a:buSzPct val="100000"/>
              <a:buFont typeface="Arial"/>
              <a:buChar char="•"/>
            </a:pPr>
            <a:r>
              <a:rPr lang="en-US" sz="1800" b="0" i="0" u="none" strike="noStrike" cap="none">
                <a:solidFill>
                  <a:srgbClr val="9FF6DF"/>
                </a:solidFill>
                <a:latin typeface="Calibri"/>
                <a:ea typeface="Calibri"/>
                <a:cs typeface="Calibri"/>
                <a:sym typeface="Calibri"/>
              </a:rPr>
              <a:t>Mark Taylor</a:t>
            </a:r>
            <a:br>
              <a:rPr lang="en-US" sz="1800" b="0" i="0" u="none" strike="noStrike" cap="none">
                <a:solidFill>
                  <a:srgbClr val="9FF6DF"/>
                </a:solidFill>
                <a:latin typeface="Calibri"/>
                <a:ea typeface="Calibri"/>
                <a:cs typeface="Calibri"/>
                <a:sym typeface="Calibri"/>
              </a:rPr>
            </a:br>
            <a:r>
              <a:rPr lang="en-US" sz="1800" b="0" i="0" u="none" strike="noStrike" cap="none">
                <a:solidFill>
                  <a:srgbClr val="9FF6DF"/>
                </a:solidFill>
                <a:latin typeface="Calibri"/>
                <a:ea typeface="Calibri"/>
                <a:cs typeface="Calibri"/>
                <a:sym typeface="Calibri"/>
              </a:rPr>
              <a:t>Trout Unlimited</a:t>
            </a:r>
          </a:p>
        </p:txBody>
      </p:sp>
      <p:sp>
        <p:nvSpPr>
          <p:cNvPr id="188" name="Shape 188"/>
          <p:cNvSpPr txBox="1"/>
          <p:nvPr/>
        </p:nvSpPr>
        <p:spPr>
          <a:xfrm>
            <a:off x="8187397" y="1677650"/>
            <a:ext cx="3767253" cy="4820502"/>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70000"/>
              </a:lnSpc>
              <a:spcBef>
                <a:spcPts val="0"/>
              </a:spcBef>
              <a:spcAft>
                <a:spcPts val="0"/>
              </a:spcAft>
              <a:buClr>
                <a:srgbClr val="9FF6DF"/>
              </a:buClr>
              <a:buSzPct val="99000"/>
              <a:buFont typeface="Arial"/>
              <a:buChar char="•"/>
            </a:pPr>
            <a:r>
              <a:rPr lang="en-US" sz="1782" b="0" i="0" u="none" strike="noStrike" cap="none">
                <a:solidFill>
                  <a:srgbClr val="9FF6DF"/>
                </a:solidFill>
                <a:latin typeface="Calibri"/>
                <a:ea typeface="Calibri"/>
                <a:cs typeface="Calibri"/>
                <a:sym typeface="Calibri"/>
              </a:rPr>
              <a:t>Lizbeth Seebacher</a:t>
            </a:r>
            <a:br>
              <a:rPr lang="en-US" sz="1782" b="0" i="0" u="none" strike="noStrike" cap="none">
                <a:solidFill>
                  <a:srgbClr val="9FF6DF"/>
                </a:solidFill>
                <a:latin typeface="Calibri"/>
                <a:ea typeface="Calibri"/>
                <a:cs typeface="Calibri"/>
                <a:sym typeface="Calibri"/>
              </a:rPr>
            </a:br>
            <a:r>
              <a:rPr lang="en-US" sz="1782" b="0" i="0" u="none" strike="noStrike" cap="none">
                <a:solidFill>
                  <a:srgbClr val="9FF6DF"/>
                </a:solidFill>
                <a:latin typeface="Calibri"/>
                <a:ea typeface="Calibri"/>
                <a:cs typeface="Calibri"/>
                <a:sym typeface="Calibri"/>
              </a:rPr>
              <a:t>Washington Department of Ecology</a:t>
            </a:r>
          </a:p>
          <a:p>
            <a:pPr marL="228600" marR="0" lvl="0" indent="-228600" algn="l" rtl="0">
              <a:lnSpc>
                <a:spcPct val="70000"/>
              </a:lnSpc>
              <a:spcBef>
                <a:spcPts val="1000"/>
              </a:spcBef>
              <a:spcAft>
                <a:spcPts val="0"/>
              </a:spcAft>
              <a:buClr>
                <a:srgbClr val="9FF6DF"/>
              </a:buClr>
              <a:buSzPct val="99000"/>
              <a:buFont typeface="Arial"/>
              <a:buChar char="•"/>
            </a:pPr>
            <a:r>
              <a:rPr lang="en-US" sz="1782" b="0" i="0" u="none" strike="noStrike" cap="none">
                <a:solidFill>
                  <a:srgbClr val="9FF6DF"/>
                </a:solidFill>
                <a:latin typeface="Calibri"/>
                <a:ea typeface="Calibri"/>
                <a:cs typeface="Calibri"/>
                <a:sym typeface="Calibri"/>
              </a:rPr>
              <a:t>Curtis Taner</a:t>
            </a:r>
            <a:br>
              <a:rPr lang="en-US" sz="1782" b="0" i="0" u="none" strike="noStrike" cap="none">
                <a:solidFill>
                  <a:srgbClr val="9FF6DF"/>
                </a:solidFill>
                <a:latin typeface="Calibri"/>
                <a:ea typeface="Calibri"/>
                <a:cs typeface="Calibri"/>
                <a:sym typeface="Calibri"/>
              </a:rPr>
            </a:br>
            <a:r>
              <a:rPr lang="en-US" sz="1782" b="0" i="0" u="none" strike="noStrike" cap="none">
                <a:solidFill>
                  <a:srgbClr val="9FF6DF"/>
                </a:solidFill>
                <a:latin typeface="Calibri"/>
                <a:ea typeface="Calibri"/>
                <a:cs typeface="Calibri"/>
                <a:sym typeface="Calibri"/>
              </a:rPr>
              <a:t>U.S. Fish and Wildlife Service</a:t>
            </a:r>
          </a:p>
          <a:p>
            <a:pPr marL="228600" marR="0" lvl="0" indent="-228600" algn="l" rtl="0">
              <a:lnSpc>
                <a:spcPct val="70000"/>
              </a:lnSpc>
              <a:spcBef>
                <a:spcPts val="1000"/>
              </a:spcBef>
              <a:spcAft>
                <a:spcPts val="0"/>
              </a:spcAft>
              <a:buClr>
                <a:srgbClr val="9FF6DF"/>
              </a:buClr>
              <a:buSzPct val="99000"/>
              <a:buFont typeface="Arial"/>
              <a:buChar char="•"/>
            </a:pPr>
            <a:r>
              <a:rPr lang="en-US" sz="1782" b="0" i="0" u="none" strike="noStrike" cap="none">
                <a:solidFill>
                  <a:srgbClr val="9FF6DF"/>
                </a:solidFill>
                <a:latin typeface="Calibri"/>
                <a:ea typeface="Calibri"/>
                <a:cs typeface="Calibri"/>
                <a:sym typeface="Calibri"/>
              </a:rPr>
              <a:t>Shawna Bautista</a:t>
            </a:r>
            <a:br>
              <a:rPr lang="en-US" sz="1782" b="0" i="0" u="none" strike="noStrike" cap="none">
                <a:solidFill>
                  <a:srgbClr val="9FF6DF"/>
                </a:solidFill>
                <a:latin typeface="Calibri"/>
                <a:ea typeface="Calibri"/>
                <a:cs typeface="Calibri"/>
                <a:sym typeface="Calibri"/>
              </a:rPr>
            </a:br>
            <a:r>
              <a:rPr lang="en-US" sz="1782" b="0" i="0" u="none" strike="noStrike" cap="none">
                <a:solidFill>
                  <a:srgbClr val="9FF6DF"/>
                </a:solidFill>
                <a:latin typeface="Calibri"/>
                <a:ea typeface="Calibri"/>
                <a:cs typeface="Calibri"/>
                <a:sym typeface="Calibri"/>
              </a:rPr>
              <a:t>USDA Forest Service</a:t>
            </a:r>
            <a:br>
              <a:rPr lang="en-US" sz="1782" b="0" i="0" u="none" strike="noStrike" cap="none">
                <a:solidFill>
                  <a:srgbClr val="9FF6DF"/>
                </a:solidFill>
                <a:latin typeface="Calibri"/>
                <a:ea typeface="Calibri"/>
                <a:cs typeface="Calibri"/>
                <a:sym typeface="Calibri"/>
              </a:rPr>
            </a:br>
            <a:endParaRPr lang="en-US" sz="1782" b="0" i="0" u="none" strike="noStrike" cap="none">
              <a:solidFill>
                <a:srgbClr val="9FF6DF"/>
              </a:solidFill>
              <a:latin typeface="Calibri"/>
              <a:ea typeface="Calibri"/>
              <a:cs typeface="Calibri"/>
              <a:sym typeface="Calibri"/>
            </a:endParaRPr>
          </a:p>
          <a:p>
            <a:pPr marL="228600" marR="0" lvl="0" indent="-228600" algn="l" rtl="0">
              <a:lnSpc>
                <a:spcPct val="70000"/>
              </a:lnSpc>
              <a:spcBef>
                <a:spcPts val="1000"/>
              </a:spcBef>
              <a:spcAft>
                <a:spcPts val="0"/>
              </a:spcAft>
              <a:buClr>
                <a:srgbClr val="9FF6DF"/>
              </a:buClr>
              <a:buSzPct val="99000"/>
              <a:buFont typeface="Arial"/>
              <a:buChar char="•"/>
            </a:pPr>
            <a:r>
              <a:rPr lang="en-US" sz="1782" b="0" i="0" u="none" strike="noStrike" cap="none">
                <a:solidFill>
                  <a:srgbClr val="9FF6DF"/>
                </a:solidFill>
                <a:latin typeface="Calibri"/>
                <a:ea typeface="Calibri"/>
                <a:cs typeface="Calibri"/>
                <a:sym typeface="Calibri"/>
              </a:rPr>
              <a:t>John Gammon</a:t>
            </a:r>
            <a:br>
              <a:rPr lang="en-US" sz="1782" b="0" i="0" u="none" strike="noStrike" cap="none">
                <a:solidFill>
                  <a:srgbClr val="9FF6DF"/>
                </a:solidFill>
                <a:latin typeface="Calibri"/>
                <a:ea typeface="Calibri"/>
                <a:cs typeface="Calibri"/>
                <a:sym typeface="Calibri"/>
              </a:rPr>
            </a:br>
            <a:r>
              <a:rPr lang="en-US" sz="1782" b="0" i="0" u="none" strike="noStrike" cap="none">
                <a:solidFill>
                  <a:srgbClr val="9FF6DF"/>
                </a:solidFill>
                <a:latin typeface="Calibri"/>
                <a:ea typeface="Calibri"/>
                <a:cs typeface="Calibri"/>
                <a:sym typeface="Calibri"/>
              </a:rPr>
              <a:t>Washington Department of Natural Resources</a:t>
            </a:r>
          </a:p>
          <a:p>
            <a:pPr marL="228600" marR="0" lvl="0" indent="-228600" algn="l" rtl="0">
              <a:lnSpc>
                <a:spcPct val="70000"/>
              </a:lnSpc>
              <a:spcBef>
                <a:spcPts val="1000"/>
              </a:spcBef>
              <a:spcAft>
                <a:spcPts val="0"/>
              </a:spcAft>
              <a:buClr>
                <a:srgbClr val="9FF6DF"/>
              </a:buClr>
              <a:buSzPct val="99000"/>
              <a:buFont typeface="Arial"/>
              <a:buChar char="•"/>
            </a:pPr>
            <a:r>
              <a:rPr lang="en-US" sz="1782" b="0" i="0" u="none" strike="noStrike" cap="none">
                <a:solidFill>
                  <a:srgbClr val="9FF6DF"/>
                </a:solidFill>
                <a:latin typeface="Calibri"/>
                <a:ea typeface="Calibri"/>
                <a:cs typeface="Calibri"/>
                <a:sym typeface="Calibri"/>
              </a:rPr>
              <a:t>Eric Young</a:t>
            </a:r>
            <a:br>
              <a:rPr lang="en-US" sz="1782" b="0" i="0" u="none" strike="noStrike" cap="none">
                <a:solidFill>
                  <a:srgbClr val="9FF6DF"/>
                </a:solidFill>
                <a:latin typeface="Calibri"/>
                <a:ea typeface="Calibri"/>
                <a:cs typeface="Calibri"/>
                <a:sym typeface="Calibri"/>
              </a:rPr>
            </a:br>
            <a:r>
              <a:rPr lang="en-US" sz="1782" b="0" i="0" u="none" strike="noStrike" cap="none">
                <a:solidFill>
                  <a:srgbClr val="9FF6DF"/>
                </a:solidFill>
                <a:latin typeface="Calibri"/>
                <a:ea typeface="Calibri"/>
                <a:cs typeface="Calibri"/>
                <a:sym typeface="Calibri"/>
              </a:rPr>
              <a:t>U.S. Coast Guard</a:t>
            </a:r>
          </a:p>
          <a:p>
            <a:pPr marL="228600" marR="0" lvl="0" indent="-228600" algn="l" rtl="0">
              <a:lnSpc>
                <a:spcPct val="70000"/>
              </a:lnSpc>
              <a:spcBef>
                <a:spcPts val="1000"/>
              </a:spcBef>
              <a:spcAft>
                <a:spcPts val="0"/>
              </a:spcAft>
              <a:buClr>
                <a:srgbClr val="9FF6DF"/>
              </a:buClr>
              <a:buSzPct val="99000"/>
              <a:buFont typeface="Arial"/>
              <a:buChar char="•"/>
            </a:pPr>
            <a:r>
              <a:rPr lang="en-US" sz="1782" b="0" i="0" u="none" strike="noStrike" cap="none">
                <a:solidFill>
                  <a:srgbClr val="9FF6DF"/>
                </a:solidFill>
                <a:latin typeface="Calibri"/>
                <a:ea typeface="Calibri"/>
                <a:cs typeface="Calibri"/>
                <a:sym typeface="Calibri"/>
              </a:rPr>
              <a:t>Steven Burke</a:t>
            </a:r>
            <a:br>
              <a:rPr lang="en-US" sz="1782" b="0" i="0" u="none" strike="noStrike" cap="none">
                <a:solidFill>
                  <a:srgbClr val="9FF6DF"/>
                </a:solidFill>
                <a:latin typeface="Calibri"/>
                <a:ea typeface="Calibri"/>
                <a:cs typeface="Calibri"/>
                <a:sym typeface="Calibri"/>
              </a:rPr>
            </a:br>
            <a:r>
              <a:rPr lang="en-US" sz="1782" b="0" i="0" u="none" strike="noStrike" cap="none">
                <a:solidFill>
                  <a:srgbClr val="9FF6DF"/>
                </a:solidFill>
                <a:latin typeface="Calibri"/>
                <a:ea typeface="Calibri"/>
                <a:cs typeface="Calibri"/>
                <a:sym typeface="Calibri"/>
              </a:rPr>
              <a:t>King County</a:t>
            </a:r>
          </a:p>
          <a:p>
            <a:pPr marL="228600" marR="0" lvl="0" indent="-228600" algn="l" rtl="0">
              <a:lnSpc>
                <a:spcPct val="70000"/>
              </a:lnSpc>
              <a:spcBef>
                <a:spcPts val="1000"/>
              </a:spcBef>
              <a:spcAft>
                <a:spcPts val="0"/>
              </a:spcAft>
              <a:buClr>
                <a:srgbClr val="9FF6DF"/>
              </a:buClr>
              <a:buSzPct val="99000"/>
              <a:buFont typeface="Arial"/>
              <a:buChar char="•"/>
            </a:pPr>
            <a:r>
              <a:rPr lang="en-US" sz="1782" b="0" i="0" u="none" strike="noStrike" cap="none">
                <a:solidFill>
                  <a:srgbClr val="9FF6DF"/>
                </a:solidFill>
                <a:latin typeface="Calibri"/>
                <a:ea typeface="Calibri"/>
                <a:cs typeface="Calibri"/>
                <a:sym typeface="Calibri"/>
              </a:rPr>
              <a:t>Joseph Maroney</a:t>
            </a:r>
            <a:br>
              <a:rPr lang="en-US" sz="1782" b="0" i="0" u="none" strike="noStrike" cap="none">
                <a:solidFill>
                  <a:srgbClr val="9FF6DF"/>
                </a:solidFill>
                <a:latin typeface="Calibri"/>
                <a:ea typeface="Calibri"/>
                <a:cs typeface="Calibri"/>
                <a:sym typeface="Calibri"/>
              </a:rPr>
            </a:br>
            <a:r>
              <a:rPr lang="en-US" sz="1782" b="0" i="0" u="none" strike="noStrike" cap="none">
                <a:solidFill>
                  <a:srgbClr val="9FF6DF"/>
                </a:solidFill>
                <a:latin typeface="Calibri"/>
                <a:ea typeface="Calibri"/>
                <a:cs typeface="Calibri"/>
                <a:sym typeface="Calibri"/>
              </a:rPr>
              <a:t>Kalispel Tribe</a:t>
            </a:r>
          </a:p>
          <a:p>
            <a:pPr marL="228600" marR="0" lvl="0" indent="-228600" algn="l" rtl="0">
              <a:lnSpc>
                <a:spcPct val="70000"/>
              </a:lnSpc>
              <a:spcBef>
                <a:spcPts val="1000"/>
              </a:spcBef>
              <a:buClr>
                <a:srgbClr val="9FF6DF"/>
              </a:buClr>
              <a:buSzPct val="99000"/>
              <a:buFont typeface="Arial"/>
              <a:buChar char="•"/>
            </a:pPr>
            <a:r>
              <a:rPr lang="en-US" sz="1782" b="0" i="0" u="none" strike="noStrike" cap="none">
                <a:solidFill>
                  <a:srgbClr val="9FF6DF"/>
                </a:solidFill>
                <a:latin typeface="Calibri"/>
                <a:ea typeface="Calibri"/>
                <a:cs typeface="Calibri"/>
                <a:sym typeface="Calibri"/>
              </a:rPr>
              <a:t>Todd Hass</a:t>
            </a:r>
            <a:br>
              <a:rPr lang="en-US" sz="1782" b="0" i="0" u="none" strike="noStrike" cap="none">
                <a:solidFill>
                  <a:srgbClr val="9FF6DF"/>
                </a:solidFill>
                <a:latin typeface="Calibri"/>
                <a:ea typeface="Calibri"/>
                <a:cs typeface="Calibri"/>
                <a:sym typeface="Calibri"/>
              </a:rPr>
            </a:br>
            <a:r>
              <a:rPr lang="en-US" sz="1782" b="0" i="0" u="none" strike="noStrike" cap="none">
                <a:solidFill>
                  <a:srgbClr val="9FF6DF"/>
                </a:solidFill>
                <a:latin typeface="Calibri"/>
                <a:ea typeface="Calibri"/>
                <a:cs typeface="Calibri"/>
                <a:sym typeface="Calibri"/>
              </a:rPr>
              <a:t>Puget Sound Partnership</a:t>
            </a:r>
            <a:br>
              <a:rPr lang="en-US" sz="1395" b="0" i="0" u="none" strike="noStrike" cap="none">
                <a:solidFill>
                  <a:srgbClr val="9FF6DF"/>
                </a:solidFill>
                <a:latin typeface="Calibri"/>
                <a:ea typeface="Calibri"/>
                <a:cs typeface="Calibri"/>
                <a:sym typeface="Calibri"/>
              </a:rPr>
            </a:br>
            <a:endParaRPr lang="en-US" sz="1395" b="0" i="0" u="none" strike="noStrike" cap="none">
              <a:solidFill>
                <a:srgbClr val="9FF6D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196300" y="413750"/>
            <a:ext cx="12150299" cy="920700"/>
          </a:xfrm>
          <a:prstGeom prst="rect">
            <a:avLst/>
          </a:prstGeom>
        </p:spPr>
        <p:txBody>
          <a:bodyPr lIns="91425" tIns="91425" rIns="91425" bIns="91425" anchor="ctr" anchorCtr="0">
            <a:noAutofit/>
          </a:bodyPr>
          <a:lstStyle/>
          <a:p>
            <a:pPr lvl="0">
              <a:spcBef>
                <a:spcPts val="0"/>
              </a:spcBef>
              <a:buNone/>
            </a:pPr>
            <a:r>
              <a:rPr lang="en-US"/>
              <a:t>Introduction to the </a:t>
            </a:r>
          </a:p>
          <a:p>
            <a:pPr lvl="0">
              <a:spcBef>
                <a:spcPts val="0"/>
              </a:spcBef>
              <a:buNone/>
            </a:pPr>
            <a:r>
              <a:rPr lang="en-US"/>
              <a:t>Oregon Invasive Species Council</a:t>
            </a:r>
          </a:p>
        </p:txBody>
      </p:sp>
      <p:pic>
        <p:nvPicPr>
          <p:cNvPr id="195" name="Shape 195"/>
          <p:cNvPicPr preferRelativeResize="0"/>
          <p:nvPr/>
        </p:nvPicPr>
        <p:blipFill rotWithShape="1">
          <a:blip r:embed="rId3">
            <a:alphaModFix/>
          </a:blip>
          <a:srcRect t="15561"/>
          <a:stretch/>
        </p:blipFill>
        <p:spPr>
          <a:xfrm>
            <a:off x="1944308" y="1541831"/>
            <a:ext cx="8654282" cy="51202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3959" b="1" i="0" u="none" strike="noStrike" cap="none">
                <a:solidFill>
                  <a:schemeClr val="accent2"/>
                </a:solidFill>
                <a:latin typeface="Arial"/>
                <a:ea typeface="Arial"/>
                <a:cs typeface="Arial"/>
                <a:sym typeface="Arial"/>
              </a:rPr>
              <a:t>Feral Swine</a:t>
            </a:r>
            <a:br>
              <a:rPr lang="en-US" sz="3959" b="1" i="0" u="none" strike="noStrike" cap="none">
                <a:solidFill>
                  <a:schemeClr val="accent2"/>
                </a:solidFill>
                <a:latin typeface="Arial"/>
                <a:ea typeface="Arial"/>
                <a:cs typeface="Arial"/>
                <a:sym typeface="Arial"/>
              </a:rPr>
            </a:br>
            <a:r>
              <a:rPr lang="en-US" sz="3240" b="1" i="1" u="none" strike="noStrike" cap="none">
                <a:solidFill>
                  <a:schemeClr val="accent2"/>
                </a:solidFill>
                <a:latin typeface="Arial"/>
                <a:ea typeface="Arial"/>
                <a:cs typeface="Arial"/>
                <a:sym typeface="Arial"/>
              </a:rPr>
              <a:t>Sus scrofa</a:t>
            </a:r>
          </a:p>
        </p:txBody>
      </p:sp>
      <p:sp>
        <p:nvSpPr>
          <p:cNvPr id="201" name="Shape 201"/>
          <p:cNvSpPr txBox="1">
            <a:spLocks noGrp="1"/>
          </p:cNvSpPr>
          <p:nvPr>
            <p:ph type="body" idx="1"/>
          </p:nvPr>
        </p:nvSpPr>
        <p:spPr>
          <a:xfrm>
            <a:off x="294475" y="1665899"/>
            <a:ext cx="6285900" cy="4920900"/>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3200" b="0" i="0" u="none" strike="noStrike" cap="none">
                <a:solidFill>
                  <a:srgbClr val="9FF6DF"/>
                </a:solidFill>
                <a:latin typeface="Arial"/>
                <a:ea typeface="Arial"/>
                <a:cs typeface="Arial"/>
                <a:sym typeface="Arial"/>
              </a:rPr>
              <a:t>Family Suidae:</a:t>
            </a:r>
          </a:p>
          <a:p>
            <a:pPr marL="685800" marR="0" lvl="1" indent="-228600" algn="l" rtl="0">
              <a:lnSpc>
                <a:spcPct val="90000"/>
              </a:lnSpc>
              <a:spcBef>
                <a:spcPts val="5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Native to Eurasia</a:t>
            </a:r>
          </a:p>
          <a:p>
            <a:pPr marL="685800" marR="0" lvl="1" indent="-228600" algn="l" rtl="0">
              <a:lnSpc>
                <a:spcPct val="90000"/>
              </a:lnSpc>
              <a:spcBef>
                <a:spcPts val="5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Intelligent, cautious, adaptable</a:t>
            </a:r>
          </a:p>
          <a:p>
            <a:pPr marL="685800" marR="0" lvl="1" indent="-228600" algn="l" rtl="0">
              <a:lnSpc>
                <a:spcPct val="90000"/>
              </a:lnSpc>
              <a:spcBef>
                <a:spcPts val="5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Strong sense of smell</a:t>
            </a:r>
          </a:p>
          <a:p>
            <a:pPr marL="685800" marR="0" lvl="1" indent="-228600" algn="l" rtl="0">
              <a:lnSpc>
                <a:spcPct val="90000"/>
              </a:lnSpc>
              <a:spcBef>
                <a:spcPts val="5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Live in groups, some solitary males</a:t>
            </a:r>
          </a:p>
          <a:p>
            <a:pPr marL="228600" marR="0" lvl="0" indent="-228600" algn="l" rtl="0">
              <a:lnSpc>
                <a:spcPct val="90000"/>
              </a:lnSpc>
              <a:spcBef>
                <a:spcPts val="1000"/>
              </a:spcBef>
              <a:spcAft>
                <a:spcPts val="0"/>
              </a:spcAft>
              <a:buClr>
                <a:srgbClr val="9FF6DF"/>
              </a:buClr>
              <a:buSzPct val="100000"/>
              <a:buFont typeface="Arial"/>
              <a:buChar char="•"/>
            </a:pPr>
            <a:r>
              <a:rPr lang="en-US" sz="3200" b="0" i="0" u="none" strike="noStrike" cap="none">
                <a:solidFill>
                  <a:srgbClr val="9FF6DF"/>
                </a:solidFill>
                <a:latin typeface="Arial"/>
                <a:ea typeface="Arial"/>
                <a:cs typeface="Arial"/>
                <a:sym typeface="Arial"/>
              </a:rPr>
              <a:t>Family Tayassuidae:</a:t>
            </a:r>
          </a:p>
          <a:p>
            <a:pPr marL="685800" marR="0" lvl="1" indent="-228600" algn="l" rtl="0">
              <a:lnSpc>
                <a:spcPct val="90000"/>
              </a:lnSpc>
              <a:spcBef>
                <a:spcPts val="5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Peccaries/javelinas</a:t>
            </a:r>
          </a:p>
          <a:p>
            <a:pPr marL="685800" marR="0" lvl="1" indent="-228600" algn="l" rtl="0">
              <a:lnSpc>
                <a:spcPct val="90000"/>
              </a:lnSpc>
              <a:spcBef>
                <a:spcPts val="5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Native to South &amp; Central Americas</a:t>
            </a:r>
          </a:p>
          <a:p>
            <a:pPr marL="457200" marR="0" lvl="1" indent="0" algn="l" rtl="0">
              <a:lnSpc>
                <a:spcPct val="90000"/>
              </a:lnSpc>
              <a:spcBef>
                <a:spcPts val="500"/>
              </a:spcBef>
              <a:buClr>
                <a:srgbClr val="9FF6DF"/>
              </a:buClr>
              <a:buSzPct val="25000"/>
              <a:buFont typeface="Arial"/>
              <a:buNone/>
            </a:pPr>
            <a:endParaRPr sz="2400" b="0" i="0" u="none" strike="noStrike" cap="none">
              <a:solidFill>
                <a:srgbClr val="9FF6DF"/>
              </a:solidFill>
              <a:latin typeface="Arial"/>
              <a:ea typeface="Arial"/>
              <a:cs typeface="Arial"/>
              <a:sym typeface="Arial"/>
            </a:endParaRPr>
          </a:p>
        </p:txBody>
      </p:sp>
      <p:pic>
        <p:nvPicPr>
          <p:cNvPr id="202" name="Shape 202"/>
          <p:cNvPicPr preferRelativeResize="0"/>
          <p:nvPr/>
        </p:nvPicPr>
        <p:blipFill rotWithShape="1">
          <a:blip r:embed="rId3">
            <a:alphaModFix/>
          </a:blip>
          <a:srcRect/>
          <a:stretch/>
        </p:blipFill>
        <p:spPr>
          <a:xfrm>
            <a:off x="6710767" y="1951421"/>
            <a:ext cx="5197097" cy="4161739"/>
          </a:xfrm>
          <a:prstGeom prst="rect">
            <a:avLst/>
          </a:prstGeom>
          <a:noFill/>
          <a:ln>
            <a:noFill/>
          </a:ln>
        </p:spPr>
      </p:pic>
      <p:sp>
        <p:nvSpPr>
          <p:cNvPr id="203" name="Shape 203"/>
          <p:cNvSpPr/>
          <p:nvPr/>
        </p:nvSpPr>
        <p:spPr>
          <a:xfrm>
            <a:off x="7917553" y="6253907"/>
            <a:ext cx="2556212" cy="369332"/>
          </a:xfrm>
          <a:prstGeom prst="rect">
            <a:avLst/>
          </a:prstGeom>
          <a:solidFill>
            <a:schemeClr val="accent2"/>
          </a:solid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a:solidFill>
                  <a:srgbClr val="BEFAEA"/>
                </a:solidFill>
                <a:latin typeface="Calibri"/>
                <a:ea typeface="Calibri"/>
                <a:cs typeface="Calibri"/>
                <a:sym typeface="Calibri"/>
              </a:rPr>
              <a:t>Craig Hicks, Bugwood.org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History + Distribution</a:t>
            </a:r>
          </a:p>
        </p:txBody>
      </p:sp>
      <p:sp>
        <p:nvSpPr>
          <p:cNvPr id="209" name="Shape 209"/>
          <p:cNvSpPr txBox="1">
            <a:spLocks noGrp="1"/>
          </p:cNvSpPr>
          <p:nvPr>
            <p:ph type="body" idx="1"/>
          </p:nvPr>
        </p:nvSpPr>
        <p:spPr>
          <a:xfrm>
            <a:off x="485900" y="1551399"/>
            <a:ext cx="6094500" cy="5094900"/>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Feral descendants of domesticated wild boar</a:t>
            </a:r>
          </a:p>
          <a:p>
            <a:pPr marL="228600" marR="0" lvl="0" indent="-228600" algn="l" rtl="0">
              <a:lnSpc>
                <a:spcPct val="8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Introduced as early as 1500s</a:t>
            </a:r>
          </a:p>
          <a:p>
            <a:pPr marL="228600" marR="0" lvl="0" indent="-228600" algn="l" rtl="0">
              <a:lnSpc>
                <a:spcPct val="8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Escapees + intentional release</a:t>
            </a:r>
          </a:p>
          <a:p>
            <a:pPr marL="228600" marR="0" lvl="0" indent="-228600" algn="l" rtl="0">
              <a:lnSpc>
                <a:spcPct val="8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North American Population: unknown millions</a:t>
            </a:r>
          </a:p>
          <a:p>
            <a:pPr marL="685800" marR="0" lvl="1" indent="-228600" algn="l" rtl="0">
              <a:lnSpc>
                <a:spcPct val="80000"/>
              </a:lnSpc>
              <a:spcBef>
                <a:spcPts val="500"/>
              </a:spcBef>
              <a:spcAft>
                <a:spcPts val="0"/>
              </a:spcAft>
              <a:buClr>
                <a:srgbClr val="9FF6DF"/>
              </a:buClr>
              <a:buSzPct val="100909"/>
              <a:buFont typeface="Arial"/>
              <a:buChar char="•"/>
            </a:pPr>
            <a:r>
              <a:rPr lang="en-US" sz="2220" b="0" i="0" u="none" strike="noStrike" cap="none">
                <a:solidFill>
                  <a:srgbClr val="9FF6DF"/>
                </a:solidFill>
                <a:latin typeface="Arial"/>
                <a:ea typeface="Arial"/>
                <a:cs typeface="Arial"/>
                <a:sym typeface="Arial"/>
              </a:rPr>
              <a:t>1.26 million in Texas alone</a:t>
            </a:r>
          </a:p>
          <a:p>
            <a:pPr marL="228600" marR="0" lvl="0" indent="-228600" algn="l" rtl="0">
              <a:lnSpc>
                <a:spcPct val="8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Not established in WA – occasional sightings</a:t>
            </a:r>
          </a:p>
          <a:p>
            <a:pPr marL="228600" marR="0" lvl="0" indent="-228600" algn="l" rtl="0">
              <a:lnSpc>
                <a:spcPct val="8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Established in South, OR and especially CA</a:t>
            </a:r>
          </a:p>
          <a:p>
            <a:pPr marL="228600" marR="0" lvl="0" indent="-228600" algn="l" rtl="0">
              <a:lnSpc>
                <a:spcPct val="80000"/>
              </a:lnSpc>
              <a:spcBef>
                <a:spcPts val="1000"/>
              </a:spcBef>
              <a:buClr>
                <a:srgbClr val="9FF6DF"/>
              </a:buClr>
              <a:buSzPct val="99615"/>
              <a:buFont typeface="Arial"/>
              <a:buNone/>
            </a:pPr>
            <a:endParaRPr sz="2590" b="0" i="0" u="none" strike="noStrike" cap="none">
              <a:solidFill>
                <a:srgbClr val="9FF6DF"/>
              </a:solidFill>
              <a:latin typeface="Arial"/>
              <a:ea typeface="Arial"/>
              <a:cs typeface="Arial"/>
              <a:sym typeface="Arial"/>
            </a:endParaRPr>
          </a:p>
        </p:txBody>
      </p:sp>
      <p:pic>
        <p:nvPicPr>
          <p:cNvPr id="210" name="Shape 210"/>
          <p:cNvPicPr preferRelativeResize="0"/>
          <p:nvPr/>
        </p:nvPicPr>
        <p:blipFill rotWithShape="1">
          <a:blip r:embed="rId3">
            <a:alphaModFix/>
          </a:blip>
          <a:srcRect/>
          <a:stretch/>
        </p:blipFill>
        <p:spPr>
          <a:xfrm>
            <a:off x="7009131" y="1726473"/>
            <a:ext cx="4217055" cy="3066949"/>
          </a:xfrm>
          <a:prstGeom prst="rect">
            <a:avLst/>
          </a:prstGeom>
          <a:noFill/>
          <a:ln>
            <a:noFill/>
          </a:ln>
        </p:spPr>
      </p:pic>
      <p:graphicFrame>
        <p:nvGraphicFramePr>
          <p:cNvPr id="211" name="Shape 211"/>
          <p:cNvGraphicFramePr/>
          <p:nvPr/>
        </p:nvGraphicFramePr>
        <p:xfrm>
          <a:off x="6865314" y="4988950"/>
          <a:ext cx="4504675" cy="1682496"/>
        </p:xfrm>
        <a:graphic>
          <a:graphicData uri="http://schemas.openxmlformats.org/drawingml/2006/table">
            <a:tbl>
              <a:tblPr>
                <a:noFill/>
                <a:tableStyleId>{DA5BFDB5-8957-4FF9-91EB-F31128F2B920}</a:tableStyleId>
              </a:tblPr>
              <a:tblGrid>
                <a:gridCol w="1513525">
                  <a:extLst>
                    <a:ext uri="{9D8B030D-6E8A-4147-A177-3AD203B41FA5}">
                      <a16:colId xmlns:a16="http://schemas.microsoft.com/office/drawing/2014/main" val="20000"/>
                    </a:ext>
                  </a:extLst>
                </a:gridCol>
                <a:gridCol w="2991150">
                  <a:extLst>
                    <a:ext uri="{9D8B030D-6E8A-4147-A177-3AD203B41FA5}">
                      <a16:colId xmlns:a16="http://schemas.microsoft.com/office/drawing/2014/main" val="20001"/>
                    </a:ext>
                  </a:extLst>
                </a:gridCol>
              </a:tblGrid>
              <a:tr h="203200">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Year</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Number of States with Feral Swine</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extLst>
                  <a:ext uri="{0D108BD9-81ED-4DB2-BD59-A6C34878D82A}">
                    <a16:rowId xmlns:a16="http://schemas.microsoft.com/office/drawing/2014/main" val="10000"/>
                  </a:ext>
                </a:extLst>
              </a:tr>
              <a:tr h="269900">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1982</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17</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extLst>
                  <a:ext uri="{0D108BD9-81ED-4DB2-BD59-A6C34878D82A}">
                    <a16:rowId xmlns:a16="http://schemas.microsoft.com/office/drawing/2014/main" val="10001"/>
                  </a:ext>
                </a:extLst>
              </a:tr>
              <a:tr h="269900">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2004</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28</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extLst>
                  <a:ext uri="{0D108BD9-81ED-4DB2-BD59-A6C34878D82A}">
                    <a16:rowId xmlns:a16="http://schemas.microsoft.com/office/drawing/2014/main" val="10002"/>
                  </a:ext>
                </a:extLst>
              </a:tr>
              <a:tr h="269900">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2014</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41</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extLst>
                  <a:ext uri="{0D108BD9-81ED-4DB2-BD59-A6C34878D82A}">
                    <a16:rowId xmlns:a16="http://schemas.microsoft.com/office/drawing/2014/main" val="10003"/>
                  </a:ext>
                </a:extLst>
              </a:tr>
              <a:tr h="269900">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2017</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tc>
                  <a:txBody>
                    <a:bodyPr/>
                    <a:lstStyle/>
                    <a:p>
                      <a:pPr marL="0" marR="0" lvl="0" indent="0" algn="ctr" rtl="0">
                        <a:lnSpc>
                          <a:spcPct val="115000"/>
                        </a:lnSpc>
                        <a:spcBef>
                          <a:spcPts val="0"/>
                        </a:spcBef>
                        <a:spcAft>
                          <a:spcPts val="0"/>
                        </a:spcAft>
                        <a:buSzPct val="25000"/>
                        <a:buNone/>
                      </a:pPr>
                      <a:r>
                        <a:rPr lang="en-US" sz="1600" b="1" u="none" strike="noStrike" cap="none">
                          <a:latin typeface="Century Gothic"/>
                          <a:ea typeface="Century Gothic"/>
                          <a:cs typeface="Century Gothic"/>
                          <a:sym typeface="Century Gothic"/>
                        </a:rPr>
                        <a:t>35</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rgbClr val="DDFBFD"/>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Identification</a:t>
            </a:r>
          </a:p>
        </p:txBody>
      </p:sp>
      <p:sp>
        <p:nvSpPr>
          <p:cNvPr id="217" name="Shape 217"/>
          <p:cNvSpPr txBox="1">
            <a:spLocks noGrp="1"/>
          </p:cNvSpPr>
          <p:nvPr>
            <p:ph type="body" idx="1"/>
          </p:nvPr>
        </p:nvSpPr>
        <p:spPr>
          <a:xfrm>
            <a:off x="466241" y="1825625"/>
            <a:ext cx="4911671" cy="4513182"/>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Variable size and appearance</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Free-roaming, wild-born or released swine</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Or, non-domesticated European wild boar or hybrids</a:t>
            </a:r>
          </a:p>
          <a:p>
            <a:pPr marL="228600" marR="0" lvl="0" indent="-228600" algn="l" rtl="0">
              <a:lnSpc>
                <a:spcPct val="90000"/>
              </a:lnSpc>
              <a:spcBef>
                <a:spcPts val="1000"/>
              </a:spcBef>
              <a:buClr>
                <a:srgbClr val="9FF6DF"/>
              </a:buClr>
              <a:buSzPct val="100000"/>
              <a:buFont typeface="Arial"/>
              <a:buChar char="•"/>
            </a:pPr>
            <a:r>
              <a:rPr lang="en-US" sz="2800" b="0" i="0" u="none" strike="noStrike" cap="none">
                <a:solidFill>
                  <a:srgbClr val="9FF6DF"/>
                </a:solidFill>
                <a:latin typeface="Arial"/>
                <a:ea typeface="Arial"/>
                <a:cs typeface="Arial"/>
                <a:sym typeface="Arial"/>
              </a:rPr>
              <a:t>Any pig you see running around freely is bad news</a:t>
            </a:r>
          </a:p>
        </p:txBody>
      </p:sp>
      <p:pic>
        <p:nvPicPr>
          <p:cNvPr id="218" name="Shape 218"/>
          <p:cNvPicPr preferRelativeResize="0"/>
          <p:nvPr/>
        </p:nvPicPr>
        <p:blipFill rotWithShape="1">
          <a:blip r:embed="rId3">
            <a:alphaModFix/>
          </a:blip>
          <a:srcRect/>
          <a:stretch/>
        </p:blipFill>
        <p:spPr>
          <a:xfrm>
            <a:off x="5873855" y="2435626"/>
            <a:ext cx="6132162" cy="3161897"/>
          </a:xfrm>
          <a:prstGeom prst="rect">
            <a:avLst/>
          </a:prstGeom>
          <a:noFill/>
          <a:ln>
            <a:noFill/>
          </a:ln>
        </p:spPr>
      </p:pic>
      <p:sp>
        <p:nvSpPr>
          <p:cNvPr id="219" name="Shape 219"/>
          <p:cNvSpPr/>
          <p:nvPr/>
        </p:nvSpPr>
        <p:spPr>
          <a:xfrm>
            <a:off x="6261178" y="5817053"/>
            <a:ext cx="4929683" cy="369332"/>
          </a:xfrm>
          <a:prstGeom prst="rect">
            <a:avLst/>
          </a:prstGeom>
          <a:solidFill>
            <a:schemeClr val="accent2"/>
          </a:solidFill>
          <a:ln>
            <a:noFill/>
          </a:ln>
        </p:spPr>
        <p:txBody>
          <a:bodyPr lIns="91425" tIns="45700" rIns="91425" bIns="45700" anchor="t" anchorCtr="0">
            <a:noAutofit/>
          </a:bodyPr>
          <a:lstStyle/>
          <a:p>
            <a:pPr marL="0" marR="0" lvl="0" indent="0" algn="l" rtl="0">
              <a:spcBef>
                <a:spcPts val="0"/>
              </a:spcBef>
              <a:buSzPct val="25000"/>
              <a:buNone/>
            </a:pPr>
            <a:r>
              <a:rPr lang="en-US" sz="1800">
                <a:solidFill>
                  <a:srgbClr val="9FF6DF"/>
                </a:solidFill>
                <a:latin typeface="Calibri"/>
                <a:ea typeface="Calibri"/>
                <a:cs typeface="Calibri"/>
                <a:sym typeface="Calibri"/>
              </a:rPr>
              <a:t>Vladimir Dinets, University of Miami, Bugwood.org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Shape 224"/>
          <p:cNvPicPr preferRelativeResize="0"/>
          <p:nvPr/>
        </p:nvPicPr>
        <p:blipFill rotWithShape="1">
          <a:blip r:embed="rId3">
            <a:alphaModFix/>
          </a:blip>
          <a:srcRect/>
          <a:stretch/>
        </p:blipFill>
        <p:spPr>
          <a:xfrm>
            <a:off x="5987492" y="3187931"/>
            <a:ext cx="3096804" cy="2330858"/>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225" name="Shape 225"/>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Impact + photos</a:t>
            </a:r>
          </a:p>
        </p:txBody>
      </p:sp>
      <p:sp>
        <p:nvSpPr>
          <p:cNvPr id="226" name="Shape 226"/>
          <p:cNvSpPr txBox="1">
            <a:spLocks noGrp="1"/>
          </p:cNvSpPr>
          <p:nvPr>
            <p:ph type="body" idx="1"/>
          </p:nvPr>
        </p:nvSpPr>
        <p:spPr>
          <a:xfrm>
            <a:off x="263748" y="1441349"/>
            <a:ext cx="5376000" cy="5264100"/>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80000"/>
              </a:lnSpc>
              <a:spcBef>
                <a:spcPts val="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Damage caused by:</a:t>
            </a:r>
          </a:p>
          <a:p>
            <a:pPr marL="685800" marR="0" lvl="1" indent="-228600" algn="l" rtl="0">
              <a:lnSpc>
                <a:spcPct val="8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Foraging</a:t>
            </a:r>
          </a:p>
          <a:p>
            <a:pPr marL="685800" marR="0" lvl="1" indent="-228600" algn="l" rtl="0">
              <a:lnSpc>
                <a:spcPct val="8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Rooting</a:t>
            </a:r>
          </a:p>
          <a:p>
            <a:pPr marL="685800" marR="0" lvl="1" indent="-228600" algn="l" rtl="0">
              <a:lnSpc>
                <a:spcPct val="8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Trampling</a:t>
            </a:r>
          </a:p>
          <a:p>
            <a:pPr marL="685800" marR="0" lvl="1" indent="-228600" algn="l" rtl="0">
              <a:lnSpc>
                <a:spcPct val="8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Wallowing</a:t>
            </a:r>
          </a:p>
          <a:p>
            <a:pPr marL="228600" marR="0" lvl="0" indent="-228600" algn="l" rtl="0">
              <a:lnSpc>
                <a:spcPct val="8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Damage to:</a:t>
            </a:r>
          </a:p>
          <a:p>
            <a:pPr marL="685800" marR="0" lvl="1" indent="-228600" algn="l" rtl="0">
              <a:lnSpc>
                <a:spcPct val="8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Agriculture and Livestock</a:t>
            </a:r>
          </a:p>
          <a:p>
            <a:pPr marL="685800" marR="0" lvl="1" indent="-228600" algn="l" rtl="0">
              <a:lnSpc>
                <a:spcPct val="8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Natural and Cultural Resources</a:t>
            </a:r>
          </a:p>
          <a:p>
            <a:pPr marL="685800" marR="0" lvl="1" indent="-228600" algn="l" rtl="0">
              <a:lnSpc>
                <a:spcPct val="8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Property</a:t>
            </a:r>
          </a:p>
          <a:p>
            <a:pPr marL="685800" marR="0" lvl="1" indent="-228600" algn="l" rtl="0">
              <a:lnSpc>
                <a:spcPct val="8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Human and Pet Health and Safety</a:t>
            </a:r>
          </a:p>
          <a:p>
            <a:pPr marL="228600" marR="0" lvl="0" indent="-228600" algn="l" rtl="0">
              <a:lnSpc>
                <a:spcPct val="80000"/>
              </a:lnSpc>
              <a:spcBef>
                <a:spcPts val="1000"/>
              </a:spcBef>
              <a:buClr>
                <a:srgbClr val="9FF6DF"/>
              </a:buClr>
              <a:buSzPct val="100000"/>
              <a:buFont typeface="Arial"/>
              <a:buNone/>
            </a:pPr>
            <a:endParaRPr sz="2800" b="0" i="0" u="none" strike="noStrike" cap="none">
              <a:solidFill>
                <a:srgbClr val="9FF6DF"/>
              </a:solidFill>
              <a:latin typeface="Arial"/>
              <a:ea typeface="Arial"/>
              <a:cs typeface="Arial"/>
              <a:sym typeface="Arial"/>
            </a:endParaRPr>
          </a:p>
        </p:txBody>
      </p:sp>
      <p:pic>
        <p:nvPicPr>
          <p:cNvPr id="227" name="Shape 227"/>
          <p:cNvPicPr preferRelativeResize="0"/>
          <p:nvPr/>
        </p:nvPicPr>
        <p:blipFill rotWithShape="1">
          <a:blip r:embed="rId4">
            <a:alphaModFix/>
          </a:blip>
          <a:srcRect/>
          <a:stretch/>
        </p:blipFill>
        <p:spPr>
          <a:xfrm>
            <a:off x="6803985" y="4778158"/>
            <a:ext cx="2936246" cy="2079841"/>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28" name="Shape 228"/>
          <p:cNvPicPr preferRelativeResize="0"/>
          <p:nvPr/>
        </p:nvPicPr>
        <p:blipFill rotWithShape="1">
          <a:blip r:embed="rId5">
            <a:alphaModFix/>
          </a:blip>
          <a:srcRect/>
          <a:stretch/>
        </p:blipFill>
        <p:spPr>
          <a:xfrm>
            <a:off x="8908064" y="1536008"/>
            <a:ext cx="3124676" cy="2344696"/>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29" name="Shape 229"/>
          <p:cNvPicPr preferRelativeResize="0"/>
          <p:nvPr/>
        </p:nvPicPr>
        <p:blipFill rotWithShape="1">
          <a:blip r:embed="rId6">
            <a:alphaModFix/>
          </a:blip>
          <a:srcRect/>
          <a:stretch/>
        </p:blipFill>
        <p:spPr>
          <a:xfrm>
            <a:off x="5971760" y="1536008"/>
            <a:ext cx="2952036" cy="222462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30" name="Shape 230"/>
          <p:cNvPicPr preferRelativeResize="0"/>
          <p:nvPr/>
        </p:nvPicPr>
        <p:blipFill rotWithShape="1">
          <a:blip r:embed="rId7">
            <a:alphaModFix/>
          </a:blip>
          <a:srcRect/>
          <a:stretch/>
        </p:blipFill>
        <p:spPr>
          <a:xfrm>
            <a:off x="8769132" y="3636489"/>
            <a:ext cx="3163352" cy="2379050"/>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Shape 235"/>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Impact + photos</a:t>
            </a:r>
          </a:p>
        </p:txBody>
      </p:sp>
      <p:sp>
        <p:nvSpPr>
          <p:cNvPr id="236" name="Shape 236"/>
          <p:cNvSpPr txBox="1">
            <a:spLocks noGrp="1"/>
          </p:cNvSpPr>
          <p:nvPr>
            <p:ph type="body" idx="1"/>
          </p:nvPr>
        </p:nvSpPr>
        <p:spPr>
          <a:xfrm>
            <a:off x="838200" y="1825624"/>
            <a:ext cx="4787685" cy="4674028"/>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Disease</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Carry or transmit &gt; 30 diseases or parasites</a:t>
            </a:r>
          </a:p>
          <a:p>
            <a:pPr marL="1143000" marR="0" lvl="2" indent="-228600" algn="l" rtl="0">
              <a:lnSpc>
                <a:spcPct val="90000"/>
              </a:lnSpc>
              <a:spcBef>
                <a:spcPts val="500"/>
              </a:spcBef>
              <a:spcAft>
                <a:spcPts val="0"/>
              </a:spcAft>
              <a:buClr>
                <a:srgbClr val="9FF6DF"/>
              </a:buClr>
              <a:buSzPct val="100000"/>
              <a:buFont typeface="Arial"/>
              <a:buChar char="•"/>
            </a:pPr>
            <a:r>
              <a:rPr lang="en-US" sz="2000" b="0" i="0" u="none" strike="noStrike" cap="none">
                <a:solidFill>
                  <a:srgbClr val="9FF6DF"/>
                </a:solidFill>
                <a:latin typeface="Arial"/>
                <a:ea typeface="Arial"/>
                <a:cs typeface="Arial"/>
                <a:sym typeface="Arial"/>
              </a:rPr>
              <a:t>Swine cholera</a:t>
            </a:r>
          </a:p>
          <a:p>
            <a:pPr marL="1143000" marR="0" lvl="2" indent="-228600" algn="l" rtl="0">
              <a:lnSpc>
                <a:spcPct val="90000"/>
              </a:lnSpc>
              <a:spcBef>
                <a:spcPts val="500"/>
              </a:spcBef>
              <a:spcAft>
                <a:spcPts val="0"/>
              </a:spcAft>
              <a:buClr>
                <a:srgbClr val="9FF6DF"/>
              </a:buClr>
              <a:buSzPct val="100000"/>
              <a:buFont typeface="Arial"/>
              <a:buChar char="•"/>
            </a:pPr>
            <a:r>
              <a:rPr lang="en-US" sz="2000" b="0" i="0" u="none" strike="noStrike" cap="none">
                <a:solidFill>
                  <a:srgbClr val="9FF6DF"/>
                </a:solidFill>
                <a:latin typeface="Arial"/>
                <a:ea typeface="Arial"/>
                <a:cs typeface="Arial"/>
                <a:sym typeface="Arial"/>
              </a:rPr>
              <a:t>Brucellosis </a:t>
            </a:r>
          </a:p>
          <a:p>
            <a:pPr marL="1143000" marR="0" lvl="2" indent="-228600" algn="l" rtl="0">
              <a:lnSpc>
                <a:spcPct val="90000"/>
              </a:lnSpc>
              <a:spcBef>
                <a:spcPts val="500"/>
              </a:spcBef>
              <a:spcAft>
                <a:spcPts val="0"/>
              </a:spcAft>
              <a:buClr>
                <a:srgbClr val="9FF6DF"/>
              </a:buClr>
              <a:buSzPct val="100000"/>
              <a:buFont typeface="Arial"/>
              <a:buChar char="•"/>
            </a:pPr>
            <a:r>
              <a:rPr lang="en-US" sz="2000" b="0" i="0" u="none" strike="noStrike" cap="none">
                <a:solidFill>
                  <a:srgbClr val="9FF6DF"/>
                </a:solidFill>
                <a:latin typeface="Arial"/>
                <a:ea typeface="Arial"/>
                <a:cs typeface="Arial"/>
                <a:sym typeface="Arial"/>
              </a:rPr>
              <a:t>Pseudo rabies</a:t>
            </a:r>
          </a:p>
          <a:p>
            <a:pPr marL="1143000" marR="0" lvl="2" indent="-228600" algn="l" rtl="0">
              <a:lnSpc>
                <a:spcPct val="90000"/>
              </a:lnSpc>
              <a:spcBef>
                <a:spcPts val="500"/>
              </a:spcBef>
              <a:buClr>
                <a:srgbClr val="9FF6DF"/>
              </a:buClr>
              <a:buSzPct val="100000"/>
              <a:buFont typeface="Arial"/>
              <a:buNone/>
            </a:pPr>
            <a:endParaRPr sz="2000" b="0" i="0" u="none" strike="noStrike" cap="none">
              <a:solidFill>
                <a:srgbClr val="9FF6DF"/>
              </a:solidFill>
              <a:latin typeface="Arial"/>
              <a:ea typeface="Arial"/>
              <a:cs typeface="Arial"/>
              <a:sym typeface="Arial"/>
            </a:endParaRPr>
          </a:p>
        </p:txBody>
      </p:sp>
      <p:graphicFrame>
        <p:nvGraphicFramePr>
          <p:cNvPr id="237" name="Shape 237"/>
          <p:cNvGraphicFramePr/>
          <p:nvPr/>
        </p:nvGraphicFramePr>
        <p:xfrm>
          <a:off x="6770143" y="1970517"/>
          <a:ext cx="4256275" cy="4526050"/>
        </p:xfrm>
        <a:graphic>
          <a:graphicData uri="http://schemas.openxmlformats.org/drawingml/2006/table">
            <a:tbl>
              <a:tblPr>
                <a:noFill/>
                <a:tableStyleId>{DA5BFDB5-8957-4FF9-91EB-F31128F2B920}</a:tableStyleId>
              </a:tblPr>
              <a:tblGrid>
                <a:gridCol w="2045575">
                  <a:extLst>
                    <a:ext uri="{9D8B030D-6E8A-4147-A177-3AD203B41FA5}">
                      <a16:colId xmlns:a16="http://schemas.microsoft.com/office/drawing/2014/main" val="20000"/>
                    </a:ext>
                  </a:extLst>
                </a:gridCol>
                <a:gridCol w="1348425">
                  <a:extLst>
                    <a:ext uri="{9D8B030D-6E8A-4147-A177-3AD203B41FA5}">
                      <a16:colId xmlns:a16="http://schemas.microsoft.com/office/drawing/2014/main" val="20001"/>
                    </a:ext>
                  </a:extLst>
                </a:gridCol>
                <a:gridCol w="862275">
                  <a:extLst>
                    <a:ext uri="{9D8B030D-6E8A-4147-A177-3AD203B41FA5}">
                      <a16:colId xmlns:a16="http://schemas.microsoft.com/office/drawing/2014/main" val="20002"/>
                    </a:ext>
                  </a:extLst>
                </a:gridCol>
              </a:tblGrid>
              <a:tr h="654950">
                <a:tc gridSpan="3">
                  <a:txBody>
                    <a:bodyPr/>
                    <a:lstStyle/>
                    <a:p>
                      <a:pPr marL="0" marR="0" lvl="0" indent="0" algn="ctr" rtl="0">
                        <a:spcBef>
                          <a:spcPts val="0"/>
                        </a:spcBef>
                        <a:buSzPct val="25000"/>
                        <a:buNone/>
                      </a:pPr>
                      <a:r>
                        <a:rPr lang="en-US" sz="2100" b="1" i="0" u="none" strike="noStrike" cap="none">
                          <a:solidFill>
                            <a:srgbClr val="000000"/>
                          </a:solidFill>
                          <a:latin typeface="Calibri"/>
                          <a:ea typeface="Calibri"/>
                          <a:cs typeface="Calibri"/>
                          <a:sym typeface="Calibri"/>
                        </a:rPr>
                        <a:t>Value of Potentially-Affected Crops and Animals in WA</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solidFill>
                      <a:prstDash val="solid"/>
                      <a:round/>
                      <a:headEnd type="none" w="med" len="med"/>
                      <a:tailEnd type="none" w="med" len="med"/>
                    </a:lnB>
                    <a:solidFill>
                      <a:schemeClr val="lt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6850">
                <a:tc>
                  <a:txBody>
                    <a:bodyPr/>
                    <a:lstStyle/>
                    <a:p>
                      <a:pPr marL="0" marR="0" lvl="0" indent="0" algn="l" rtl="0">
                        <a:spcBef>
                          <a:spcPts val="0"/>
                        </a:spcBef>
                        <a:buSzPct val="25000"/>
                        <a:buNone/>
                      </a:pPr>
                      <a:r>
                        <a:rPr lang="en-US" sz="1500" b="1" i="0" u="none" strike="noStrike" cap="none">
                          <a:solidFill>
                            <a:srgbClr val="000000"/>
                          </a:solidFill>
                          <a:latin typeface="Calibri"/>
                          <a:ea typeface="Calibri"/>
                          <a:cs typeface="Calibri"/>
                          <a:sym typeface="Calibri"/>
                        </a:rPr>
                        <a:t>Community</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chemeClr val="lt2"/>
                    </a:solidFill>
                  </a:tcPr>
                </a:tc>
                <a:tc>
                  <a:txBody>
                    <a:bodyPr/>
                    <a:lstStyle/>
                    <a:p>
                      <a:pPr marL="0" marR="0" lvl="0" indent="0" algn="l" rtl="0">
                        <a:spcBef>
                          <a:spcPts val="0"/>
                        </a:spcBef>
                        <a:buSzPct val="25000"/>
                        <a:buNone/>
                      </a:pPr>
                      <a:r>
                        <a:rPr lang="en-US" sz="1500" b="1" i="0" u="none" strike="noStrike" cap="none">
                          <a:solidFill>
                            <a:srgbClr val="000000"/>
                          </a:solidFill>
                          <a:latin typeface="Calibri"/>
                          <a:ea typeface="Calibri"/>
                          <a:cs typeface="Calibri"/>
                          <a:sym typeface="Calibri"/>
                        </a:rPr>
                        <a:t>Value (Millions)</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chemeClr val="lt2"/>
                    </a:solidFill>
                  </a:tcPr>
                </a:tc>
                <a:tc>
                  <a:txBody>
                    <a:bodyPr/>
                    <a:lstStyle/>
                    <a:p>
                      <a:pPr marL="0" marR="0" lvl="0" indent="0" algn="l" rtl="0">
                        <a:spcBef>
                          <a:spcPts val="0"/>
                        </a:spcBef>
                        <a:buSzPct val="25000"/>
                        <a:buNone/>
                      </a:pPr>
                      <a:r>
                        <a:rPr lang="en-US" sz="1500" b="1" i="0" u="none" strike="noStrike" cap="none">
                          <a:solidFill>
                            <a:srgbClr val="000000"/>
                          </a:solidFill>
                          <a:latin typeface="Calibri"/>
                          <a:ea typeface="Calibri"/>
                          <a:cs typeface="Calibri"/>
                          <a:sym typeface="Calibri"/>
                        </a:rPr>
                        <a:t>Data Year</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chemeClr val="lt2"/>
                    </a:solidFill>
                  </a:tcPr>
                </a:tc>
                <a:extLst>
                  <a:ext uri="{0D108BD9-81ED-4DB2-BD59-A6C34878D82A}">
                    <a16:rowId xmlns:a16="http://schemas.microsoft.com/office/drawing/2014/main" val="10001"/>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Cattle &amp; Calves</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$1,163.3</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2015</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02"/>
                  </a:ext>
                </a:extLst>
              </a:tr>
              <a:tr h="256850">
                <a:tc>
                  <a:txBody>
                    <a:bodyPr/>
                    <a:lstStyle/>
                    <a:p>
                      <a:pPr marL="0" marR="0" lvl="0" indent="0" algn="l" rtl="0">
                        <a:spcBef>
                          <a:spcPts val="0"/>
                        </a:spcBef>
                        <a:buSzPct val="25000"/>
                        <a:buNone/>
                      </a:pPr>
                      <a:r>
                        <a:rPr lang="en-US" sz="1500" b="1" i="0" u="none" strike="noStrike" cap="none">
                          <a:solidFill>
                            <a:srgbClr val="FF0000"/>
                          </a:solidFill>
                          <a:latin typeface="Calibri"/>
                          <a:ea typeface="Calibri"/>
                          <a:cs typeface="Calibri"/>
                          <a:sym typeface="Calibri"/>
                        </a:rPr>
                        <a:t>Sheep &amp; Other Livestock</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1" i="0" u="none" strike="noStrike" cap="none">
                          <a:solidFill>
                            <a:srgbClr val="FF0000"/>
                          </a:solidFill>
                          <a:latin typeface="Calibri"/>
                          <a:ea typeface="Calibri"/>
                          <a:cs typeface="Calibri"/>
                          <a:sym typeface="Calibri"/>
                        </a:rPr>
                        <a:t>$144.4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1" i="0" u="none" strike="noStrike" cap="none">
                          <a:solidFill>
                            <a:srgbClr val="FF0000"/>
                          </a:solidFill>
                          <a:latin typeface="Calibri"/>
                          <a:ea typeface="Calibri"/>
                          <a:cs typeface="Calibri"/>
                          <a:sym typeface="Calibri"/>
                        </a:rPr>
                        <a:t>2015</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03"/>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Apples</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$1,914.8</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04"/>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Cherries</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$507.4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05"/>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Peaches</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$11.0</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06"/>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Pears</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$236.1</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07"/>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Potatoes</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$764.9</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08"/>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Grapes, Wine</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$304.8</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09"/>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Barley</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$16.1</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2015</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10"/>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Hay</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$623.5</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2015</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11"/>
                  </a:ext>
                </a:extLst>
              </a:tr>
              <a:tr h="256850">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Hops</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$280.0</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2015</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extLst>
                  <a:ext uri="{0D108BD9-81ED-4DB2-BD59-A6C34878D82A}">
                    <a16:rowId xmlns:a16="http://schemas.microsoft.com/office/drawing/2014/main" val="10012"/>
                  </a:ext>
                </a:extLst>
              </a:tr>
              <a:tr h="266025">
                <a:tc>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Wheat</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25400" cap="flat" cmpd="sng">
                      <a:solidFill>
                        <a:srgbClr val="000000"/>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$629.1</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25400" cap="flat" cmpd="sng">
                      <a:solidFill>
                        <a:srgbClr val="000000"/>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0" i="0" u="none" strike="noStrike" cap="none">
                          <a:solidFill>
                            <a:srgbClr val="000000"/>
                          </a:solidFill>
                          <a:latin typeface="Calibri"/>
                          <a:ea typeface="Calibri"/>
                          <a:cs typeface="Calibri"/>
                          <a:sym typeface="Calibri"/>
                        </a:rPr>
                        <a:t>2015</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25400" cap="flat" cmpd="sng">
                      <a:solidFill>
                        <a:srgbClr val="000000"/>
                      </a:solidFill>
                      <a:prstDash val="solid"/>
                      <a:round/>
                      <a:headEnd type="none" w="med" len="med"/>
                      <a:tailEnd type="none" w="med" len="med"/>
                    </a:lnB>
                    <a:solidFill>
                      <a:schemeClr val="lt2"/>
                    </a:solidFill>
                  </a:tcPr>
                </a:tc>
                <a:extLst>
                  <a:ext uri="{0D108BD9-81ED-4DB2-BD59-A6C34878D82A}">
                    <a16:rowId xmlns:a16="http://schemas.microsoft.com/office/drawing/2014/main" val="10013"/>
                  </a:ext>
                </a:extLst>
              </a:tr>
              <a:tr h="266025">
                <a:tc>
                  <a:txBody>
                    <a:bodyPr/>
                    <a:lstStyle/>
                    <a:p>
                      <a:pPr marL="0" marR="0" lvl="0" indent="0" algn="l" rtl="0">
                        <a:spcBef>
                          <a:spcPts val="0"/>
                        </a:spcBef>
                        <a:buSzPct val="25000"/>
                        <a:buNone/>
                      </a:pPr>
                      <a:r>
                        <a:rPr lang="en-US" sz="1500" b="1" i="0" u="none" strike="noStrike" cap="none">
                          <a:solidFill>
                            <a:srgbClr val="000000"/>
                          </a:solidFill>
                          <a:latin typeface="Calibri"/>
                          <a:ea typeface="Calibri"/>
                          <a:cs typeface="Calibri"/>
                          <a:sym typeface="Calibri"/>
                        </a:rPr>
                        <a:t>Total</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25400"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chemeClr val="lt2"/>
                    </a:solidFill>
                  </a:tcPr>
                </a:tc>
                <a:tc>
                  <a:txBody>
                    <a:bodyPr/>
                    <a:lstStyle/>
                    <a:p>
                      <a:pPr marL="0" marR="0" lvl="0" indent="0" algn="r" rtl="0">
                        <a:spcBef>
                          <a:spcPts val="0"/>
                        </a:spcBef>
                        <a:buSzPct val="25000"/>
                        <a:buNone/>
                      </a:pPr>
                      <a:r>
                        <a:rPr lang="en-US" sz="1500" b="1" i="0" u="none" strike="noStrike" cap="none">
                          <a:solidFill>
                            <a:srgbClr val="000000"/>
                          </a:solidFill>
                          <a:latin typeface="Calibri"/>
                          <a:ea typeface="Calibri"/>
                          <a:cs typeface="Calibri"/>
                          <a:sym typeface="Calibri"/>
                        </a:rPr>
                        <a:t>$6,595.5</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25400"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chemeClr val="lt2"/>
                    </a:solidFill>
                  </a:tcPr>
                </a:tc>
                <a:tc>
                  <a:txBody>
                    <a:bodyPr/>
                    <a:lstStyle/>
                    <a:p>
                      <a:pPr marL="0" marR="0" lvl="0" indent="0" algn="l" rtl="0">
                        <a:spcBef>
                          <a:spcPts val="0"/>
                        </a:spcBef>
                        <a:buSzPct val="25000"/>
                        <a:buNone/>
                      </a:pPr>
                      <a:r>
                        <a:rPr lang="en-US" sz="1500" b="1" i="0" u="none" strike="noStrike" cap="none">
                          <a:solidFill>
                            <a:srgbClr val="000000"/>
                          </a:solidFill>
                          <a:latin typeface="Calibri"/>
                          <a:ea typeface="Calibri"/>
                          <a:cs typeface="Calibri"/>
                          <a:sym typeface="Calibri"/>
                        </a:rPr>
                        <a:t> </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25400"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chemeClr val="lt2"/>
                    </a:solidFill>
                  </a:tcPr>
                </a:tc>
                <a:extLst>
                  <a:ext uri="{0D108BD9-81ED-4DB2-BD59-A6C34878D82A}">
                    <a16:rowId xmlns:a16="http://schemas.microsoft.com/office/drawing/2014/main" val="10014"/>
                  </a:ext>
                </a:extLst>
              </a:tr>
              <a:tr h="256850">
                <a:tc gridSpan="3">
                  <a:txBody>
                    <a:bodyPr/>
                    <a:lstStyle/>
                    <a:p>
                      <a:pPr marL="0" marR="0" lvl="0" indent="0" algn="l" rtl="0">
                        <a:spcBef>
                          <a:spcPts val="0"/>
                        </a:spcBef>
                        <a:buSzPct val="25000"/>
                        <a:buNone/>
                      </a:pPr>
                      <a:r>
                        <a:rPr lang="en-US" sz="1500" b="0" i="0" u="none" strike="noStrike" cap="none">
                          <a:solidFill>
                            <a:srgbClr val="000000"/>
                          </a:solidFill>
                          <a:latin typeface="Calibri"/>
                          <a:ea typeface="Calibri"/>
                          <a:cs typeface="Calibri"/>
                          <a:sym typeface="Calibri"/>
                        </a:rPr>
                        <a:t>Sources: PSU, 2007; USDA, 2015;  USDA, 2014.</a:t>
                      </a:r>
                    </a:p>
                  </a:txBody>
                  <a:tcPr marL="9175" marR="9175" marT="9175" marB="0" anchor="b">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Regulations in WA</a:t>
            </a:r>
          </a:p>
        </p:txBody>
      </p:sp>
      <p:sp>
        <p:nvSpPr>
          <p:cNvPr id="243" name="Shape 243"/>
          <p:cNvSpPr txBox="1">
            <a:spLocks noGrp="1"/>
          </p:cNvSpPr>
          <p:nvPr>
            <p:ph type="body" idx="1"/>
          </p:nvPr>
        </p:nvSpPr>
        <p:spPr>
          <a:xfrm>
            <a:off x="370703" y="1655805"/>
            <a:ext cx="6462583" cy="5004487"/>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685800" marR="0" lvl="1" indent="-228600" algn="l" rtl="0">
              <a:lnSpc>
                <a:spcPct val="70000"/>
              </a:lnSpc>
              <a:spcBef>
                <a:spcPts val="0"/>
              </a:spcBef>
              <a:spcAft>
                <a:spcPts val="0"/>
              </a:spcAft>
              <a:buClr>
                <a:srgbClr val="9FF6DF"/>
              </a:buClr>
              <a:buSzPct val="100909"/>
              <a:buFont typeface="Arial"/>
              <a:buChar char="•"/>
            </a:pPr>
            <a:r>
              <a:rPr lang="en-US" sz="2220" b="0" i="0" u="none" strike="noStrike" cap="none">
                <a:solidFill>
                  <a:srgbClr val="9FF6DF"/>
                </a:solidFill>
                <a:latin typeface="Arial"/>
                <a:ea typeface="Arial"/>
                <a:cs typeface="Arial"/>
                <a:sym typeface="Arial"/>
              </a:rPr>
              <a:t>WAC 16-54-010</a:t>
            </a:r>
          </a:p>
          <a:p>
            <a:pPr marL="1143000" marR="0" lvl="2" indent="-228600" algn="l" rtl="0">
              <a:lnSpc>
                <a:spcPct val="70000"/>
              </a:lnSpc>
              <a:spcBef>
                <a:spcPts val="500"/>
              </a:spcBef>
              <a:spcAft>
                <a:spcPts val="0"/>
              </a:spcAft>
              <a:buClr>
                <a:srgbClr val="9FF6DF"/>
              </a:buClr>
              <a:buSzPct val="97368"/>
              <a:buFont typeface="Arial"/>
              <a:buChar char="•"/>
            </a:pPr>
            <a:r>
              <a:rPr lang="en-US" sz="1850" b="0" i="0" u="none" strike="noStrike" cap="none">
                <a:solidFill>
                  <a:srgbClr val="9FF6DF"/>
                </a:solidFill>
                <a:latin typeface="Arial"/>
                <a:ea typeface="Arial"/>
                <a:cs typeface="Arial"/>
                <a:sym typeface="Arial"/>
              </a:rPr>
              <a:t>Animals of the genus Sus that are free roaming on public or private lands and do not appear to be domesticated,</a:t>
            </a:r>
          </a:p>
          <a:p>
            <a:pPr marL="1143000" marR="0" lvl="2" indent="-228600" algn="l" rtl="0">
              <a:lnSpc>
                <a:spcPct val="70000"/>
              </a:lnSpc>
              <a:spcBef>
                <a:spcPts val="500"/>
              </a:spcBef>
              <a:spcAft>
                <a:spcPts val="0"/>
              </a:spcAft>
              <a:buClr>
                <a:srgbClr val="9FF6DF"/>
              </a:buClr>
              <a:buSzPct val="97368"/>
              <a:buFont typeface="Arial"/>
              <a:buChar char="•"/>
            </a:pPr>
            <a:r>
              <a:rPr lang="en-US" sz="1850" b="0" i="0" u="none" strike="noStrike" cap="none">
                <a:solidFill>
                  <a:srgbClr val="9FF6DF"/>
                </a:solidFill>
                <a:latin typeface="Arial"/>
                <a:ea typeface="Arial"/>
                <a:cs typeface="Arial"/>
                <a:sym typeface="Arial"/>
              </a:rPr>
              <a:t>Swine from domesticated stocks that have escaped or been released or born into the wild state,</a:t>
            </a:r>
          </a:p>
          <a:p>
            <a:pPr marL="1143000" marR="0" lvl="2" indent="-228600" algn="l" rtl="0">
              <a:lnSpc>
                <a:spcPct val="70000"/>
              </a:lnSpc>
              <a:spcBef>
                <a:spcPts val="500"/>
              </a:spcBef>
              <a:spcAft>
                <a:spcPts val="0"/>
              </a:spcAft>
              <a:buClr>
                <a:srgbClr val="9FF6DF"/>
              </a:buClr>
              <a:buSzPct val="97368"/>
              <a:buFont typeface="Arial"/>
              <a:buChar char="•"/>
            </a:pPr>
            <a:r>
              <a:rPr lang="en-US" sz="1850" b="0" i="0" u="none" strike="noStrike" cap="none">
                <a:solidFill>
                  <a:srgbClr val="9FF6DF"/>
                </a:solidFill>
                <a:latin typeface="Arial"/>
                <a:ea typeface="Arial"/>
                <a:cs typeface="Arial"/>
                <a:sym typeface="Arial"/>
              </a:rPr>
              <a:t>European wild hogs and their hybrid forms, regardless of whether they are free roaming or kept in confinement.</a:t>
            </a:r>
          </a:p>
          <a:p>
            <a:pPr marL="685800" marR="0" lvl="1" indent="-228600" algn="l" rtl="0">
              <a:lnSpc>
                <a:spcPct val="70000"/>
              </a:lnSpc>
              <a:spcBef>
                <a:spcPts val="500"/>
              </a:spcBef>
              <a:spcAft>
                <a:spcPts val="0"/>
              </a:spcAft>
              <a:buClr>
                <a:srgbClr val="9FF6DF"/>
              </a:buClr>
              <a:buSzPct val="100909"/>
              <a:buFont typeface="Arial"/>
              <a:buNone/>
            </a:pPr>
            <a:endParaRPr sz="2220" b="0" i="0" u="none" strike="noStrike" cap="none">
              <a:solidFill>
                <a:srgbClr val="9FF6DF"/>
              </a:solidFill>
              <a:latin typeface="Arial"/>
              <a:ea typeface="Arial"/>
              <a:cs typeface="Arial"/>
              <a:sym typeface="Arial"/>
            </a:endParaRPr>
          </a:p>
          <a:p>
            <a:pPr marL="685800" marR="0" lvl="1" indent="-228600" algn="l" rtl="0">
              <a:lnSpc>
                <a:spcPct val="70000"/>
              </a:lnSpc>
              <a:spcBef>
                <a:spcPts val="500"/>
              </a:spcBef>
              <a:spcAft>
                <a:spcPts val="0"/>
              </a:spcAft>
              <a:buClr>
                <a:srgbClr val="9FF6DF"/>
              </a:buClr>
              <a:buSzPct val="100909"/>
              <a:buFont typeface="Arial"/>
              <a:buChar char="•"/>
            </a:pPr>
            <a:r>
              <a:rPr lang="en-US" sz="2220" b="0" i="0" u="none" strike="noStrike" cap="none">
                <a:solidFill>
                  <a:srgbClr val="9FF6DF"/>
                </a:solidFill>
                <a:latin typeface="Arial"/>
                <a:ea typeface="Arial"/>
                <a:cs typeface="Arial"/>
                <a:sym typeface="Arial"/>
              </a:rPr>
              <a:t>WAC 16-54-065</a:t>
            </a:r>
          </a:p>
          <a:p>
            <a:pPr marL="1143000" marR="0" lvl="2" indent="-228600" algn="l" rtl="0">
              <a:lnSpc>
                <a:spcPct val="70000"/>
              </a:lnSpc>
              <a:spcBef>
                <a:spcPts val="500"/>
              </a:spcBef>
              <a:spcAft>
                <a:spcPts val="0"/>
              </a:spcAft>
              <a:buClr>
                <a:srgbClr val="9FF6DF"/>
              </a:buClr>
              <a:buSzPct val="97368"/>
              <a:buFont typeface="Arial"/>
              <a:buChar char="•"/>
            </a:pPr>
            <a:r>
              <a:rPr lang="en-US" sz="1850" b="0" i="0" u="none" strike="noStrike" cap="none">
                <a:solidFill>
                  <a:srgbClr val="9FF6DF"/>
                </a:solidFill>
                <a:latin typeface="Arial"/>
                <a:ea typeface="Arial"/>
                <a:cs typeface="Arial"/>
                <a:sym typeface="Arial"/>
              </a:rPr>
              <a:t>Feral swine are prohibited from entering WA.</a:t>
            </a:r>
          </a:p>
          <a:p>
            <a:pPr marL="685800" marR="0" lvl="1" indent="-228600" algn="l" rtl="0">
              <a:lnSpc>
                <a:spcPct val="70000"/>
              </a:lnSpc>
              <a:spcBef>
                <a:spcPts val="500"/>
              </a:spcBef>
              <a:spcAft>
                <a:spcPts val="0"/>
              </a:spcAft>
              <a:buClr>
                <a:srgbClr val="9FF6DF"/>
              </a:buClr>
              <a:buSzPct val="100909"/>
              <a:buFont typeface="Arial"/>
              <a:buNone/>
            </a:pPr>
            <a:endParaRPr sz="2220" b="0" i="0" u="none" strike="noStrike" cap="none">
              <a:solidFill>
                <a:srgbClr val="9FF6DF"/>
              </a:solidFill>
              <a:latin typeface="Arial"/>
              <a:ea typeface="Arial"/>
              <a:cs typeface="Arial"/>
              <a:sym typeface="Arial"/>
            </a:endParaRPr>
          </a:p>
          <a:p>
            <a:pPr marL="685800" marR="0" lvl="1" indent="-228600" algn="l" rtl="0">
              <a:lnSpc>
                <a:spcPct val="70000"/>
              </a:lnSpc>
              <a:spcBef>
                <a:spcPts val="500"/>
              </a:spcBef>
              <a:spcAft>
                <a:spcPts val="0"/>
              </a:spcAft>
              <a:buClr>
                <a:srgbClr val="9FF6DF"/>
              </a:buClr>
              <a:buSzPct val="100909"/>
              <a:buFont typeface="Arial"/>
              <a:buChar char="•"/>
            </a:pPr>
            <a:r>
              <a:rPr lang="en-US" sz="2220" b="0" i="0" u="none" strike="noStrike" cap="none">
                <a:solidFill>
                  <a:srgbClr val="9FF6DF"/>
                </a:solidFill>
                <a:latin typeface="Arial"/>
                <a:ea typeface="Arial"/>
                <a:cs typeface="Arial"/>
                <a:sym typeface="Arial"/>
              </a:rPr>
              <a:t>WAC 16-54-111</a:t>
            </a:r>
          </a:p>
          <a:p>
            <a:pPr marL="1143000" marR="0" lvl="2" indent="-228600" algn="l" rtl="0">
              <a:lnSpc>
                <a:spcPct val="70000"/>
              </a:lnSpc>
              <a:spcBef>
                <a:spcPts val="500"/>
              </a:spcBef>
              <a:spcAft>
                <a:spcPts val="0"/>
              </a:spcAft>
              <a:buClr>
                <a:srgbClr val="9FF6DF"/>
              </a:buClr>
              <a:buSzPct val="97368"/>
              <a:buFont typeface="Arial"/>
              <a:buChar char="•"/>
            </a:pPr>
            <a:r>
              <a:rPr lang="en-US" sz="1850" b="0" i="0" u="none" strike="noStrike" cap="none">
                <a:solidFill>
                  <a:srgbClr val="9FF6DF"/>
                </a:solidFill>
                <a:latin typeface="Arial"/>
                <a:ea typeface="Arial"/>
                <a:cs typeface="Arial"/>
                <a:sym typeface="Arial"/>
              </a:rPr>
              <a:t>Feral swine are prohibited in WA. </a:t>
            </a:r>
          </a:p>
          <a:p>
            <a:pPr marL="1143000" marR="0" lvl="2" indent="-228600" algn="l" rtl="0">
              <a:lnSpc>
                <a:spcPct val="70000"/>
              </a:lnSpc>
              <a:spcBef>
                <a:spcPts val="500"/>
              </a:spcBef>
              <a:spcAft>
                <a:spcPts val="0"/>
              </a:spcAft>
              <a:buClr>
                <a:srgbClr val="9FF6DF"/>
              </a:buClr>
              <a:buSzPct val="97368"/>
              <a:buFont typeface="Arial"/>
              <a:buNone/>
            </a:pPr>
            <a:endParaRPr sz="1850" b="0" i="0" u="none" strike="noStrike" cap="none">
              <a:solidFill>
                <a:srgbClr val="9FF6DF"/>
              </a:solidFill>
              <a:latin typeface="Arial"/>
              <a:ea typeface="Arial"/>
              <a:cs typeface="Arial"/>
              <a:sym typeface="Arial"/>
            </a:endParaRPr>
          </a:p>
          <a:p>
            <a:pPr marL="685800" marR="0" lvl="1" indent="-228600" algn="l" rtl="0">
              <a:lnSpc>
                <a:spcPct val="70000"/>
              </a:lnSpc>
              <a:spcBef>
                <a:spcPts val="500"/>
              </a:spcBef>
              <a:spcAft>
                <a:spcPts val="0"/>
              </a:spcAft>
              <a:buClr>
                <a:srgbClr val="9FF6DF"/>
              </a:buClr>
              <a:buSzPct val="100909"/>
              <a:buFont typeface="Arial"/>
              <a:buChar char="•"/>
            </a:pPr>
            <a:r>
              <a:rPr lang="en-US" sz="2220" b="0" i="0" u="none" strike="noStrike" cap="none">
                <a:solidFill>
                  <a:srgbClr val="9FF6DF"/>
                </a:solidFill>
                <a:latin typeface="Arial"/>
                <a:ea typeface="Arial"/>
                <a:cs typeface="Arial"/>
                <a:sym typeface="Arial"/>
              </a:rPr>
              <a:t>WAC 232-12-017</a:t>
            </a:r>
          </a:p>
          <a:p>
            <a:pPr marL="1143000" marR="0" lvl="2" indent="-228600" algn="l" rtl="0">
              <a:lnSpc>
                <a:spcPct val="70000"/>
              </a:lnSpc>
              <a:spcBef>
                <a:spcPts val="500"/>
              </a:spcBef>
              <a:spcAft>
                <a:spcPts val="0"/>
              </a:spcAft>
              <a:buClr>
                <a:srgbClr val="9FF6DF"/>
              </a:buClr>
              <a:buSzPct val="97368"/>
              <a:buFont typeface="Arial"/>
              <a:buChar char="•"/>
            </a:pPr>
            <a:r>
              <a:rPr lang="en-US" sz="1850" b="0" i="0" u="none" strike="noStrike" cap="none">
                <a:solidFill>
                  <a:srgbClr val="9FF6DF"/>
                </a:solidFill>
                <a:latin typeface="Arial"/>
                <a:ea typeface="Arial"/>
                <a:cs typeface="Arial"/>
                <a:sym typeface="Arial"/>
              </a:rPr>
              <a:t>Feral swine are deleterious exotic wildlife</a:t>
            </a:r>
          </a:p>
          <a:p>
            <a:pPr marL="228600" marR="0" lvl="0" indent="-228600" algn="l" rtl="0">
              <a:lnSpc>
                <a:spcPct val="70000"/>
              </a:lnSpc>
              <a:spcBef>
                <a:spcPts val="1000"/>
              </a:spcBef>
              <a:buClr>
                <a:srgbClr val="9FF6DF"/>
              </a:buClr>
              <a:buSzPct val="99615"/>
              <a:buFont typeface="Arial"/>
              <a:buNone/>
            </a:pPr>
            <a:endParaRPr sz="2590" b="0" i="0" u="none" strike="noStrike" cap="none">
              <a:solidFill>
                <a:srgbClr val="9FF6DF"/>
              </a:solidFill>
              <a:latin typeface="Arial"/>
              <a:ea typeface="Arial"/>
              <a:cs typeface="Arial"/>
              <a:sym typeface="Arial"/>
            </a:endParaRPr>
          </a:p>
        </p:txBody>
      </p:sp>
      <p:pic>
        <p:nvPicPr>
          <p:cNvPr id="244" name="Shape 244"/>
          <p:cNvPicPr preferRelativeResize="0"/>
          <p:nvPr/>
        </p:nvPicPr>
        <p:blipFill rotWithShape="1">
          <a:blip r:embed="rId3">
            <a:alphaModFix/>
          </a:blip>
          <a:srcRect l="1882" t="6939" r="3917" b="2815"/>
          <a:stretch/>
        </p:blipFill>
        <p:spPr>
          <a:xfrm>
            <a:off x="6993525" y="2315688"/>
            <a:ext cx="5088912" cy="3765796"/>
          </a:xfrm>
          <a:prstGeom prst="rect">
            <a:avLst/>
          </a:prstGeom>
          <a:noFill/>
          <a:ln w="9525" cap="flat" cmpd="sng">
            <a:solidFill>
              <a:schemeClr val="dk1"/>
            </a:solidFill>
            <a:prstDash val="solid"/>
            <a:round/>
            <a:headEnd type="none" w="med" len="med"/>
            <a:tailEnd type="none" w="med" len="me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Regulations in OR</a:t>
            </a:r>
          </a:p>
        </p:txBody>
      </p:sp>
      <p:sp>
        <p:nvSpPr>
          <p:cNvPr id="251" name="Shape 251"/>
          <p:cNvSpPr txBox="1">
            <a:spLocks noGrp="1"/>
          </p:cNvSpPr>
          <p:nvPr>
            <p:ph type="body" idx="1"/>
          </p:nvPr>
        </p:nvSpPr>
        <p:spPr>
          <a:xfrm>
            <a:off x="838200" y="2248575"/>
            <a:ext cx="10515600" cy="3662700"/>
          </a:xfrm>
          <a:prstGeom prst="rect">
            <a:avLst/>
          </a:prstGeom>
        </p:spPr>
        <p:txBody>
          <a:bodyPr lIns="91425" tIns="91425" rIns="91425" bIns="91425" anchor="t" anchorCtr="0">
            <a:noAutofit/>
          </a:bodyPr>
          <a:lstStyle/>
          <a:p>
            <a:pPr marL="457200" lvl="0" indent="-228600" rtl="0">
              <a:lnSpc>
                <a:spcPct val="100000"/>
              </a:lnSpc>
              <a:spcBef>
                <a:spcPts val="0"/>
              </a:spcBef>
              <a:spcAft>
                <a:spcPts val="1800"/>
              </a:spcAft>
              <a:buClr>
                <a:srgbClr val="9FF6DF"/>
              </a:buClr>
              <a:buFont typeface="Calibri"/>
            </a:pPr>
            <a:r>
              <a:rPr lang="en-US">
                <a:solidFill>
                  <a:srgbClr val="9FF6DF"/>
                </a:solidFill>
                <a:latin typeface="Calibri"/>
                <a:ea typeface="Calibri"/>
                <a:cs typeface="Calibri"/>
                <a:sym typeface="Calibri"/>
              </a:rPr>
              <a:t>The 2009 HB 2221 requires landowners and land managers to notify ODFW when they become aware of free roaming feral swine on their property and prohibits sale of feral swine hunts</a:t>
            </a:r>
          </a:p>
          <a:p>
            <a:pPr marL="457200" lvl="0" indent="-228600" rtl="0">
              <a:lnSpc>
                <a:spcPct val="115000"/>
              </a:lnSpc>
              <a:spcBef>
                <a:spcPts val="0"/>
              </a:spcBef>
              <a:buClr>
                <a:srgbClr val="9FF6DF"/>
              </a:buClr>
              <a:buFont typeface="Calibri"/>
            </a:pPr>
            <a:r>
              <a:rPr lang="en-US">
                <a:solidFill>
                  <a:srgbClr val="9FF6DF"/>
                </a:solidFill>
                <a:latin typeface="Calibri"/>
                <a:ea typeface="Calibri"/>
                <a:cs typeface="Calibri"/>
                <a:sym typeface="Calibri"/>
              </a:rPr>
              <a:t>ORS 610.002: “Predatory animal” or “predatory animals” includes feral swine as defined by State Department of Agriculture</a:t>
            </a:r>
          </a:p>
          <a:p>
            <a:pPr marL="457200" lvl="0" indent="-228600" rtl="0">
              <a:lnSpc>
                <a:spcPct val="115000"/>
              </a:lnSpc>
              <a:spcBef>
                <a:spcPts val="0"/>
              </a:spcBef>
              <a:buClr>
                <a:srgbClr val="9FF6DF"/>
              </a:buClr>
              <a:buFont typeface="Calibri"/>
            </a:pPr>
            <a:r>
              <a:rPr lang="en-US">
                <a:solidFill>
                  <a:srgbClr val="9FF6DF"/>
                </a:solidFill>
                <a:latin typeface="Calibri"/>
                <a:ea typeface="Calibri"/>
                <a:cs typeface="Calibri"/>
                <a:sym typeface="Calibri"/>
              </a:rPr>
              <a:t>If you see </a:t>
            </a:r>
            <a:r>
              <a:rPr lang="en-US">
                <a:solidFill>
                  <a:srgbClr val="9FF6DF"/>
                </a:solidFill>
                <a:latin typeface="Calibri"/>
                <a:ea typeface="Calibri"/>
                <a:cs typeface="Calibri"/>
                <a:sym typeface="Calibri"/>
                <a:hlinkClick r:id="rId3"/>
              </a:rPr>
              <a:t>feral swine</a:t>
            </a:r>
            <a:r>
              <a:rPr lang="en-US">
                <a:solidFill>
                  <a:srgbClr val="9FF6DF"/>
                </a:solidFill>
                <a:latin typeface="Calibri"/>
                <a:ea typeface="Calibri"/>
                <a:cs typeface="Calibri"/>
                <a:sym typeface="Calibri"/>
              </a:rPr>
              <a:t> or </a:t>
            </a:r>
            <a:r>
              <a:rPr lang="en-US">
                <a:solidFill>
                  <a:srgbClr val="9FF6DF"/>
                </a:solidFill>
                <a:latin typeface="Calibri"/>
                <a:ea typeface="Calibri"/>
                <a:cs typeface="Calibri"/>
                <a:sym typeface="Calibri"/>
                <a:hlinkClick r:id="rId4"/>
              </a:rPr>
              <a:t>feral swine damage</a:t>
            </a:r>
            <a:r>
              <a:rPr lang="en-US">
                <a:solidFill>
                  <a:srgbClr val="9FF6DF"/>
                </a:solidFill>
                <a:latin typeface="Calibri"/>
                <a:ea typeface="Calibri"/>
                <a:cs typeface="Calibri"/>
                <a:sym typeface="Calibri"/>
              </a:rPr>
              <a:t>, call the Squea</a:t>
            </a:r>
            <a:r>
              <a:rPr lang="en-US">
                <a:latin typeface="Calibri"/>
                <a:ea typeface="Calibri"/>
                <a:cs typeface="Calibri"/>
                <a:sym typeface="Calibri"/>
              </a:rPr>
              <a:t>l on Pigs hotline (1-</a:t>
            </a:r>
            <a:r>
              <a:rPr lang="en-US">
                <a:solidFill>
                  <a:srgbClr val="9FF6DF"/>
                </a:solidFill>
                <a:latin typeface="Calibri"/>
                <a:ea typeface="Calibri"/>
                <a:cs typeface="Calibri"/>
                <a:sym typeface="Calibri"/>
              </a:rPr>
              <a:t>888-268-9219) or your local ODFW office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Populations in WA</a:t>
            </a:r>
          </a:p>
        </p:txBody>
      </p:sp>
      <p:sp>
        <p:nvSpPr>
          <p:cNvPr id="257" name="Shape 257"/>
          <p:cNvSpPr txBox="1">
            <a:spLocks noGrp="1"/>
          </p:cNvSpPr>
          <p:nvPr>
            <p:ph type="body" idx="1"/>
          </p:nvPr>
        </p:nvSpPr>
        <p:spPr>
          <a:xfrm>
            <a:off x="838200" y="1825625"/>
            <a:ext cx="5485481" cy="4575174"/>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685800" marR="0" lvl="1" indent="-228600" algn="l" rtl="0">
              <a:lnSpc>
                <a:spcPct val="90000"/>
              </a:lnSpc>
              <a:spcBef>
                <a:spcPts val="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Currently—1 known feral pig in WA</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1990s – Wynoochee watershed, Olympic Peninsula</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2016 – Angry Mountain, Gifford Pinchot National Forest</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2015-17 – Desert Unit, Columbia Basin Wildlife Area</a:t>
            </a:r>
          </a:p>
          <a:p>
            <a:pPr marL="228600" marR="0" lvl="0" indent="-228600" algn="l" rtl="0">
              <a:lnSpc>
                <a:spcPct val="90000"/>
              </a:lnSpc>
              <a:spcBef>
                <a:spcPts val="1000"/>
              </a:spcBef>
              <a:buClr>
                <a:srgbClr val="9FF6DF"/>
              </a:buClr>
              <a:buSzPct val="100000"/>
              <a:buFont typeface="Arial"/>
              <a:buNone/>
            </a:pPr>
            <a:endParaRPr sz="2800" b="0" i="0" u="none" strike="noStrike" cap="none">
              <a:solidFill>
                <a:srgbClr val="9FF6DF"/>
              </a:solidFill>
              <a:latin typeface="Arial"/>
              <a:ea typeface="Arial"/>
              <a:cs typeface="Arial"/>
              <a:sym typeface="Arial"/>
            </a:endParaRPr>
          </a:p>
        </p:txBody>
      </p:sp>
      <p:pic>
        <p:nvPicPr>
          <p:cNvPr id="258" name="Shape 258"/>
          <p:cNvPicPr preferRelativeResize="0"/>
          <p:nvPr/>
        </p:nvPicPr>
        <p:blipFill rotWithShape="1">
          <a:blip r:embed="rId3">
            <a:alphaModFix/>
          </a:blip>
          <a:srcRect/>
          <a:stretch/>
        </p:blipFill>
        <p:spPr>
          <a:xfrm>
            <a:off x="6678290" y="2222138"/>
            <a:ext cx="5243574" cy="3933930"/>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Populations in OR</a:t>
            </a:r>
          </a:p>
        </p:txBody>
      </p:sp>
      <p:sp>
        <p:nvSpPr>
          <p:cNvPr id="265" name="Shape 265"/>
          <p:cNvSpPr txBox="1">
            <a:spLocks noGrp="1"/>
          </p:cNvSpPr>
          <p:nvPr>
            <p:ph type="body" idx="1"/>
          </p:nvPr>
        </p:nvSpPr>
        <p:spPr>
          <a:xfrm>
            <a:off x="262700" y="2094025"/>
            <a:ext cx="5145000" cy="3787200"/>
          </a:xfrm>
          <a:prstGeom prst="rect">
            <a:avLst/>
          </a:prstGeom>
        </p:spPr>
        <p:txBody>
          <a:bodyPr lIns="91425" tIns="91425" rIns="91425" bIns="91425" anchor="t" anchorCtr="0">
            <a:noAutofit/>
          </a:bodyPr>
          <a:lstStyle/>
          <a:p>
            <a:pPr marL="457200" lvl="0" indent="-228600" rtl="0">
              <a:lnSpc>
                <a:spcPct val="115000"/>
              </a:lnSpc>
              <a:spcBef>
                <a:spcPts val="0"/>
              </a:spcBef>
              <a:buClr>
                <a:srgbClr val="9FF6DF"/>
              </a:buClr>
              <a:buFont typeface="Calibri"/>
            </a:pPr>
            <a:r>
              <a:rPr lang="en-US">
                <a:solidFill>
                  <a:srgbClr val="9FF6DF"/>
                </a:solidFill>
                <a:latin typeface="Calibri"/>
                <a:ea typeface="Calibri"/>
                <a:cs typeface="Calibri"/>
                <a:sym typeface="Calibri"/>
              </a:rPr>
              <a:t>As of 200</a:t>
            </a:r>
            <a:r>
              <a:rPr lang="en-US">
                <a:latin typeface="Calibri"/>
                <a:ea typeface="Calibri"/>
                <a:cs typeface="Calibri"/>
                <a:sym typeface="Calibri"/>
              </a:rPr>
              <a:t>9</a:t>
            </a:r>
            <a:r>
              <a:rPr lang="en-US">
                <a:solidFill>
                  <a:srgbClr val="9FF6DF"/>
                </a:solidFill>
                <a:latin typeface="Calibri"/>
                <a:ea typeface="Calibri"/>
                <a:cs typeface="Calibri"/>
                <a:sym typeface="Calibri"/>
              </a:rPr>
              <a:t>, </a:t>
            </a:r>
            <a:r>
              <a:rPr lang="en-US">
                <a:latin typeface="Calibri"/>
                <a:ea typeface="Calibri"/>
                <a:cs typeface="Calibri"/>
                <a:sym typeface="Calibri"/>
              </a:rPr>
              <a:t>feral swine</a:t>
            </a:r>
            <a:r>
              <a:rPr lang="en-US">
                <a:solidFill>
                  <a:srgbClr val="9FF6DF"/>
                </a:solidFill>
                <a:latin typeface="Calibri"/>
                <a:ea typeface="Calibri"/>
                <a:cs typeface="Calibri"/>
                <a:sym typeface="Calibri"/>
              </a:rPr>
              <a:t> have been </a:t>
            </a:r>
            <a:r>
              <a:rPr lang="en-US">
                <a:latin typeface="Calibri"/>
                <a:ea typeface="Calibri"/>
                <a:cs typeface="Calibri"/>
                <a:sym typeface="Calibri"/>
              </a:rPr>
              <a:t>observed</a:t>
            </a:r>
            <a:r>
              <a:rPr lang="en-US">
                <a:solidFill>
                  <a:srgbClr val="9FF6DF"/>
                </a:solidFill>
                <a:latin typeface="Calibri"/>
                <a:ea typeface="Calibri"/>
                <a:cs typeface="Calibri"/>
                <a:sym typeface="Calibri"/>
              </a:rPr>
              <a:t> in </a:t>
            </a:r>
            <a:r>
              <a:rPr lang="en-US">
                <a:latin typeface="Calibri"/>
                <a:ea typeface="Calibri"/>
                <a:cs typeface="Calibri"/>
                <a:sym typeface="Calibri"/>
              </a:rPr>
              <a:t>13 counties in the state of Oregon</a:t>
            </a:r>
          </a:p>
          <a:p>
            <a:pPr marL="457200" lvl="0" indent="-228600" rtl="0">
              <a:lnSpc>
                <a:spcPct val="100000"/>
              </a:lnSpc>
              <a:spcBef>
                <a:spcPts val="1100"/>
              </a:spcBef>
              <a:buClr>
                <a:srgbClr val="9FF6DF"/>
              </a:buClr>
              <a:buFont typeface="Calibri"/>
            </a:pPr>
            <a:r>
              <a:rPr lang="en-US">
                <a:solidFill>
                  <a:srgbClr val="9FF6DF"/>
                </a:solidFill>
                <a:latin typeface="Calibri"/>
                <a:ea typeface="Calibri"/>
                <a:cs typeface="Calibri"/>
                <a:sym typeface="Calibri"/>
              </a:rPr>
              <a:t>In 2012, ODFW estimated that there are between 2,000 and 5,000 roaming the state</a:t>
            </a:r>
          </a:p>
        </p:txBody>
      </p:sp>
      <p:pic>
        <p:nvPicPr>
          <p:cNvPr id="266" name="Shape 266"/>
          <p:cNvPicPr preferRelativeResize="0"/>
          <p:nvPr/>
        </p:nvPicPr>
        <p:blipFill>
          <a:blip r:embed="rId3">
            <a:alphaModFix/>
          </a:blip>
          <a:stretch>
            <a:fillRect/>
          </a:stretch>
        </p:blipFill>
        <p:spPr>
          <a:xfrm>
            <a:off x="5771575" y="1603675"/>
            <a:ext cx="5991225" cy="4857750"/>
          </a:xfrm>
          <a:prstGeom prst="rect">
            <a:avLst/>
          </a:prstGeom>
          <a:noFill/>
          <a:ln>
            <a:noFill/>
          </a:ln>
        </p:spPr>
      </p:pic>
      <p:sp>
        <p:nvSpPr>
          <p:cNvPr id="267" name="Shape 267"/>
          <p:cNvSpPr txBox="1"/>
          <p:nvPr/>
        </p:nvSpPr>
        <p:spPr>
          <a:xfrm>
            <a:off x="8389475" y="6370775"/>
            <a:ext cx="755400" cy="241800"/>
          </a:xfrm>
          <a:prstGeom prst="rect">
            <a:avLst/>
          </a:prstGeom>
          <a:noFill/>
          <a:ln>
            <a:noFill/>
          </a:ln>
        </p:spPr>
        <p:txBody>
          <a:bodyPr lIns="91425" tIns="91425" rIns="91425" bIns="91425" anchor="t" anchorCtr="0">
            <a:noAutofit/>
          </a:bodyPr>
          <a:lstStyle/>
          <a:p>
            <a:pPr lvl="0">
              <a:spcBef>
                <a:spcPts val="0"/>
              </a:spcBef>
              <a:buNone/>
            </a:pPr>
            <a:r>
              <a:rPr lang="en-US" u="sng">
                <a:solidFill>
                  <a:schemeClr val="hlink"/>
                </a:solidFill>
                <a:latin typeface="Calibri"/>
                <a:ea typeface="Calibri"/>
                <a:cs typeface="Calibri"/>
                <a:sym typeface="Calibri"/>
                <a:hlinkClick r:id="rId4"/>
              </a:rPr>
              <a:t>ODFW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123985" y="402956"/>
            <a:ext cx="12212392" cy="929897"/>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3959" b="1" i="0" u="none" strike="noStrike" cap="none">
                <a:solidFill>
                  <a:schemeClr val="accent2"/>
                </a:solidFill>
                <a:latin typeface="Arial"/>
                <a:ea typeface="Arial"/>
                <a:cs typeface="Arial"/>
                <a:sym typeface="Arial"/>
              </a:rPr>
              <a:t>New Zealand Mud Snail</a:t>
            </a:r>
            <a:br>
              <a:rPr lang="en-US" sz="3959" b="1" i="0" u="none" strike="noStrike" cap="none">
                <a:solidFill>
                  <a:schemeClr val="accent2"/>
                </a:solidFill>
                <a:latin typeface="Arial"/>
                <a:ea typeface="Arial"/>
                <a:cs typeface="Arial"/>
                <a:sym typeface="Arial"/>
              </a:rPr>
            </a:br>
            <a:r>
              <a:rPr lang="en-US" sz="3240" b="1" i="1" u="none" strike="noStrike" cap="none">
                <a:solidFill>
                  <a:schemeClr val="accent2"/>
                </a:solidFill>
                <a:latin typeface="Arial"/>
                <a:ea typeface="Arial"/>
                <a:cs typeface="Arial"/>
                <a:sym typeface="Arial"/>
              </a:rPr>
              <a:t>Potamopyrgus antipodarum</a:t>
            </a:r>
          </a:p>
        </p:txBody>
      </p:sp>
      <p:sp>
        <p:nvSpPr>
          <p:cNvPr id="273" name="Shape 273"/>
          <p:cNvSpPr txBox="1">
            <a:spLocks noGrp="1"/>
          </p:cNvSpPr>
          <p:nvPr>
            <p:ph type="body" idx="1"/>
          </p:nvPr>
        </p:nvSpPr>
        <p:spPr>
          <a:xfrm>
            <a:off x="838200" y="1825625"/>
            <a:ext cx="6242222" cy="4351338"/>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Family Tateidae</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Hardy and prolific</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Fresh or brackish water</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Operculum – ‘trapdoor’ seals shell</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Can survive out of water, in guts of animals</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Reproduce clonally in NA</a:t>
            </a:r>
          </a:p>
          <a:p>
            <a:pPr marL="228600" marR="0" lvl="0" indent="-228600" algn="l" rtl="0">
              <a:lnSpc>
                <a:spcPct val="90000"/>
              </a:lnSpc>
              <a:spcBef>
                <a:spcPts val="1000"/>
              </a:spcBef>
              <a:buClr>
                <a:srgbClr val="9FF6DF"/>
              </a:buClr>
              <a:buSzPct val="100000"/>
              <a:buFont typeface="Arial"/>
              <a:buNone/>
            </a:pPr>
            <a:endParaRPr sz="2800" b="0" i="0" u="none" strike="noStrike" cap="none">
              <a:solidFill>
                <a:srgbClr val="9FF6DF"/>
              </a:solidFill>
              <a:latin typeface="Arial"/>
              <a:ea typeface="Arial"/>
              <a:cs typeface="Arial"/>
              <a:sym typeface="Arial"/>
            </a:endParaRPr>
          </a:p>
        </p:txBody>
      </p:sp>
      <p:pic>
        <p:nvPicPr>
          <p:cNvPr id="274" name="Shape 274" descr="C:\Users\schuljms\Desktop\AIS\Signs\NZMS.JPG"/>
          <p:cNvPicPr preferRelativeResize="0"/>
          <p:nvPr/>
        </p:nvPicPr>
        <p:blipFill rotWithShape="1">
          <a:blip r:embed="rId3">
            <a:alphaModFix/>
          </a:blip>
          <a:srcRect/>
          <a:stretch/>
        </p:blipFill>
        <p:spPr>
          <a:xfrm>
            <a:off x="8093675" y="1825625"/>
            <a:ext cx="3004752" cy="455057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Shape 279"/>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History &amp; Distribution</a:t>
            </a:r>
          </a:p>
        </p:txBody>
      </p:sp>
      <p:sp>
        <p:nvSpPr>
          <p:cNvPr id="280" name="Shape 280"/>
          <p:cNvSpPr txBox="1">
            <a:spLocks noGrp="1"/>
          </p:cNvSpPr>
          <p:nvPr>
            <p:ph type="body" idx="1"/>
          </p:nvPr>
        </p:nvSpPr>
        <p:spPr>
          <a:xfrm>
            <a:off x="463464" y="1658318"/>
            <a:ext cx="4915727" cy="4881965"/>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Native to New Zealand</a:t>
            </a:r>
          </a:p>
          <a:p>
            <a:pPr marL="228600" marR="0" lvl="0" indent="-228600" algn="l" rtl="0">
              <a:lnSpc>
                <a:spcPct val="9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Likely introduced into Great Lakes in ships from Europe</a:t>
            </a:r>
          </a:p>
          <a:p>
            <a:pPr marL="228600" marR="0" lvl="0" indent="-228600" algn="l" rtl="0">
              <a:lnSpc>
                <a:spcPct val="9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First discovered NA – 1987</a:t>
            </a:r>
          </a:p>
          <a:p>
            <a:pPr marL="228600" marR="0" lvl="0" indent="-228600" algn="l" rtl="0">
              <a:lnSpc>
                <a:spcPct val="9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Discovered in WA – 1999</a:t>
            </a:r>
          </a:p>
          <a:p>
            <a:pPr marL="685800" marR="0" lvl="1" indent="-228600" algn="l" rtl="0">
              <a:lnSpc>
                <a:spcPct val="90000"/>
              </a:lnSpc>
              <a:spcBef>
                <a:spcPts val="500"/>
              </a:spcBef>
              <a:spcAft>
                <a:spcPts val="0"/>
              </a:spcAft>
              <a:buClr>
                <a:srgbClr val="9FF6DF"/>
              </a:buClr>
              <a:buSzPct val="100909"/>
              <a:buFont typeface="Arial"/>
              <a:buChar char="•"/>
            </a:pPr>
            <a:r>
              <a:rPr lang="en-US" sz="2220" b="0" i="0" u="none" strike="noStrike" cap="none">
                <a:solidFill>
                  <a:srgbClr val="9FF6DF"/>
                </a:solidFill>
                <a:latin typeface="Arial"/>
                <a:ea typeface="Arial"/>
                <a:cs typeface="Arial"/>
                <a:sym typeface="Arial"/>
              </a:rPr>
              <a:t>Lower Columbia – 2002</a:t>
            </a:r>
          </a:p>
          <a:p>
            <a:pPr marL="685800" marR="0" lvl="1" indent="-228600" algn="l" rtl="0">
              <a:lnSpc>
                <a:spcPct val="90000"/>
              </a:lnSpc>
              <a:spcBef>
                <a:spcPts val="500"/>
              </a:spcBef>
              <a:spcAft>
                <a:spcPts val="0"/>
              </a:spcAft>
              <a:buClr>
                <a:srgbClr val="9FF6DF"/>
              </a:buClr>
              <a:buSzPct val="100909"/>
              <a:buFont typeface="Arial"/>
              <a:buChar char="•"/>
            </a:pPr>
            <a:r>
              <a:rPr lang="en-US" sz="2220" b="0" i="0" u="none" strike="noStrike" cap="none">
                <a:solidFill>
                  <a:srgbClr val="9FF6DF"/>
                </a:solidFill>
                <a:latin typeface="Arial"/>
                <a:ea typeface="Arial"/>
                <a:cs typeface="Arial"/>
                <a:sym typeface="Arial"/>
              </a:rPr>
              <a:t>Capitol Lake – 2009</a:t>
            </a:r>
          </a:p>
          <a:p>
            <a:pPr marL="685800" marR="0" lvl="1" indent="-228600" algn="l" rtl="0">
              <a:lnSpc>
                <a:spcPct val="90000"/>
              </a:lnSpc>
              <a:spcBef>
                <a:spcPts val="500"/>
              </a:spcBef>
              <a:spcAft>
                <a:spcPts val="0"/>
              </a:spcAft>
              <a:buClr>
                <a:srgbClr val="9FF6DF"/>
              </a:buClr>
              <a:buSzPct val="100909"/>
              <a:buFont typeface="Arial"/>
              <a:buChar char="•"/>
            </a:pPr>
            <a:r>
              <a:rPr lang="en-US" sz="2220" b="0" i="0" u="none" strike="noStrike" cap="none">
                <a:solidFill>
                  <a:srgbClr val="9FF6DF"/>
                </a:solidFill>
                <a:latin typeface="Arial"/>
                <a:ea typeface="Arial"/>
                <a:cs typeface="Arial"/>
                <a:sym typeface="Arial"/>
              </a:rPr>
              <a:t>Long Beach, Kelsey Creek, Thornton Creek, Lake Washington</a:t>
            </a:r>
          </a:p>
          <a:p>
            <a:pPr marL="228600" marR="0" lvl="0" indent="-228600" algn="l" rtl="0">
              <a:lnSpc>
                <a:spcPct val="90000"/>
              </a:lnSpc>
              <a:spcBef>
                <a:spcPts val="1000"/>
              </a:spcBef>
              <a:buClr>
                <a:srgbClr val="9FF6DF"/>
              </a:buClr>
              <a:buSzPct val="99615"/>
              <a:buFont typeface="Arial"/>
              <a:buChar char="•"/>
            </a:pPr>
            <a:r>
              <a:rPr lang="en-US" sz="2590" b="0" i="0" u="none" strike="noStrike" cap="none">
                <a:solidFill>
                  <a:srgbClr val="9FF6DF"/>
                </a:solidFill>
                <a:latin typeface="Arial"/>
                <a:ea typeface="Arial"/>
                <a:cs typeface="Arial"/>
                <a:sym typeface="Arial"/>
              </a:rPr>
              <a:t>Can spread in damp or muddy recreational gear/equipment</a:t>
            </a:r>
          </a:p>
        </p:txBody>
      </p:sp>
      <p:pic>
        <p:nvPicPr>
          <p:cNvPr id="281" name="Shape 281"/>
          <p:cNvPicPr preferRelativeResize="0"/>
          <p:nvPr/>
        </p:nvPicPr>
        <p:blipFill rotWithShape="1">
          <a:blip r:embed="rId3">
            <a:alphaModFix/>
          </a:blip>
          <a:srcRect/>
          <a:stretch/>
        </p:blipFill>
        <p:spPr>
          <a:xfrm>
            <a:off x="5966069" y="2053247"/>
            <a:ext cx="5946183" cy="3822545"/>
          </a:xfrm>
          <a:prstGeom prst="rect">
            <a:avLst/>
          </a:prstGeom>
          <a:noFill/>
          <a:ln>
            <a:noFill/>
          </a:ln>
        </p:spPr>
      </p:pic>
      <p:sp>
        <p:nvSpPr>
          <p:cNvPr id="282" name="Shape 282"/>
          <p:cNvSpPr txBox="1"/>
          <p:nvPr/>
        </p:nvSpPr>
        <p:spPr>
          <a:xfrm>
            <a:off x="6943103" y="6118366"/>
            <a:ext cx="3983200" cy="369332"/>
          </a:xfrm>
          <a:prstGeom prst="rect">
            <a:avLst/>
          </a:prstGeom>
          <a:solidFill>
            <a:schemeClr val="accent2"/>
          </a:solidFill>
          <a:ln>
            <a:noFill/>
          </a:ln>
        </p:spPr>
        <p:txBody>
          <a:bodyPr lIns="91425" tIns="45700" rIns="91425" bIns="45700" anchor="t" anchorCtr="0">
            <a:noAutofit/>
          </a:bodyPr>
          <a:lstStyle/>
          <a:p>
            <a:pPr marL="0" marR="0" lvl="0" indent="0" algn="l" rtl="0">
              <a:spcBef>
                <a:spcPts val="0"/>
              </a:spcBef>
              <a:buSzPct val="25000"/>
              <a:buNone/>
            </a:pPr>
            <a:r>
              <a:rPr lang="en-US" sz="1800">
                <a:solidFill>
                  <a:srgbClr val="9FF6DF"/>
                </a:solidFill>
                <a:latin typeface="Calibri"/>
                <a:ea typeface="Calibri"/>
                <a:cs typeface="Calibri"/>
                <a:sym typeface="Calibri"/>
              </a:rPr>
              <a:t>Red areas showing distribution of NZMS.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Shape 287"/>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Identification</a:t>
            </a:r>
          </a:p>
        </p:txBody>
      </p:sp>
      <p:sp>
        <p:nvSpPr>
          <p:cNvPr id="288" name="Shape 288"/>
          <p:cNvSpPr txBox="1">
            <a:spLocks noGrp="1"/>
          </p:cNvSpPr>
          <p:nvPr>
            <p:ph type="body" idx="1"/>
          </p:nvPr>
        </p:nvSpPr>
        <p:spPr>
          <a:xfrm>
            <a:off x="838200" y="1825625"/>
            <a:ext cx="4586206" cy="4351338"/>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Extremely small - 4-6mm long</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5-6 whorls on right-coiling shell</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Brown, appear black when wet</a:t>
            </a:r>
          </a:p>
          <a:p>
            <a:pPr marL="228600" marR="0" lvl="0" indent="-228600" algn="l" rtl="0">
              <a:lnSpc>
                <a:spcPct val="90000"/>
              </a:lnSpc>
              <a:spcBef>
                <a:spcPts val="1000"/>
              </a:spcBef>
              <a:spcAft>
                <a:spcPts val="0"/>
              </a:spcAft>
              <a:buClr>
                <a:srgbClr val="9FF6DF"/>
              </a:buClr>
              <a:buSzPct val="100000"/>
              <a:buFont typeface="Arial"/>
              <a:buNone/>
            </a:pPr>
            <a:endParaRPr sz="2800" b="0" i="0" u="none" strike="noStrike" cap="none">
              <a:solidFill>
                <a:srgbClr val="9FF6DF"/>
              </a:solidFill>
              <a:latin typeface="Arial"/>
              <a:ea typeface="Arial"/>
              <a:cs typeface="Arial"/>
              <a:sym typeface="Arial"/>
            </a:endParaRPr>
          </a:p>
          <a:p>
            <a:pPr marL="228600" marR="0" lvl="0" indent="-228600" algn="l" rtl="0">
              <a:lnSpc>
                <a:spcPct val="90000"/>
              </a:lnSpc>
              <a:spcBef>
                <a:spcPts val="1000"/>
              </a:spcBef>
              <a:buClr>
                <a:srgbClr val="9FF6DF"/>
              </a:buClr>
              <a:buSzPct val="100000"/>
              <a:buFont typeface="Arial"/>
              <a:buNone/>
            </a:pPr>
            <a:endParaRPr sz="2800" b="0" i="0" u="none" strike="noStrike" cap="none">
              <a:solidFill>
                <a:srgbClr val="9FF6DF"/>
              </a:solidFill>
              <a:latin typeface="Arial"/>
              <a:ea typeface="Arial"/>
              <a:cs typeface="Arial"/>
              <a:sym typeface="Arial"/>
            </a:endParaRPr>
          </a:p>
        </p:txBody>
      </p:sp>
      <p:pic>
        <p:nvPicPr>
          <p:cNvPr id="289" name="Shape 289"/>
          <p:cNvPicPr preferRelativeResize="0"/>
          <p:nvPr/>
        </p:nvPicPr>
        <p:blipFill rotWithShape="1">
          <a:blip r:embed="rId3">
            <a:alphaModFix/>
          </a:blip>
          <a:srcRect/>
          <a:stretch/>
        </p:blipFill>
        <p:spPr>
          <a:xfrm>
            <a:off x="5780867" y="1825625"/>
            <a:ext cx="6111498" cy="4074331"/>
          </a:xfrm>
          <a:prstGeom prst="rect">
            <a:avLst/>
          </a:prstGeom>
          <a:noFill/>
          <a:ln>
            <a:noFill/>
          </a:ln>
        </p:spPr>
      </p:pic>
      <p:sp>
        <p:nvSpPr>
          <p:cNvPr id="290" name="Shape 290"/>
          <p:cNvSpPr/>
          <p:nvPr/>
        </p:nvSpPr>
        <p:spPr>
          <a:xfrm>
            <a:off x="7413117" y="5992296"/>
            <a:ext cx="2846998" cy="369332"/>
          </a:xfrm>
          <a:prstGeom prst="rect">
            <a:avLst/>
          </a:prstGeom>
          <a:solidFill>
            <a:schemeClr val="accent2"/>
          </a:solidFill>
          <a:ln>
            <a:noFill/>
          </a:ln>
        </p:spPr>
        <p:txBody>
          <a:bodyPr lIns="91425" tIns="45700" rIns="91425" bIns="45700" anchor="t" anchorCtr="0">
            <a:noAutofit/>
          </a:bodyPr>
          <a:lstStyle/>
          <a:p>
            <a:pPr marL="0" marR="0" lvl="0" indent="0" algn="l" rtl="0">
              <a:spcBef>
                <a:spcPts val="0"/>
              </a:spcBef>
              <a:buSzPct val="25000"/>
              <a:buNone/>
            </a:pPr>
            <a:r>
              <a:rPr lang="en-US" sz="1800">
                <a:solidFill>
                  <a:srgbClr val="9FF6DF"/>
                </a:solidFill>
                <a:latin typeface="Calibri"/>
                <a:ea typeface="Calibri"/>
                <a:cs typeface="Calibri"/>
                <a:sym typeface="Calibri"/>
              </a:rPr>
              <a:t>Mike Gangloff, Bugwood.org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Identification</a:t>
            </a:r>
          </a:p>
        </p:txBody>
      </p:sp>
      <p:sp>
        <p:nvSpPr>
          <p:cNvPr id="296" name="Shape 296"/>
          <p:cNvSpPr txBox="1">
            <a:spLocks noGrp="1"/>
          </p:cNvSpPr>
          <p:nvPr>
            <p:ph type="body" idx="1"/>
          </p:nvPr>
        </p:nvSpPr>
        <p:spPr>
          <a:xfrm>
            <a:off x="6623222" y="1865869"/>
            <a:ext cx="4967206" cy="4508090"/>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457200" marR="0" lvl="0" indent="-457200" algn="l" rtl="0">
              <a:lnSpc>
                <a:spcPct val="70000"/>
              </a:lnSpc>
              <a:spcBef>
                <a:spcPts val="0"/>
              </a:spcBef>
              <a:spcAft>
                <a:spcPts val="0"/>
              </a:spcAft>
              <a:buClr>
                <a:srgbClr val="9FF6DF"/>
              </a:buClr>
              <a:buSzPct val="98636"/>
              <a:buFont typeface="Arial"/>
              <a:buChar char="•"/>
            </a:pPr>
            <a:r>
              <a:rPr lang="en-US" sz="2170" b="0" i="0" u="none" strike="noStrike" cap="none">
                <a:solidFill>
                  <a:srgbClr val="9FF6DF"/>
                </a:solidFill>
                <a:latin typeface="Arial"/>
                <a:ea typeface="Arial"/>
                <a:cs typeface="Arial"/>
                <a:sym typeface="Arial"/>
              </a:rPr>
              <a:t>Full grown shell, fairly elongate with 5-6 whorls, maximum length usually 5mm, occasionally 6 mm</a:t>
            </a:r>
          </a:p>
          <a:p>
            <a:pPr marL="457200" marR="0" lvl="0" indent="-457200" algn="l" rtl="0">
              <a:lnSpc>
                <a:spcPct val="70000"/>
              </a:lnSpc>
              <a:spcBef>
                <a:spcPts val="1000"/>
              </a:spcBef>
              <a:spcAft>
                <a:spcPts val="0"/>
              </a:spcAft>
              <a:buClr>
                <a:srgbClr val="9FF6DF"/>
              </a:buClr>
              <a:buSzPct val="98636"/>
              <a:buFont typeface="Arial"/>
              <a:buNone/>
            </a:pPr>
            <a:endParaRPr sz="2170" b="0" i="0" u="none" strike="noStrike" cap="none">
              <a:solidFill>
                <a:srgbClr val="9FF6DF"/>
              </a:solidFill>
              <a:latin typeface="Arial"/>
              <a:ea typeface="Arial"/>
              <a:cs typeface="Arial"/>
              <a:sym typeface="Arial"/>
            </a:endParaRPr>
          </a:p>
          <a:p>
            <a:pPr marL="457200" marR="0" lvl="0" indent="-457200" algn="l" rtl="0">
              <a:lnSpc>
                <a:spcPct val="70000"/>
              </a:lnSpc>
              <a:spcBef>
                <a:spcPts val="1000"/>
              </a:spcBef>
              <a:spcAft>
                <a:spcPts val="0"/>
              </a:spcAft>
              <a:buClr>
                <a:srgbClr val="9FF6DF"/>
              </a:buClr>
              <a:buSzPct val="98636"/>
              <a:buFont typeface="Arial"/>
              <a:buChar char="•"/>
            </a:pPr>
            <a:r>
              <a:rPr lang="en-US" sz="2170" b="0" i="0" u="none" strike="noStrike" cap="none">
                <a:solidFill>
                  <a:srgbClr val="9FF6DF"/>
                </a:solidFill>
                <a:latin typeface="Arial"/>
                <a:ea typeface="Arial"/>
                <a:cs typeface="Arial"/>
                <a:sym typeface="Arial"/>
              </a:rPr>
              <a:t>Shell is usually horn colored but ranges from light brown to black and may be encrusted with algae, etc. </a:t>
            </a:r>
          </a:p>
          <a:p>
            <a:pPr marL="457200" marR="0" lvl="0" indent="-457200" algn="l" rtl="0">
              <a:lnSpc>
                <a:spcPct val="70000"/>
              </a:lnSpc>
              <a:spcBef>
                <a:spcPts val="1000"/>
              </a:spcBef>
              <a:spcAft>
                <a:spcPts val="0"/>
              </a:spcAft>
              <a:buClr>
                <a:srgbClr val="9FF6DF"/>
              </a:buClr>
              <a:buSzPct val="98636"/>
              <a:buFont typeface="Arial"/>
              <a:buNone/>
            </a:pPr>
            <a:endParaRPr sz="2170" b="0" i="0" u="none" strike="noStrike" cap="none">
              <a:solidFill>
                <a:srgbClr val="9FF6DF"/>
              </a:solidFill>
              <a:latin typeface="Arial"/>
              <a:ea typeface="Arial"/>
              <a:cs typeface="Arial"/>
              <a:sym typeface="Arial"/>
            </a:endParaRPr>
          </a:p>
          <a:p>
            <a:pPr marL="457200" marR="0" lvl="0" indent="-457200" algn="l" rtl="0">
              <a:lnSpc>
                <a:spcPct val="70000"/>
              </a:lnSpc>
              <a:spcBef>
                <a:spcPts val="1000"/>
              </a:spcBef>
              <a:spcAft>
                <a:spcPts val="0"/>
              </a:spcAft>
              <a:buClr>
                <a:srgbClr val="9FF6DF"/>
              </a:buClr>
              <a:buSzPct val="98636"/>
              <a:buFont typeface="Arial"/>
              <a:buChar char="•"/>
            </a:pPr>
            <a:r>
              <a:rPr lang="en-US" sz="2170" b="0" i="0" u="none" strike="noStrike" cap="none">
                <a:solidFill>
                  <a:srgbClr val="9FF6DF"/>
                </a:solidFill>
                <a:latin typeface="Arial"/>
                <a:ea typeface="Arial"/>
                <a:cs typeface="Arial"/>
                <a:sym typeface="Arial"/>
              </a:rPr>
              <a:t>Operculum –only visible on live snails</a:t>
            </a:r>
          </a:p>
          <a:p>
            <a:pPr marL="457200" marR="0" lvl="0" indent="-457200" algn="l" rtl="0">
              <a:lnSpc>
                <a:spcPct val="70000"/>
              </a:lnSpc>
              <a:spcBef>
                <a:spcPts val="1000"/>
              </a:spcBef>
              <a:spcAft>
                <a:spcPts val="0"/>
              </a:spcAft>
              <a:buClr>
                <a:srgbClr val="9FF6DF"/>
              </a:buClr>
              <a:buSzPct val="98636"/>
              <a:buFont typeface="Arial"/>
              <a:buNone/>
            </a:pPr>
            <a:endParaRPr sz="2170" b="0" i="0" u="none" strike="noStrike" cap="none">
              <a:solidFill>
                <a:srgbClr val="9FF6DF"/>
              </a:solidFill>
              <a:latin typeface="Arial"/>
              <a:ea typeface="Arial"/>
              <a:cs typeface="Arial"/>
              <a:sym typeface="Arial"/>
            </a:endParaRPr>
          </a:p>
          <a:p>
            <a:pPr marL="457200" marR="0" lvl="0" indent="-457200" algn="l" rtl="0">
              <a:lnSpc>
                <a:spcPct val="70000"/>
              </a:lnSpc>
              <a:spcBef>
                <a:spcPts val="1000"/>
              </a:spcBef>
              <a:spcAft>
                <a:spcPts val="0"/>
              </a:spcAft>
              <a:buClr>
                <a:srgbClr val="9FF6DF"/>
              </a:buClr>
              <a:buSzPct val="98636"/>
              <a:buFont typeface="Arial"/>
              <a:buChar char="•"/>
            </a:pPr>
            <a:r>
              <a:rPr lang="en-US" sz="2170" b="0" i="0" u="none" strike="noStrike" cap="none">
                <a:solidFill>
                  <a:srgbClr val="9FF6DF"/>
                </a:solidFill>
                <a:latin typeface="Arial"/>
                <a:ea typeface="Arial"/>
                <a:cs typeface="Arial"/>
                <a:sym typeface="Arial"/>
              </a:rPr>
              <a:t>Dextral –opening to the right of the animal </a:t>
            </a:r>
          </a:p>
          <a:p>
            <a:pPr marL="228600" marR="0" lvl="0" indent="-228600" algn="l" rtl="0">
              <a:lnSpc>
                <a:spcPct val="70000"/>
              </a:lnSpc>
              <a:spcBef>
                <a:spcPts val="1000"/>
              </a:spcBef>
              <a:spcAft>
                <a:spcPts val="0"/>
              </a:spcAft>
              <a:buClr>
                <a:srgbClr val="9FF6DF"/>
              </a:buClr>
              <a:buSzPct val="98636"/>
              <a:buFont typeface="Arial"/>
              <a:buNone/>
            </a:pPr>
            <a:endParaRPr sz="2170" b="0" i="0" u="none" strike="noStrike" cap="none">
              <a:solidFill>
                <a:srgbClr val="9FF6DF"/>
              </a:solidFill>
              <a:latin typeface="Arial"/>
              <a:ea typeface="Arial"/>
              <a:cs typeface="Arial"/>
              <a:sym typeface="Arial"/>
            </a:endParaRPr>
          </a:p>
          <a:p>
            <a:pPr marL="228600" marR="0" lvl="0" indent="-228600" algn="l" rtl="0">
              <a:lnSpc>
                <a:spcPct val="70000"/>
              </a:lnSpc>
              <a:spcBef>
                <a:spcPts val="1000"/>
              </a:spcBef>
              <a:buClr>
                <a:srgbClr val="9FF6DF"/>
              </a:buClr>
              <a:buSzPct val="98636"/>
              <a:buFont typeface="Arial"/>
              <a:buNone/>
            </a:pPr>
            <a:endParaRPr sz="2170" b="0" i="0" u="none" strike="noStrike" cap="none">
              <a:solidFill>
                <a:srgbClr val="9FF6DF"/>
              </a:solidFill>
              <a:latin typeface="Arial"/>
              <a:ea typeface="Arial"/>
              <a:cs typeface="Arial"/>
              <a:sym typeface="Arial"/>
            </a:endParaRPr>
          </a:p>
        </p:txBody>
      </p:sp>
      <p:pic>
        <p:nvPicPr>
          <p:cNvPr id="297" name="Shape 297"/>
          <p:cNvPicPr preferRelativeResize="0"/>
          <p:nvPr/>
        </p:nvPicPr>
        <p:blipFill rotWithShape="1">
          <a:blip r:embed="rId3">
            <a:alphaModFix/>
          </a:blip>
          <a:srcRect t="5323" b="4961"/>
          <a:stretch/>
        </p:blipFill>
        <p:spPr>
          <a:xfrm rot="-5400000">
            <a:off x="1256249" y="1087568"/>
            <a:ext cx="3982052" cy="6221446"/>
          </a:xfrm>
          <a:prstGeom prst="rect">
            <a:avLst/>
          </a:prstGeom>
          <a:noFill/>
          <a:ln>
            <a:noFill/>
          </a:ln>
        </p:spPr>
      </p:pic>
      <p:cxnSp>
        <p:nvCxnSpPr>
          <p:cNvPr id="298" name="Shape 298"/>
          <p:cNvCxnSpPr/>
          <p:nvPr/>
        </p:nvCxnSpPr>
        <p:spPr>
          <a:xfrm rot="10800000">
            <a:off x="3435178" y="4399005"/>
            <a:ext cx="383059" cy="2211858"/>
          </a:xfrm>
          <a:prstGeom prst="straightConnector1">
            <a:avLst/>
          </a:prstGeom>
          <a:noFill/>
          <a:ln w="9525" cap="flat" cmpd="sng">
            <a:solidFill>
              <a:schemeClr val="accent4"/>
            </a:solidFill>
            <a:prstDash val="solid"/>
            <a:miter/>
            <a:headEnd type="none" w="med" len="med"/>
            <a:tailEnd type="triangle" w="lg" len="lg"/>
          </a:ln>
        </p:spPr>
      </p:cxnSp>
      <p:cxnSp>
        <p:nvCxnSpPr>
          <p:cNvPr id="299" name="Shape 299"/>
          <p:cNvCxnSpPr/>
          <p:nvPr/>
        </p:nvCxnSpPr>
        <p:spPr>
          <a:xfrm rot="10800000">
            <a:off x="4896587" y="3669957"/>
            <a:ext cx="1461410" cy="729048"/>
          </a:xfrm>
          <a:prstGeom prst="straightConnector1">
            <a:avLst/>
          </a:prstGeom>
          <a:noFill/>
          <a:ln w="9525" cap="flat" cmpd="sng">
            <a:solidFill>
              <a:schemeClr val="accent4"/>
            </a:solidFill>
            <a:prstDash val="solid"/>
            <a:miter/>
            <a:headEnd type="none" w="med" len="med"/>
            <a:tailEnd type="triangle" w="lg" len="lg"/>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Shape 304"/>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Impact</a:t>
            </a:r>
          </a:p>
        </p:txBody>
      </p:sp>
      <p:sp>
        <p:nvSpPr>
          <p:cNvPr id="305" name="Shape 305"/>
          <p:cNvSpPr txBox="1">
            <a:spLocks noGrp="1"/>
          </p:cNvSpPr>
          <p:nvPr>
            <p:ph type="body" idx="1"/>
          </p:nvPr>
        </p:nvSpPr>
        <p:spPr>
          <a:xfrm>
            <a:off x="325463" y="1825625"/>
            <a:ext cx="5749871" cy="4575175"/>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Lacks natural parasites that would keep #s in check</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Reproduces rapidly</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Outcompetes other grazers &amp; macroinvertebrates</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Disrupts food chain</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Reduces food for fish</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Alters nutrient flows</a:t>
            </a:r>
          </a:p>
          <a:p>
            <a:pPr marL="228600" marR="0" lvl="0" indent="-228600" algn="l" rtl="0">
              <a:lnSpc>
                <a:spcPct val="90000"/>
              </a:lnSpc>
              <a:spcBef>
                <a:spcPts val="1000"/>
              </a:spcBef>
              <a:buClr>
                <a:srgbClr val="9FF6DF"/>
              </a:buClr>
              <a:buSzPct val="100000"/>
              <a:buFont typeface="Arial"/>
              <a:buChar char="•"/>
            </a:pPr>
            <a:r>
              <a:rPr lang="en-US" sz="2800" b="0" i="0" u="none" strike="noStrike" cap="none">
                <a:solidFill>
                  <a:srgbClr val="9FF6DF"/>
                </a:solidFill>
                <a:latin typeface="Arial"/>
                <a:ea typeface="Arial"/>
                <a:cs typeface="Arial"/>
                <a:sym typeface="Arial"/>
              </a:rPr>
              <a:t>Potential biofouler of facilities</a:t>
            </a:r>
          </a:p>
        </p:txBody>
      </p:sp>
      <p:pic>
        <p:nvPicPr>
          <p:cNvPr id="306" name="Shape 306"/>
          <p:cNvPicPr preferRelativeResize="0"/>
          <p:nvPr/>
        </p:nvPicPr>
        <p:blipFill rotWithShape="1">
          <a:blip r:embed="rId3">
            <a:alphaModFix/>
          </a:blip>
          <a:srcRect/>
          <a:stretch/>
        </p:blipFill>
        <p:spPr>
          <a:xfrm>
            <a:off x="6445535" y="2101823"/>
            <a:ext cx="5477826" cy="4022778"/>
          </a:xfrm>
          <a:prstGeom prst="rect">
            <a:avLst/>
          </a:prstGeom>
          <a:noFill/>
          <a:ln>
            <a:noFill/>
          </a:ln>
        </p:spPr>
      </p:pic>
      <p:sp>
        <p:nvSpPr>
          <p:cNvPr id="307" name="Shape 307"/>
          <p:cNvSpPr/>
          <p:nvPr/>
        </p:nvSpPr>
        <p:spPr>
          <a:xfrm>
            <a:off x="7422299" y="6216135"/>
            <a:ext cx="3524297" cy="369332"/>
          </a:xfrm>
          <a:prstGeom prst="rect">
            <a:avLst/>
          </a:prstGeom>
          <a:solidFill>
            <a:schemeClr val="accent2"/>
          </a:solidFill>
          <a:ln>
            <a:noFill/>
          </a:ln>
        </p:spPr>
        <p:txBody>
          <a:bodyPr lIns="91425" tIns="45700" rIns="91425" bIns="45700" anchor="t" anchorCtr="0">
            <a:noAutofit/>
          </a:bodyPr>
          <a:lstStyle/>
          <a:p>
            <a:pPr marL="0" marR="0" lvl="0" indent="0" algn="l" rtl="0">
              <a:spcBef>
                <a:spcPts val="0"/>
              </a:spcBef>
              <a:buSzPct val="25000"/>
              <a:buNone/>
            </a:pPr>
            <a:r>
              <a:rPr lang="en-US" sz="1800">
                <a:solidFill>
                  <a:srgbClr val="9FF6DF"/>
                </a:solidFill>
                <a:latin typeface="Calibri"/>
                <a:ea typeface="Calibri"/>
                <a:cs typeface="Calibri"/>
                <a:sym typeface="Calibri"/>
              </a:rPr>
              <a:t>Mohammed El Damir, Bugwood.org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Shape 312"/>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Regulations in WA</a:t>
            </a:r>
          </a:p>
        </p:txBody>
      </p:sp>
      <p:sp>
        <p:nvSpPr>
          <p:cNvPr id="313" name="Shape 313"/>
          <p:cNvSpPr txBox="1">
            <a:spLocks noGrp="1"/>
          </p:cNvSpPr>
          <p:nvPr>
            <p:ph type="body" idx="1"/>
          </p:nvPr>
        </p:nvSpPr>
        <p:spPr>
          <a:xfrm>
            <a:off x="325463" y="1825625"/>
            <a:ext cx="5749871" cy="4575175"/>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Chapter 77.135 RCW Invasive Species</a:t>
            </a:r>
          </a:p>
          <a:p>
            <a:pPr marL="228600" marR="0" lvl="0" indent="-228600" algn="l" rtl="0">
              <a:lnSpc>
                <a:spcPct val="90000"/>
              </a:lnSpc>
              <a:spcBef>
                <a:spcPts val="1000"/>
              </a:spcBef>
              <a:spcAft>
                <a:spcPts val="0"/>
              </a:spcAft>
              <a:buClr>
                <a:srgbClr val="9FF6DF"/>
              </a:buClr>
              <a:buSzPct val="99615"/>
              <a:buFont typeface="Arial"/>
              <a:buNone/>
            </a:pPr>
            <a:endParaRPr sz="2590" b="0" i="0" u="none" strike="noStrike" cap="none">
              <a:solidFill>
                <a:srgbClr val="9FF6DF"/>
              </a:solidFill>
              <a:latin typeface="Arial"/>
              <a:ea typeface="Arial"/>
              <a:cs typeface="Arial"/>
              <a:sym typeface="Arial"/>
            </a:endParaRPr>
          </a:p>
          <a:p>
            <a:pPr marL="228600" marR="0" lvl="0" indent="-228600" algn="l" rtl="0">
              <a:lnSpc>
                <a:spcPct val="90000"/>
              </a:lnSpc>
              <a:spcBef>
                <a:spcPts val="1000"/>
              </a:spcBef>
              <a:spcAft>
                <a:spcPts val="0"/>
              </a:spcAft>
              <a:buClr>
                <a:srgbClr val="9FF6DF"/>
              </a:buClr>
              <a:buSzPct val="99615"/>
              <a:buFont typeface="Arial"/>
              <a:buChar char="•"/>
            </a:pPr>
            <a:r>
              <a:rPr lang="en-US" sz="2590" b="0" i="0" u="none" strike="noStrike" cap="none">
                <a:solidFill>
                  <a:srgbClr val="9FF6DF"/>
                </a:solidFill>
                <a:latin typeface="Arial"/>
                <a:ea typeface="Arial"/>
                <a:cs typeface="Arial"/>
                <a:sym typeface="Arial"/>
              </a:rPr>
              <a:t>77.135.30 (1)c  RCW Classification of species</a:t>
            </a:r>
          </a:p>
          <a:p>
            <a:pPr marL="685800" marR="0" lvl="1" indent="-228600" algn="l" rtl="0">
              <a:lnSpc>
                <a:spcPct val="90000"/>
              </a:lnSpc>
              <a:spcBef>
                <a:spcPts val="500"/>
              </a:spcBef>
              <a:buClr>
                <a:srgbClr val="9FF6DF"/>
              </a:buClr>
              <a:buSzPct val="100909"/>
              <a:buFont typeface="Arial"/>
              <a:buChar char="•"/>
            </a:pPr>
            <a:r>
              <a:rPr lang="en-US" sz="2220" b="0" i="0" u="none" strike="noStrike" cap="none">
                <a:solidFill>
                  <a:srgbClr val="9FF6DF"/>
                </a:solidFill>
                <a:latin typeface="Arial"/>
                <a:ea typeface="Arial"/>
                <a:cs typeface="Arial"/>
                <a:sym typeface="Arial"/>
              </a:rPr>
              <a:t>Species classified as prohibited level 3 pose a moderate to high invasive risk and may be appropriate for prevention, rapid response, or other prohibited species management plan actions by the department, another agency, a local government, tribes, or the public.</a:t>
            </a:r>
          </a:p>
        </p:txBody>
      </p:sp>
      <p:pic>
        <p:nvPicPr>
          <p:cNvPr id="314" name="Shape 314"/>
          <p:cNvPicPr preferRelativeResize="0"/>
          <p:nvPr/>
        </p:nvPicPr>
        <p:blipFill rotWithShape="1">
          <a:blip r:embed="rId3">
            <a:alphaModFix/>
          </a:blip>
          <a:srcRect/>
          <a:stretch/>
        </p:blipFill>
        <p:spPr>
          <a:xfrm>
            <a:off x="6441989" y="1825625"/>
            <a:ext cx="3026356" cy="4698743"/>
          </a:xfrm>
          <a:prstGeom prst="rect">
            <a:avLst/>
          </a:prstGeom>
          <a:noFill/>
          <a:ln>
            <a:noFill/>
          </a:ln>
        </p:spPr>
      </p:pic>
      <p:pic>
        <p:nvPicPr>
          <p:cNvPr id="315" name="Shape 315" descr="C:\Users\schuljms\Desktop\AIS\Signs\NZMS.JPG"/>
          <p:cNvPicPr preferRelativeResize="0"/>
          <p:nvPr/>
        </p:nvPicPr>
        <p:blipFill rotWithShape="1">
          <a:blip r:embed="rId4">
            <a:alphaModFix/>
          </a:blip>
          <a:srcRect/>
          <a:stretch/>
        </p:blipFill>
        <p:spPr>
          <a:xfrm>
            <a:off x="9493059" y="2269866"/>
            <a:ext cx="2666999" cy="403905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Regulations in OR</a:t>
            </a:r>
          </a:p>
        </p:txBody>
      </p:sp>
      <p:sp>
        <p:nvSpPr>
          <p:cNvPr id="322" name="Shape 322"/>
          <p:cNvSpPr txBox="1">
            <a:spLocks noGrp="1"/>
          </p:cNvSpPr>
          <p:nvPr>
            <p:ph type="body" idx="1"/>
          </p:nvPr>
        </p:nvSpPr>
        <p:spPr>
          <a:xfrm>
            <a:off x="838200" y="1825625"/>
            <a:ext cx="10515600" cy="4351200"/>
          </a:xfrm>
          <a:prstGeom prst="rect">
            <a:avLst/>
          </a:prstGeom>
        </p:spPr>
        <p:txBody>
          <a:bodyPr lIns="91425" tIns="91425" rIns="91425" bIns="91425" anchor="t" anchorCtr="0">
            <a:noAutofit/>
          </a:bodyPr>
          <a:lstStyle/>
          <a:p>
            <a:pPr marL="457200" lvl="0" indent="-228600" rtl="0">
              <a:lnSpc>
                <a:spcPct val="115000"/>
              </a:lnSpc>
              <a:spcBef>
                <a:spcPts val="0"/>
              </a:spcBef>
              <a:buClr>
                <a:srgbClr val="9FF6DF"/>
              </a:buClr>
            </a:pPr>
            <a:r>
              <a:rPr lang="en-US" dirty="0">
                <a:solidFill>
                  <a:srgbClr val="9FF6DF"/>
                </a:solidFill>
              </a:rPr>
              <a:t>In OR, New Zealand </a:t>
            </a:r>
            <a:r>
              <a:rPr lang="en-US" dirty="0" err="1">
                <a:solidFill>
                  <a:srgbClr val="9FF6DF"/>
                </a:solidFill>
              </a:rPr>
              <a:t>mudsnails</a:t>
            </a:r>
            <a:r>
              <a:rPr lang="en-US" dirty="0">
                <a:solidFill>
                  <a:srgbClr val="9FF6DF"/>
                </a:solidFill>
              </a:rPr>
              <a:t> are a prohibited species and require a permit to possess alive</a:t>
            </a:r>
          </a:p>
          <a:p>
            <a:pPr marL="457200" lvl="0" indent="-228600" rtl="0">
              <a:lnSpc>
                <a:spcPct val="115000"/>
              </a:lnSpc>
              <a:spcBef>
                <a:spcPts val="0"/>
              </a:spcBef>
              <a:buClr>
                <a:srgbClr val="9FF6DF"/>
              </a:buClr>
            </a:pPr>
            <a:r>
              <a:rPr lang="en-US" dirty="0">
                <a:solidFill>
                  <a:srgbClr val="9FF6DF"/>
                </a:solidFill>
              </a:rPr>
              <a:t>In 2009, the Oregon Legislature passed HB 2220</a:t>
            </a:r>
          </a:p>
          <a:p>
            <a:pPr marL="914400" lvl="1" indent="-228600" rtl="0">
              <a:lnSpc>
                <a:spcPct val="115000"/>
              </a:lnSpc>
              <a:spcBef>
                <a:spcPts val="0"/>
              </a:spcBef>
              <a:buClr>
                <a:srgbClr val="9FF6DF"/>
              </a:buClr>
            </a:pPr>
            <a:r>
              <a:rPr lang="en-US" dirty="0">
                <a:solidFill>
                  <a:srgbClr val="9FF6DF"/>
                </a:solidFill>
              </a:rPr>
              <a:t>Aquatic Invasive Species (AIS) Prevention Program and new user fee to boaters: “Aquatic Invasive Species Prevention Permit”. </a:t>
            </a:r>
          </a:p>
          <a:p>
            <a:pPr marL="914400" lvl="1" indent="-228600" rtl="0">
              <a:lnSpc>
                <a:spcPct val="115000"/>
              </a:lnSpc>
              <a:spcBef>
                <a:spcPts val="0"/>
              </a:spcBef>
              <a:buClr>
                <a:srgbClr val="9FF6DF"/>
              </a:buClr>
            </a:pPr>
            <a:r>
              <a:rPr lang="en-US" dirty="0">
                <a:solidFill>
                  <a:srgbClr val="9FF6DF"/>
                </a:solidFill>
              </a:rPr>
              <a:t>The AIS Prevention Program is co-managed by the Oregon Department of Fish and Wildlife and Oregon State Marine Board</a:t>
            </a:r>
          </a:p>
          <a:p>
            <a:pPr marL="457200" lvl="0" indent="-228600" rtl="0">
              <a:lnSpc>
                <a:spcPct val="115000"/>
              </a:lnSpc>
              <a:spcBef>
                <a:spcPts val="0"/>
              </a:spcBef>
              <a:buClr>
                <a:srgbClr val="9FF6DF"/>
              </a:buClr>
            </a:pPr>
            <a:r>
              <a:rPr lang="en-US" dirty="0">
                <a:solidFill>
                  <a:schemeClr val="bg1"/>
                </a:solidFill>
                <a:hlinkClick r:id="rId3"/>
              </a:rPr>
              <a:t>P</a:t>
            </a:r>
            <a:r>
              <a:rPr lang="en-US" dirty="0">
                <a:solidFill>
                  <a:schemeClr val="bg1"/>
                </a:solidFill>
              </a:rPr>
              <a:t>e</a:t>
            </a:r>
            <a:r>
              <a:rPr lang="en-US" dirty="0">
                <a:solidFill>
                  <a:schemeClr val="bg1"/>
                </a:solidFill>
                <a:hlinkClick r:id="rId3"/>
              </a:rPr>
              <a:t>r</a:t>
            </a:r>
            <a:r>
              <a:rPr lang="en-US" dirty="0">
                <a:solidFill>
                  <a:schemeClr val="bg1"/>
                </a:solidFill>
              </a:rPr>
              <a:t> </a:t>
            </a:r>
            <a:r>
              <a:rPr lang="en-US" dirty="0">
                <a:solidFill>
                  <a:schemeClr val="bg1"/>
                </a:solidFill>
                <a:hlinkClick r:id="rId3"/>
              </a:rPr>
              <a:t>O</a:t>
            </a:r>
            <a:r>
              <a:rPr lang="en-US" dirty="0">
                <a:solidFill>
                  <a:schemeClr val="bg1"/>
                </a:solidFill>
              </a:rPr>
              <a:t>D</a:t>
            </a:r>
            <a:r>
              <a:rPr lang="en-US" dirty="0">
                <a:solidFill>
                  <a:schemeClr val="bg1"/>
                </a:solidFill>
                <a:hlinkClick r:id="rId3"/>
              </a:rPr>
              <a:t>F</a:t>
            </a:r>
            <a:r>
              <a:rPr lang="en-US" dirty="0">
                <a:solidFill>
                  <a:schemeClr val="bg1"/>
                </a:solidFill>
              </a:rPr>
              <a:t>W</a:t>
            </a:r>
            <a:r>
              <a:rPr lang="en-US" dirty="0">
                <a:solidFill>
                  <a:schemeClr val="bg1"/>
                </a:solidFill>
                <a:hlinkClick r:id="rId3"/>
              </a:rPr>
              <a:t>,</a:t>
            </a:r>
            <a:r>
              <a:rPr lang="en-US" dirty="0">
                <a:solidFill>
                  <a:schemeClr val="bg1"/>
                </a:solidFill>
              </a:rPr>
              <a:t> trying to protect </a:t>
            </a:r>
            <a:r>
              <a:rPr lang="en-US" dirty="0">
                <a:solidFill>
                  <a:schemeClr val="bg1"/>
                </a:solidFill>
                <a:hlinkClick r:id="rId3"/>
              </a:rPr>
              <a:t>u</a:t>
            </a:r>
            <a:r>
              <a:rPr lang="en-US" dirty="0">
                <a:solidFill>
                  <a:schemeClr val="bg1"/>
                </a:solidFill>
              </a:rPr>
              <a:t>p</a:t>
            </a:r>
            <a:r>
              <a:rPr lang="en-US" dirty="0">
                <a:solidFill>
                  <a:schemeClr val="bg1"/>
                </a:solidFill>
                <a:hlinkClick r:id="rId3"/>
              </a:rPr>
              <a:t>p</a:t>
            </a:r>
            <a:r>
              <a:rPr lang="en-US" dirty="0">
                <a:solidFill>
                  <a:schemeClr val="bg1"/>
                </a:solidFill>
              </a:rPr>
              <a:t>e</a:t>
            </a:r>
            <a:r>
              <a:rPr lang="en-US" dirty="0">
                <a:solidFill>
                  <a:schemeClr val="bg1"/>
                </a:solidFill>
                <a:hlinkClick r:id="rId3"/>
              </a:rPr>
              <a:t>r</a:t>
            </a:r>
            <a:r>
              <a:rPr lang="en-US" dirty="0">
                <a:solidFill>
                  <a:schemeClr val="bg1"/>
                </a:solidFill>
              </a:rPr>
              <a:t> </a:t>
            </a:r>
            <a:r>
              <a:rPr lang="en-US" dirty="0">
                <a:solidFill>
                  <a:schemeClr val="bg1"/>
                </a:solidFill>
                <a:hlinkClick r:id="rId3"/>
              </a:rPr>
              <a:t>h</a:t>
            </a:r>
            <a:r>
              <a:rPr lang="en-US" dirty="0">
                <a:solidFill>
                  <a:schemeClr val="bg1"/>
                </a:solidFill>
              </a:rPr>
              <a:t>e</a:t>
            </a:r>
            <a:r>
              <a:rPr lang="en-US" dirty="0">
                <a:solidFill>
                  <a:schemeClr val="bg1"/>
                </a:solidFill>
                <a:hlinkClick r:id="rId3"/>
              </a:rPr>
              <a:t>a</a:t>
            </a:r>
            <a:r>
              <a:rPr lang="en-US" dirty="0">
                <a:solidFill>
                  <a:schemeClr val="bg1"/>
                </a:solidFill>
              </a:rPr>
              <a:t>d</a:t>
            </a:r>
            <a:r>
              <a:rPr lang="en-US" dirty="0">
                <a:solidFill>
                  <a:schemeClr val="bg1"/>
                </a:solidFill>
                <a:hlinkClick r:id="rId3"/>
              </a:rPr>
              <a:t>w</a:t>
            </a:r>
            <a:r>
              <a:rPr lang="en-US" dirty="0">
                <a:solidFill>
                  <a:schemeClr val="bg1"/>
                </a:solidFill>
              </a:rPr>
              <a:t>a</a:t>
            </a:r>
            <a:r>
              <a:rPr lang="en-US" dirty="0">
                <a:solidFill>
                  <a:schemeClr val="bg1"/>
                </a:solidFill>
                <a:hlinkClick r:id="rId3"/>
              </a:rPr>
              <a:t>t</a:t>
            </a:r>
            <a:r>
              <a:rPr lang="en-US" dirty="0">
                <a:solidFill>
                  <a:schemeClr val="bg1"/>
                </a:solidFill>
              </a:rPr>
              <a:t>e</a:t>
            </a:r>
            <a:r>
              <a:rPr lang="en-US" dirty="0">
                <a:solidFill>
                  <a:schemeClr val="bg1"/>
                </a:solidFill>
                <a:hlinkClick r:id="rId3"/>
              </a:rPr>
              <a:t>r</a:t>
            </a:r>
            <a:r>
              <a:rPr lang="en-US" dirty="0">
                <a:solidFill>
                  <a:schemeClr val="bg1"/>
                </a:solidFill>
              </a:rPr>
              <a:t>s</a:t>
            </a:r>
            <a:r>
              <a:rPr lang="en-US" dirty="0">
                <a:solidFill>
                  <a:schemeClr val="bg1"/>
                </a:solidFill>
                <a:hlinkClick r:id="rId3"/>
              </a:rPr>
              <a:t> </a:t>
            </a:r>
            <a:r>
              <a:rPr lang="en-US" dirty="0">
                <a:solidFill>
                  <a:schemeClr val="bg1"/>
                </a:solidFill>
              </a:rPr>
              <a:t>a</a:t>
            </a:r>
            <a:r>
              <a:rPr lang="en-US" dirty="0">
                <a:solidFill>
                  <a:schemeClr val="bg1"/>
                </a:solidFill>
                <a:hlinkClick r:id="rId3"/>
              </a:rPr>
              <a:t>n</a:t>
            </a:r>
            <a:r>
              <a:rPr lang="en-US" dirty="0">
                <a:solidFill>
                  <a:schemeClr val="bg1"/>
                </a:solidFill>
              </a:rPr>
              <a:t>d</a:t>
            </a:r>
            <a:r>
              <a:rPr lang="en-US" dirty="0">
                <a:solidFill>
                  <a:schemeClr val="bg1"/>
                </a:solidFill>
                <a:hlinkClick r:id="rId3"/>
              </a:rPr>
              <a:t> inner state </a:t>
            </a:r>
            <a:r>
              <a:rPr lang="en-US" dirty="0">
                <a:solidFill>
                  <a:schemeClr val="bg1"/>
                </a:solidFill>
              </a:rPr>
              <a:t>t</a:t>
            </a:r>
            <a:r>
              <a:rPr lang="en-US" dirty="0">
                <a:solidFill>
                  <a:schemeClr val="bg1"/>
                </a:solidFill>
                <a:hlinkClick r:id="rId3"/>
              </a:rPr>
              <a:t>r</a:t>
            </a:r>
            <a:r>
              <a:rPr lang="en-US" dirty="0">
                <a:solidFill>
                  <a:schemeClr val="bg1"/>
                </a:solidFill>
              </a:rPr>
              <a:t>i</a:t>
            </a:r>
            <a:r>
              <a:rPr lang="en-US" dirty="0">
                <a:solidFill>
                  <a:schemeClr val="bg1"/>
                </a:solidFill>
                <a:hlinkClick r:id="rId3"/>
              </a:rPr>
              <a:t>b</a:t>
            </a:r>
            <a:r>
              <a:rPr lang="en-US" dirty="0">
                <a:solidFill>
                  <a:schemeClr val="bg1"/>
                </a:solidFill>
              </a:rPr>
              <a:t>u</a:t>
            </a:r>
            <a:r>
              <a:rPr lang="en-US" dirty="0">
                <a:solidFill>
                  <a:schemeClr val="bg1"/>
                </a:solidFill>
                <a:hlinkClick r:id="rId3"/>
              </a:rPr>
              <a:t>t</a:t>
            </a:r>
            <a:r>
              <a:rPr lang="en-US" dirty="0">
                <a:solidFill>
                  <a:schemeClr val="bg1"/>
                </a:solidFill>
              </a:rPr>
              <a:t>a</a:t>
            </a:r>
            <a:r>
              <a:rPr lang="en-US" dirty="0">
                <a:solidFill>
                  <a:schemeClr val="bg1"/>
                </a:solidFill>
                <a:hlinkClick r:id="rId3"/>
              </a:rPr>
              <a:t>r</a:t>
            </a:r>
            <a:r>
              <a:rPr lang="en-US" dirty="0">
                <a:solidFill>
                  <a:schemeClr val="bg1"/>
                </a:solidFill>
              </a:rPr>
              <a:t>i</a:t>
            </a:r>
            <a:r>
              <a:rPr lang="en-US" dirty="0">
                <a:solidFill>
                  <a:schemeClr val="bg1"/>
                </a:solidFill>
                <a:hlinkClick r:id="rId3"/>
              </a:rPr>
              <a:t>e</a:t>
            </a:r>
            <a:r>
              <a:rPr lang="en-US" dirty="0">
                <a:solidFill>
                  <a:schemeClr val="bg1"/>
                </a:solidFill>
              </a:rPr>
              <a: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Shape 327"/>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a:t>Regional </a:t>
            </a:r>
            <a:r>
              <a:rPr lang="en-US" sz="4400" b="1" i="0" u="none" strike="noStrike" cap="none">
                <a:solidFill>
                  <a:schemeClr val="accent2"/>
                </a:solidFill>
                <a:latin typeface="Arial"/>
                <a:ea typeface="Arial"/>
                <a:cs typeface="Arial"/>
                <a:sym typeface="Arial"/>
              </a:rPr>
              <a:t>Response </a:t>
            </a:r>
          </a:p>
        </p:txBody>
      </p:sp>
      <p:sp>
        <p:nvSpPr>
          <p:cNvPr id="328" name="Shape 328"/>
          <p:cNvSpPr txBox="1">
            <a:spLocks noGrp="1"/>
          </p:cNvSpPr>
          <p:nvPr>
            <p:ph type="body" idx="1"/>
          </p:nvPr>
        </p:nvSpPr>
        <p:spPr>
          <a:xfrm>
            <a:off x="325463" y="1825625"/>
            <a:ext cx="6310114" cy="4575175"/>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2800" b="0" i="0" u="none" strike="noStrike" cap="none" dirty="0">
                <a:solidFill>
                  <a:srgbClr val="9FF6DF"/>
                </a:solidFill>
                <a:latin typeface="Arial"/>
                <a:ea typeface="Arial"/>
                <a:cs typeface="Arial"/>
                <a:sym typeface="Arial"/>
              </a:rPr>
              <a:t>Mandatory Check Stations</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dirty="0">
                <a:solidFill>
                  <a:srgbClr val="9FF6DF"/>
                </a:solidFill>
                <a:latin typeface="Arial"/>
                <a:ea typeface="Arial"/>
                <a:cs typeface="Arial"/>
                <a:sym typeface="Arial"/>
              </a:rPr>
              <a:t>Containment: active management to minimize spread </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dirty="0">
                <a:solidFill>
                  <a:srgbClr val="9FF6DF"/>
                </a:solidFill>
                <a:latin typeface="Arial"/>
                <a:ea typeface="Arial"/>
                <a:cs typeface="Arial"/>
                <a:sym typeface="Arial"/>
              </a:rPr>
              <a:t>Frequent inspections</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dirty="0">
                <a:solidFill>
                  <a:srgbClr val="9FF6DF"/>
                </a:solidFill>
                <a:latin typeface="Arial"/>
                <a:ea typeface="Arial"/>
                <a:cs typeface="Arial"/>
                <a:sym typeface="Arial"/>
              </a:rPr>
              <a:t>Potential citations</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dirty="0">
                <a:solidFill>
                  <a:srgbClr val="9FF6DF"/>
                </a:solidFill>
                <a:latin typeface="Arial"/>
                <a:ea typeface="Arial"/>
                <a:cs typeface="Arial"/>
                <a:sym typeface="Arial"/>
              </a:rPr>
              <a:t>Designed to be outreach and educational</a:t>
            </a:r>
          </a:p>
          <a:p>
            <a:pPr marL="228600" marR="0" lvl="0" indent="-228600" algn="l" rtl="0">
              <a:lnSpc>
                <a:spcPct val="90000"/>
              </a:lnSpc>
              <a:spcBef>
                <a:spcPts val="1000"/>
              </a:spcBef>
              <a:spcAft>
                <a:spcPts val="0"/>
              </a:spcAft>
              <a:buClr>
                <a:srgbClr val="9FF6DF"/>
              </a:buClr>
              <a:buSzPct val="100000"/>
              <a:buFont typeface="Arial"/>
              <a:buChar char="•"/>
            </a:pPr>
            <a:r>
              <a:rPr lang="en-US" sz="2800" b="0" i="0" u="none" strike="noStrike" cap="none" dirty="0">
                <a:solidFill>
                  <a:srgbClr val="9FF6DF"/>
                </a:solidFill>
                <a:latin typeface="Arial"/>
                <a:ea typeface="Arial"/>
                <a:cs typeface="Arial"/>
                <a:sym typeface="Arial"/>
              </a:rPr>
              <a:t>Roving stations located along roadways and waterbodies statewide</a:t>
            </a:r>
          </a:p>
          <a:p>
            <a:pPr marL="228600" marR="0" lvl="0" indent="-228600" algn="l" rtl="0">
              <a:lnSpc>
                <a:spcPct val="90000"/>
              </a:lnSpc>
              <a:spcBef>
                <a:spcPts val="1000"/>
              </a:spcBef>
              <a:buClr>
                <a:srgbClr val="9FF6DF"/>
              </a:buClr>
              <a:buSzPct val="100000"/>
              <a:buFont typeface="Arial"/>
              <a:buNone/>
            </a:pPr>
            <a:endParaRPr sz="2800" b="0" i="0" u="none" strike="noStrike" cap="none" dirty="0">
              <a:solidFill>
                <a:srgbClr val="9FF6DF"/>
              </a:solidFill>
              <a:latin typeface="Arial"/>
              <a:ea typeface="Arial"/>
              <a:cs typeface="Arial"/>
              <a:sym typeface="Arial"/>
            </a:endParaRPr>
          </a:p>
        </p:txBody>
      </p:sp>
      <p:pic>
        <p:nvPicPr>
          <p:cNvPr id="329" name="Shape 329" descr="C:\Users\schuljms\Desktop\AIS\AIS Prevention\Check Stations&amp;Integrated\Pictures\Gavin 1073.jpg"/>
          <p:cNvPicPr preferRelativeResize="0"/>
          <p:nvPr/>
        </p:nvPicPr>
        <p:blipFill rotWithShape="1">
          <a:blip r:embed="rId3">
            <a:alphaModFix/>
          </a:blip>
          <a:srcRect l="55675" b="32973"/>
          <a:stretch/>
        </p:blipFill>
        <p:spPr>
          <a:xfrm>
            <a:off x="6981567" y="1825625"/>
            <a:ext cx="4053017" cy="459671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Shape 334"/>
          <p:cNvSpPr txBox="1">
            <a:spLocks noGrp="1"/>
          </p:cNvSpPr>
          <p:nvPr>
            <p:ph type="title"/>
          </p:nvPr>
        </p:nvSpPr>
        <p:spPr>
          <a:xfrm>
            <a:off x="185980" y="365125"/>
            <a:ext cx="12150398" cy="1076216"/>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accent2"/>
              </a:buClr>
              <a:buSzPct val="25000"/>
              <a:buFont typeface="Arial"/>
              <a:buNone/>
            </a:pPr>
            <a:r>
              <a:rPr lang="en-US" sz="4400" b="1" i="0" u="none" strike="noStrike" cap="none">
                <a:solidFill>
                  <a:schemeClr val="accent2"/>
                </a:solidFill>
                <a:latin typeface="Arial"/>
                <a:ea typeface="Arial"/>
                <a:cs typeface="Arial"/>
                <a:sym typeface="Arial"/>
              </a:rPr>
              <a:t>Decontamination and Prevention</a:t>
            </a:r>
          </a:p>
        </p:txBody>
      </p:sp>
      <p:sp>
        <p:nvSpPr>
          <p:cNvPr id="335" name="Shape 335"/>
          <p:cNvSpPr txBox="1">
            <a:spLocks noGrp="1"/>
          </p:cNvSpPr>
          <p:nvPr>
            <p:ph type="body" idx="1"/>
          </p:nvPr>
        </p:nvSpPr>
        <p:spPr>
          <a:xfrm>
            <a:off x="319300" y="1825625"/>
            <a:ext cx="6847500" cy="4978500"/>
          </a:xfrm>
          <a:prstGeom prst="rect">
            <a:avLst/>
          </a:prstGeom>
          <a:solidFill>
            <a:srgbClr val="493D27"/>
          </a:solidFill>
          <a:ln>
            <a:noFill/>
          </a:ln>
          <a:effectLst>
            <a:outerShdw dist="190500" dir="2700000" algn="tl" rotWithShape="0">
              <a:schemeClr val="accent6"/>
            </a:outerShdw>
          </a:effectLst>
        </p:spPr>
        <p:txBody>
          <a:bodyPr lIns="91425" tIns="45700" rIns="91425" bIns="45700" anchor="t" anchorCtr="0">
            <a:noAutofit/>
          </a:bodyPr>
          <a:lstStyle/>
          <a:p>
            <a:pPr marL="228600" marR="0" lvl="0" indent="-228600" algn="l" rtl="0">
              <a:lnSpc>
                <a:spcPct val="90000"/>
              </a:lnSpc>
              <a:spcBef>
                <a:spcPts val="0"/>
              </a:spcBef>
              <a:spcAft>
                <a:spcPts val="0"/>
              </a:spcAft>
              <a:buClr>
                <a:srgbClr val="9FF6DF"/>
              </a:buClr>
              <a:buSzPct val="100000"/>
              <a:buFont typeface="Arial"/>
              <a:buChar char="•"/>
            </a:pPr>
            <a:r>
              <a:rPr lang="en-US" sz="2800" b="0" i="0" u="none" strike="noStrike" cap="none">
                <a:solidFill>
                  <a:srgbClr val="9FF6DF"/>
                </a:solidFill>
                <a:latin typeface="Arial"/>
                <a:ea typeface="Arial"/>
                <a:cs typeface="Arial"/>
                <a:sym typeface="Arial"/>
              </a:rPr>
              <a:t>Basic Precautions</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Choose equipment that is easily inspected and cleaned.</a:t>
            </a:r>
          </a:p>
          <a:p>
            <a:pPr marL="1143000" marR="0" lvl="2" indent="-228600" algn="l" rtl="0">
              <a:lnSpc>
                <a:spcPct val="90000"/>
              </a:lnSpc>
              <a:spcBef>
                <a:spcPts val="500"/>
              </a:spcBef>
              <a:spcAft>
                <a:spcPts val="0"/>
              </a:spcAft>
              <a:buClr>
                <a:srgbClr val="9FF6DF"/>
              </a:buClr>
              <a:buSzPct val="100000"/>
              <a:buFont typeface="Arial"/>
              <a:buChar char="•"/>
            </a:pPr>
            <a:r>
              <a:rPr lang="en-US" sz="2000" b="0" i="0" u="none" strike="noStrike" cap="none">
                <a:solidFill>
                  <a:srgbClr val="9FF6DF"/>
                </a:solidFill>
                <a:latin typeface="Arial"/>
                <a:ea typeface="Arial"/>
                <a:cs typeface="Arial"/>
                <a:sym typeface="Arial"/>
              </a:rPr>
              <a:t>Wading boots</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Regularly inspect and clean field gear</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Use dedicated equipment for a watershed or waterbody if invasive species are known to be present in one and not the other</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Conduct a Level 1 decontamination whenever you leave the water.</a:t>
            </a:r>
          </a:p>
          <a:p>
            <a:pPr marL="685800" marR="0" lvl="1" indent="-228600" algn="l" rtl="0">
              <a:lnSpc>
                <a:spcPct val="90000"/>
              </a:lnSpc>
              <a:spcBef>
                <a:spcPts val="500"/>
              </a:spcBef>
              <a:spcAft>
                <a:spcPts val="0"/>
              </a:spcAft>
              <a:buClr>
                <a:srgbClr val="9FF6DF"/>
              </a:buClr>
              <a:buSzPct val="100000"/>
              <a:buFont typeface="Arial"/>
              <a:buChar char="•"/>
            </a:pPr>
            <a:r>
              <a:rPr lang="en-US" sz="2400" b="0" i="0" u="none" strike="noStrike" cap="none">
                <a:solidFill>
                  <a:srgbClr val="9FF6DF"/>
                </a:solidFill>
                <a:latin typeface="Arial"/>
                <a:ea typeface="Arial"/>
                <a:cs typeface="Arial"/>
                <a:sym typeface="Arial"/>
              </a:rPr>
              <a:t>Conduct a Level 2 decontamination when moving between waterbodies</a:t>
            </a:r>
          </a:p>
          <a:p>
            <a:pPr marL="228600" marR="0" lvl="0" indent="-228600" algn="l" rtl="0">
              <a:lnSpc>
                <a:spcPct val="90000"/>
              </a:lnSpc>
              <a:spcBef>
                <a:spcPts val="1000"/>
              </a:spcBef>
              <a:buClr>
                <a:srgbClr val="9FF6DF"/>
              </a:buClr>
              <a:buSzPct val="100000"/>
              <a:buFont typeface="Arial"/>
              <a:buNone/>
            </a:pPr>
            <a:endParaRPr sz="2800" b="0" i="0" u="none" strike="noStrike" cap="none">
              <a:solidFill>
                <a:srgbClr val="9FF6DF"/>
              </a:solidFill>
              <a:latin typeface="Arial"/>
              <a:ea typeface="Arial"/>
              <a:cs typeface="Arial"/>
              <a:sym typeface="Arial"/>
            </a:endParaRPr>
          </a:p>
        </p:txBody>
      </p:sp>
      <p:pic>
        <p:nvPicPr>
          <p:cNvPr id="336" name="Shape 336"/>
          <p:cNvPicPr preferRelativeResize="0"/>
          <p:nvPr/>
        </p:nvPicPr>
        <p:blipFill rotWithShape="1">
          <a:blip r:embed="rId3">
            <a:alphaModFix/>
          </a:blip>
          <a:srcRect t="51482" b="8832"/>
          <a:stretch/>
        </p:blipFill>
        <p:spPr>
          <a:xfrm>
            <a:off x="8390238" y="4113212"/>
            <a:ext cx="3649441" cy="2690819"/>
          </a:xfrm>
          <a:prstGeom prst="rect">
            <a:avLst/>
          </a:prstGeom>
          <a:noFill/>
          <a:ln>
            <a:noFill/>
          </a:ln>
        </p:spPr>
      </p:pic>
      <p:pic>
        <p:nvPicPr>
          <p:cNvPr id="337" name="Shape 337"/>
          <p:cNvPicPr preferRelativeResize="0"/>
          <p:nvPr/>
        </p:nvPicPr>
        <p:blipFill rotWithShape="1">
          <a:blip r:embed="rId3">
            <a:alphaModFix/>
          </a:blip>
          <a:srcRect t="3761" b="61342"/>
          <a:stretch/>
        </p:blipFill>
        <p:spPr>
          <a:xfrm>
            <a:off x="7410353" y="1550409"/>
            <a:ext cx="3952746" cy="256280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Shape 343"/>
          <p:cNvSpPr txBox="1">
            <a:spLocks noGrp="1"/>
          </p:cNvSpPr>
          <p:nvPr>
            <p:ph type="title"/>
          </p:nvPr>
        </p:nvSpPr>
        <p:spPr>
          <a:xfrm>
            <a:off x="185975" y="332600"/>
            <a:ext cx="12150299" cy="1029600"/>
          </a:xfrm>
          <a:prstGeom prst="rect">
            <a:avLst/>
          </a:prstGeom>
        </p:spPr>
        <p:txBody>
          <a:bodyPr lIns="91425" tIns="91425" rIns="91425" bIns="91425" anchor="ctr" anchorCtr="0">
            <a:noAutofit/>
          </a:bodyPr>
          <a:lstStyle/>
          <a:p>
            <a:pPr lvl="0">
              <a:spcBef>
                <a:spcPts val="0"/>
              </a:spcBef>
              <a:buNone/>
            </a:pPr>
            <a:r>
              <a:rPr lang="en-US"/>
              <a:t>Bullfrog</a:t>
            </a:r>
          </a:p>
          <a:p>
            <a:pPr lvl="0">
              <a:spcBef>
                <a:spcPts val="0"/>
              </a:spcBef>
              <a:buNone/>
            </a:pPr>
            <a:r>
              <a:rPr lang="en-US" sz="3200" i="1"/>
              <a:t>Lithobates catesbeianus </a:t>
            </a:r>
            <a:r>
              <a:rPr lang="en-US" sz="3200"/>
              <a:t>(Formerly</a:t>
            </a:r>
            <a:r>
              <a:rPr lang="en-US" sz="3200" i="1"/>
              <a:t> Rana catesbeianus</a:t>
            </a:r>
            <a:r>
              <a:rPr lang="en-US" sz="3200"/>
              <a:t>)</a:t>
            </a:r>
          </a:p>
        </p:txBody>
      </p:sp>
      <p:sp>
        <p:nvSpPr>
          <p:cNvPr id="344" name="Shape 344"/>
          <p:cNvSpPr txBox="1">
            <a:spLocks noGrp="1"/>
          </p:cNvSpPr>
          <p:nvPr>
            <p:ph type="body" idx="1"/>
          </p:nvPr>
        </p:nvSpPr>
        <p:spPr>
          <a:xfrm>
            <a:off x="427625" y="1825625"/>
            <a:ext cx="4815000" cy="4351200"/>
          </a:xfrm>
          <a:prstGeom prst="rect">
            <a:avLst/>
          </a:prstGeom>
        </p:spPr>
        <p:txBody>
          <a:bodyPr lIns="91425" tIns="91425" rIns="91425" bIns="91425" anchor="t" anchorCtr="0">
            <a:noAutofit/>
          </a:bodyPr>
          <a:lstStyle/>
          <a:p>
            <a:pPr marL="228600" marR="0" lvl="0" indent="-203200" algn="l" rtl="0">
              <a:lnSpc>
                <a:spcPct val="90000"/>
              </a:lnSpc>
              <a:spcBef>
                <a:spcPts val="0"/>
              </a:spcBef>
              <a:spcAft>
                <a:spcPts val="0"/>
              </a:spcAft>
              <a:buClr>
                <a:srgbClr val="9FF6DF"/>
              </a:buClr>
              <a:buSzPct val="100000"/>
              <a:buFont typeface="Arial"/>
            </a:pPr>
            <a:r>
              <a:rPr lang="en-US"/>
              <a:t>Native to central &amp; eastern US and southeast Canada </a:t>
            </a:r>
          </a:p>
          <a:p>
            <a:pPr marL="228600" marR="0" lvl="0" indent="-228600" algn="l" rtl="0">
              <a:lnSpc>
                <a:spcPct val="90000"/>
              </a:lnSpc>
              <a:spcBef>
                <a:spcPts val="1000"/>
              </a:spcBef>
              <a:spcAft>
                <a:spcPts val="0"/>
              </a:spcAft>
              <a:buClr>
                <a:srgbClr val="9FF6DF"/>
              </a:buClr>
              <a:buSzPct val="114285"/>
              <a:buFont typeface="Arial"/>
            </a:pPr>
            <a:r>
              <a:rPr lang="en-US"/>
              <a:t>Thrive in warm waters of ponds, lakes, marshes, sloughs, irrigation ditches, and streams</a:t>
            </a:r>
          </a:p>
          <a:p>
            <a:pPr marL="228600" marR="0" lvl="0" indent="-228600" algn="l" rtl="0">
              <a:lnSpc>
                <a:spcPct val="90000"/>
              </a:lnSpc>
              <a:spcBef>
                <a:spcPts val="1000"/>
              </a:spcBef>
              <a:spcAft>
                <a:spcPts val="0"/>
              </a:spcAft>
              <a:buSzPct val="114285"/>
            </a:pPr>
            <a:r>
              <a:rPr lang="en-US"/>
              <a:t>Will eat anything that it can fit in its mouth </a:t>
            </a:r>
          </a:p>
        </p:txBody>
      </p:sp>
      <p:pic>
        <p:nvPicPr>
          <p:cNvPr id="345" name="Shape 345"/>
          <p:cNvPicPr preferRelativeResize="0"/>
          <p:nvPr/>
        </p:nvPicPr>
        <p:blipFill>
          <a:blip r:embed="rId3">
            <a:alphaModFix/>
          </a:blip>
          <a:stretch>
            <a:fillRect/>
          </a:stretch>
        </p:blipFill>
        <p:spPr>
          <a:xfrm>
            <a:off x="5743312" y="2315300"/>
            <a:ext cx="6029325" cy="3371850"/>
          </a:xfrm>
          <a:prstGeom prst="rect">
            <a:avLst/>
          </a:prstGeom>
          <a:noFill/>
          <a:ln>
            <a:noFill/>
          </a:ln>
        </p:spPr>
      </p:pic>
      <p:sp>
        <p:nvSpPr>
          <p:cNvPr id="346" name="Shape 346"/>
          <p:cNvSpPr txBox="1"/>
          <p:nvPr/>
        </p:nvSpPr>
        <p:spPr>
          <a:xfrm>
            <a:off x="7958790" y="5687150"/>
            <a:ext cx="1598400" cy="443400"/>
          </a:xfrm>
          <a:prstGeom prst="rect">
            <a:avLst/>
          </a:prstGeom>
          <a:noFill/>
          <a:ln>
            <a:noFill/>
          </a:ln>
        </p:spPr>
        <p:txBody>
          <a:bodyPr lIns="91425" tIns="91425" rIns="91425" bIns="91425" anchor="ctr" anchorCtr="0">
            <a:noAutofit/>
          </a:bodyPr>
          <a:lstStyle/>
          <a:p>
            <a:pPr lvl="0" rtl="0">
              <a:spcBef>
                <a:spcPts val="0"/>
              </a:spcBef>
              <a:buNone/>
            </a:pPr>
            <a:r>
              <a:rPr lang="en-US" u="sng">
                <a:solidFill>
                  <a:schemeClr val="hlink"/>
                </a:solidFill>
                <a:latin typeface="Calibri"/>
                <a:ea typeface="Calibri"/>
                <a:cs typeface="Calibri"/>
                <a:sym typeface="Calibri"/>
                <a:hlinkClick r:id="rId4"/>
              </a:rPr>
              <a:t>Cady May, Flikr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Shape 352"/>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History &amp; Distribution</a:t>
            </a:r>
          </a:p>
        </p:txBody>
      </p:sp>
      <p:sp>
        <p:nvSpPr>
          <p:cNvPr id="353" name="Shape 353"/>
          <p:cNvSpPr txBox="1">
            <a:spLocks noGrp="1"/>
          </p:cNvSpPr>
          <p:nvPr>
            <p:ph type="body" idx="1"/>
          </p:nvPr>
        </p:nvSpPr>
        <p:spPr>
          <a:xfrm>
            <a:off x="285100" y="1763875"/>
            <a:ext cx="4672200" cy="4683900"/>
          </a:xfrm>
          <a:prstGeom prst="rect">
            <a:avLst/>
          </a:prstGeom>
        </p:spPr>
        <p:txBody>
          <a:bodyPr lIns="91425" tIns="91425" rIns="91425" bIns="91425" anchor="t" anchorCtr="0">
            <a:noAutofit/>
          </a:bodyPr>
          <a:lstStyle/>
          <a:p>
            <a:pPr marL="457200" lvl="0" indent="-228600" rtl="0">
              <a:spcBef>
                <a:spcPts val="0"/>
              </a:spcBef>
            </a:pPr>
            <a:r>
              <a:rPr lang="en-US"/>
              <a:t>Introduced to OR in early 1900s as food item &amp; contaminant in fish stocking</a:t>
            </a:r>
          </a:p>
          <a:p>
            <a:pPr marL="457200" lvl="0" indent="-228600" rtl="0">
              <a:spcBef>
                <a:spcPts val="0"/>
              </a:spcBef>
            </a:pPr>
            <a:r>
              <a:rPr lang="en-US"/>
              <a:t>Populations grow rapidly</a:t>
            </a:r>
          </a:p>
          <a:p>
            <a:pPr marL="914400" lvl="1" indent="-228600" rtl="0">
              <a:spcBef>
                <a:spcPts val="0"/>
              </a:spcBef>
            </a:pPr>
            <a:r>
              <a:rPr lang="en-US"/>
              <a:t>Female bullfrog can lay up to 20,000 eggs at once vs. 2,000-5,000 eggs from native frogs</a:t>
            </a:r>
          </a:p>
          <a:p>
            <a:pPr marL="914400" lvl="1" indent="-228600" rtl="0">
              <a:spcBef>
                <a:spcPts val="0"/>
              </a:spcBef>
            </a:pPr>
            <a:r>
              <a:rPr lang="en-US"/>
              <a:t>Limited number of predators</a:t>
            </a:r>
          </a:p>
        </p:txBody>
      </p:sp>
      <p:pic>
        <p:nvPicPr>
          <p:cNvPr id="354" name="Shape 354"/>
          <p:cNvPicPr preferRelativeResize="0"/>
          <p:nvPr/>
        </p:nvPicPr>
        <p:blipFill>
          <a:blip r:embed="rId3">
            <a:alphaModFix/>
          </a:blip>
          <a:stretch>
            <a:fillRect/>
          </a:stretch>
        </p:blipFill>
        <p:spPr>
          <a:xfrm>
            <a:off x="5299888" y="1844737"/>
            <a:ext cx="6522161" cy="4205375"/>
          </a:xfrm>
          <a:prstGeom prst="rect">
            <a:avLst/>
          </a:prstGeom>
          <a:noFill/>
          <a:ln>
            <a:noFill/>
          </a:ln>
        </p:spPr>
      </p:pic>
      <p:sp>
        <p:nvSpPr>
          <p:cNvPr id="355" name="Shape 355"/>
          <p:cNvSpPr txBox="1"/>
          <p:nvPr/>
        </p:nvSpPr>
        <p:spPr>
          <a:xfrm>
            <a:off x="8192665" y="6050125"/>
            <a:ext cx="857400" cy="396000"/>
          </a:xfrm>
          <a:prstGeom prst="rect">
            <a:avLst/>
          </a:prstGeom>
          <a:noFill/>
          <a:ln>
            <a:noFill/>
          </a:ln>
        </p:spPr>
        <p:txBody>
          <a:bodyPr lIns="91425" tIns="91425" rIns="91425" bIns="91425" anchor="t" anchorCtr="0">
            <a:noAutofit/>
          </a:bodyPr>
          <a:lstStyle/>
          <a:p>
            <a:pPr lvl="0" rtl="0">
              <a:spcBef>
                <a:spcPts val="0"/>
              </a:spcBef>
              <a:buNone/>
            </a:pPr>
            <a:r>
              <a:rPr lang="en-US" u="sng">
                <a:solidFill>
                  <a:schemeClr val="hlink"/>
                </a:solidFill>
                <a:latin typeface="Calibri"/>
                <a:ea typeface="Calibri"/>
                <a:cs typeface="Calibri"/>
                <a:sym typeface="Calibri"/>
                <a:hlinkClick r:id="rId4"/>
              </a:rPr>
              <a:t>USGS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Identification</a:t>
            </a:r>
          </a:p>
        </p:txBody>
      </p:sp>
      <p:sp>
        <p:nvSpPr>
          <p:cNvPr id="362" name="Shape 362"/>
          <p:cNvSpPr txBox="1">
            <a:spLocks noGrp="1"/>
          </p:cNvSpPr>
          <p:nvPr>
            <p:ph type="body" idx="1"/>
          </p:nvPr>
        </p:nvSpPr>
        <p:spPr>
          <a:xfrm>
            <a:off x="312875" y="1956574"/>
            <a:ext cx="4349700" cy="4025400"/>
          </a:xfrm>
          <a:prstGeom prst="rect">
            <a:avLst/>
          </a:prstGeom>
        </p:spPr>
        <p:txBody>
          <a:bodyPr lIns="91425" tIns="91425" rIns="91425" bIns="91425" anchor="t" anchorCtr="0">
            <a:noAutofit/>
          </a:bodyPr>
          <a:lstStyle/>
          <a:p>
            <a:pPr marL="457200" lvl="0" indent="-228600" rtl="0">
              <a:spcBef>
                <a:spcPts val="0"/>
              </a:spcBef>
            </a:pPr>
            <a:r>
              <a:rPr lang="en-US"/>
              <a:t>Adults 3.5-8 inches, tadpoles 4-6 inches</a:t>
            </a:r>
          </a:p>
          <a:p>
            <a:pPr marL="457200" lvl="0" indent="-228600" rtl="0">
              <a:spcBef>
                <a:spcPts val="0"/>
              </a:spcBef>
            </a:pPr>
            <a:r>
              <a:rPr lang="en-US"/>
              <a:t>Largest frog in the US (up to 1 lb.)</a:t>
            </a:r>
          </a:p>
          <a:p>
            <a:pPr marL="457200" lvl="0" indent="-228600" rtl="0">
              <a:spcBef>
                <a:spcPts val="0"/>
              </a:spcBef>
            </a:pPr>
            <a:r>
              <a:rPr lang="en-US"/>
              <a:t>Usually green, mottled with brown</a:t>
            </a:r>
          </a:p>
          <a:p>
            <a:pPr marL="457200" lvl="0" indent="-228600" rtl="0">
              <a:spcBef>
                <a:spcPts val="0"/>
              </a:spcBef>
            </a:pPr>
            <a:r>
              <a:rPr lang="en-US"/>
              <a:t>Golden eyes &amp; large tympanum </a:t>
            </a:r>
          </a:p>
          <a:p>
            <a:pPr marL="0" lvl="0" indent="0">
              <a:spcBef>
                <a:spcPts val="0"/>
              </a:spcBef>
              <a:buNone/>
            </a:pPr>
            <a:endParaRPr/>
          </a:p>
        </p:txBody>
      </p:sp>
      <p:pic>
        <p:nvPicPr>
          <p:cNvPr id="363" name="Shape 363"/>
          <p:cNvPicPr preferRelativeResize="0"/>
          <p:nvPr/>
        </p:nvPicPr>
        <p:blipFill>
          <a:blip r:embed="rId3">
            <a:alphaModFix/>
          </a:blip>
          <a:stretch>
            <a:fillRect/>
          </a:stretch>
        </p:blipFill>
        <p:spPr>
          <a:xfrm>
            <a:off x="5006949" y="1592125"/>
            <a:ext cx="4042775" cy="3027199"/>
          </a:xfrm>
          <a:prstGeom prst="rect">
            <a:avLst/>
          </a:prstGeom>
          <a:noFill/>
          <a:ln>
            <a:noFill/>
          </a:ln>
        </p:spPr>
      </p:pic>
      <p:sp>
        <p:nvSpPr>
          <p:cNvPr id="364" name="Shape 364"/>
          <p:cNvSpPr txBox="1"/>
          <p:nvPr/>
        </p:nvSpPr>
        <p:spPr>
          <a:xfrm>
            <a:off x="5006937" y="4543125"/>
            <a:ext cx="3215100" cy="396000"/>
          </a:xfrm>
          <a:prstGeom prst="rect">
            <a:avLst/>
          </a:prstGeom>
          <a:noFill/>
          <a:ln>
            <a:noFill/>
          </a:ln>
        </p:spPr>
        <p:txBody>
          <a:bodyPr lIns="91425" tIns="91425" rIns="91425" bIns="91425" anchor="t" anchorCtr="0">
            <a:noAutofit/>
          </a:bodyPr>
          <a:lstStyle/>
          <a:p>
            <a:pPr lvl="0">
              <a:spcBef>
                <a:spcPts val="0"/>
              </a:spcBef>
              <a:buNone/>
            </a:pPr>
            <a:r>
              <a:rPr lang="en-US" u="sng">
                <a:solidFill>
                  <a:schemeClr val="hlink"/>
                </a:solidFill>
                <a:latin typeface="Calibri"/>
                <a:ea typeface="Calibri"/>
                <a:cs typeface="Calibri"/>
                <a:sym typeface="Calibri"/>
                <a:hlinkClick r:id="rId4"/>
              </a:rPr>
              <a:t>Carl D. Howe</a:t>
            </a:r>
          </a:p>
        </p:txBody>
      </p:sp>
      <p:pic>
        <p:nvPicPr>
          <p:cNvPr id="365" name="Shape 365"/>
          <p:cNvPicPr preferRelativeResize="0"/>
          <p:nvPr/>
        </p:nvPicPr>
        <p:blipFill rotWithShape="1">
          <a:blip r:embed="rId5">
            <a:alphaModFix/>
          </a:blip>
          <a:srcRect l="5066" t="18173" r="5424" b="11249"/>
          <a:stretch/>
        </p:blipFill>
        <p:spPr>
          <a:xfrm>
            <a:off x="6833575" y="3967725"/>
            <a:ext cx="5115799" cy="2567974"/>
          </a:xfrm>
          <a:prstGeom prst="rect">
            <a:avLst/>
          </a:prstGeom>
          <a:noFill/>
          <a:ln>
            <a:noFill/>
          </a:ln>
        </p:spPr>
      </p:pic>
      <p:sp>
        <p:nvSpPr>
          <p:cNvPr id="366" name="Shape 366"/>
          <p:cNvSpPr txBox="1"/>
          <p:nvPr/>
        </p:nvSpPr>
        <p:spPr>
          <a:xfrm>
            <a:off x="7311175" y="4100125"/>
            <a:ext cx="1540800" cy="342300"/>
          </a:xfrm>
          <a:prstGeom prst="rect">
            <a:avLst/>
          </a:prstGeom>
          <a:noFill/>
          <a:ln>
            <a:noFill/>
          </a:ln>
        </p:spPr>
        <p:txBody>
          <a:bodyPr lIns="91425" tIns="91425" rIns="91425" bIns="91425" anchor="t" anchorCtr="0">
            <a:noAutofit/>
          </a:bodyPr>
          <a:lstStyle/>
          <a:p>
            <a:pPr lvl="0">
              <a:spcBef>
                <a:spcPts val="0"/>
              </a:spcBef>
              <a:buNone/>
            </a:pPr>
            <a:r>
              <a:rPr lang="en-US">
                <a:solidFill>
                  <a:srgbClr val="FFFFFF"/>
                </a:solidFill>
              </a:rPr>
              <a:t>Red-legged frog</a:t>
            </a:r>
          </a:p>
        </p:txBody>
      </p:sp>
      <p:sp>
        <p:nvSpPr>
          <p:cNvPr id="367" name="Shape 367"/>
          <p:cNvSpPr txBox="1"/>
          <p:nvPr/>
        </p:nvSpPr>
        <p:spPr>
          <a:xfrm>
            <a:off x="10434375" y="4035175"/>
            <a:ext cx="955500" cy="472200"/>
          </a:xfrm>
          <a:prstGeom prst="rect">
            <a:avLst/>
          </a:prstGeom>
          <a:noFill/>
          <a:ln>
            <a:noFill/>
          </a:ln>
        </p:spPr>
        <p:txBody>
          <a:bodyPr lIns="91425" tIns="91425" rIns="91425" bIns="91425" anchor="ctr" anchorCtr="0">
            <a:noAutofit/>
          </a:bodyPr>
          <a:lstStyle/>
          <a:p>
            <a:pPr lvl="0" rtl="0">
              <a:spcBef>
                <a:spcPts val="0"/>
              </a:spcBef>
              <a:buNone/>
            </a:pPr>
            <a:r>
              <a:rPr lang="en-US">
                <a:solidFill>
                  <a:srgbClr val="FFFFFF"/>
                </a:solidFill>
              </a:rPr>
              <a:t>Bullfrog</a:t>
            </a:r>
          </a:p>
        </p:txBody>
      </p:sp>
      <p:sp>
        <p:nvSpPr>
          <p:cNvPr id="368" name="Shape 368"/>
          <p:cNvSpPr txBox="1"/>
          <p:nvPr/>
        </p:nvSpPr>
        <p:spPr>
          <a:xfrm>
            <a:off x="8302587" y="6462000"/>
            <a:ext cx="3215100" cy="396000"/>
          </a:xfrm>
          <a:prstGeom prst="rect">
            <a:avLst/>
          </a:prstGeom>
          <a:noFill/>
          <a:ln>
            <a:noFill/>
          </a:ln>
        </p:spPr>
        <p:txBody>
          <a:bodyPr lIns="91425" tIns="91425" rIns="91425" bIns="91425" anchor="t" anchorCtr="0">
            <a:noAutofit/>
          </a:bodyPr>
          <a:lstStyle/>
          <a:p>
            <a:pPr lvl="0" rtl="0">
              <a:spcBef>
                <a:spcPts val="0"/>
              </a:spcBef>
              <a:buNone/>
            </a:pPr>
            <a:r>
              <a:rPr lang="en-US" u="sng">
                <a:solidFill>
                  <a:schemeClr val="hlink"/>
                </a:solidFill>
                <a:latin typeface="Calibri"/>
                <a:ea typeface="Calibri"/>
                <a:cs typeface="Calibri"/>
                <a:sym typeface="Calibri"/>
                <a:hlinkClick r:id="rId6"/>
              </a:rPr>
              <a:t>Alderleaf Wilderness College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Shape 374"/>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Impacts</a:t>
            </a:r>
          </a:p>
        </p:txBody>
      </p:sp>
      <p:sp>
        <p:nvSpPr>
          <p:cNvPr id="375" name="Shape 375"/>
          <p:cNvSpPr txBox="1">
            <a:spLocks noGrp="1"/>
          </p:cNvSpPr>
          <p:nvPr>
            <p:ph type="body" idx="1"/>
          </p:nvPr>
        </p:nvSpPr>
        <p:spPr>
          <a:xfrm>
            <a:off x="838200" y="1825625"/>
            <a:ext cx="5560500" cy="4351200"/>
          </a:xfrm>
          <a:prstGeom prst="rect">
            <a:avLst/>
          </a:prstGeom>
        </p:spPr>
        <p:txBody>
          <a:bodyPr lIns="91425" tIns="91425" rIns="91425" bIns="91425" anchor="t" anchorCtr="0">
            <a:noAutofit/>
          </a:bodyPr>
          <a:lstStyle/>
          <a:p>
            <a:pPr marL="457200" lvl="0" indent="-228600" rtl="0">
              <a:spcBef>
                <a:spcPts val="0"/>
              </a:spcBef>
            </a:pPr>
            <a:r>
              <a:rPr lang="en-US"/>
              <a:t>Decline in native frogs, snakes, and amphibians</a:t>
            </a:r>
          </a:p>
          <a:p>
            <a:pPr marL="457200" lvl="0" indent="-228600" rtl="0">
              <a:spcBef>
                <a:spcPts val="0"/>
              </a:spcBef>
            </a:pPr>
            <a:r>
              <a:rPr lang="en-US"/>
              <a:t>Spread Ranavirosis- infects native frogs</a:t>
            </a:r>
          </a:p>
          <a:p>
            <a:pPr marL="457200" lvl="0" indent="-228600" rtl="0">
              <a:spcBef>
                <a:spcPts val="0"/>
              </a:spcBef>
            </a:pPr>
            <a:r>
              <a:rPr lang="en-US"/>
              <a:t>Carrier of chytrid fungus- contributes to worldwide decline in frog populations</a:t>
            </a:r>
          </a:p>
          <a:p>
            <a:pPr marL="457200" lvl="0" indent="-228600">
              <a:spcBef>
                <a:spcPts val="0"/>
              </a:spcBef>
            </a:pPr>
            <a:r>
              <a:rPr lang="en-US"/>
              <a:t>Damage to water supply infrastructure </a:t>
            </a:r>
          </a:p>
        </p:txBody>
      </p:sp>
      <p:pic>
        <p:nvPicPr>
          <p:cNvPr id="376" name="Shape 376"/>
          <p:cNvPicPr preferRelativeResize="0"/>
          <p:nvPr/>
        </p:nvPicPr>
        <p:blipFill>
          <a:blip r:embed="rId3">
            <a:alphaModFix/>
          </a:blip>
          <a:stretch>
            <a:fillRect/>
          </a:stretch>
        </p:blipFill>
        <p:spPr>
          <a:xfrm>
            <a:off x="6788675" y="2153375"/>
            <a:ext cx="4876800" cy="3695700"/>
          </a:xfrm>
          <a:prstGeom prst="rect">
            <a:avLst/>
          </a:prstGeom>
          <a:noFill/>
          <a:ln>
            <a:noFill/>
          </a:ln>
        </p:spPr>
      </p:pic>
      <p:sp>
        <p:nvSpPr>
          <p:cNvPr id="377" name="Shape 377"/>
          <p:cNvSpPr txBox="1"/>
          <p:nvPr/>
        </p:nvSpPr>
        <p:spPr>
          <a:xfrm>
            <a:off x="8668118" y="5849075"/>
            <a:ext cx="1661700" cy="396000"/>
          </a:xfrm>
          <a:prstGeom prst="rect">
            <a:avLst/>
          </a:prstGeom>
          <a:noFill/>
          <a:ln>
            <a:noFill/>
          </a:ln>
        </p:spPr>
        <p:txBody>
          <a:bodyPr lIns="91425" tIns="91425" rIns="91425" bIns="91425" anchor="t" anchorCtr="0">
            <a:noAutofit/>
          </a:bodyPr>
          <a:lstStyle/>
          <a:p>
            <a:pPr lvl="0" rtl="0">
              <a:spcBef>
                <a:spcPts val="0"/>
              </a:spcBef>
              <a:buNone/>
            </a:pPr>
            <a:r>
              <a:rPr lang="en-US" u="sng">
                <a:solidFill>
                  <a:schemeClr val="hlink"/>
                </a:solidFill>
                <a:latin typeface="Calibri"/>
                <a:ea typeface="Calibri"/>
                <a:cs typeface="Calibri"/>
                <a:sym typeface="Calibri"/>
                <a:hlinkClick r:id="rId4"/>
              </a:rPr>
              <a:t>ODFW, Flickr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Shape 383"/>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Regulations</a:t>
            </a:r>
          </a:p>
        </p:txBody>
      </p:sp>
      <p:sp>
        <p:nvSpPr>
          <p:cNvPr id="384" name="Shape 384"/>
          <p:cNvSpPr txBox="1">
            <a:spLocks noGrp="1"/>
          </p:cNvSpPr>
          <p:nvPr>
            <p:ph type="body" idx="1"/>
          </p:nvPr>
        </p:nvSpPr>
        <p:spPr>
          <a:xfrm>
            <a:off x="975450" y="1776975"/>
            <a:ext cx="10241100" cy="4595100"/>
          </a:xfrm>
          <a:prstGeom prst="rect">
            <a:avLst/>
          </a:prstGeom>
        </p:spPr>
        <p:txBody>
          <a:bodyPr lIns="91425" tIns="91425" rIns="91425" bIns="91425" anchor="t" anchorCtr="0">
            <a:noAutofit/>
          </a:bodyPr>
          <a:lstStyle/>
          <a:p>
            <a:pPr marL="457200" lvl="0" indent="-406400" rtl="0">
              <a:lnSpc>
                <a:spcPct val="115000"/>
              </a:lnSpc>
              <a:spcBef>
                <a:spcPts val="0"/>
              </a:spcBef>
              <a:buClr>
                <a:srgbClr val="9FF6DF"/>
              </a:buClr>
              <a:buSzPct val="100000"/>
            </a:pPr>
            <a:r>
              <a:rPr lang="en-US" dirty="0">
                <a:solidFill>
                  <a:srgbClr val="9FF6DF"/>
                </a:solidFill>
              </a:rPr>
              <a:t>In </a:t>
            </a:r>
            <a:r>
              <a:rPr lang="en-US" sz="2800" dirty="0">
                <a:solidFill>
                  <a:srgbClr val="9FF6DF"/>
                </a:solidFill>
              </a:rPr>
              <a:t>OR, WA, and CA bullfrogs are classified as controlled species</a:t>
            </a:r>
          </a:p>
          <a:p>
            <a:pPr marL="914400" lvl="1" indent="-406400" rtl="0">
              <a:lnSpc>
                <a:spcPct val="115000"/>
              </a:lnSpc>
              <a:spcBef>
                <a:spcPts val="0"/>
              </a:spcBef>
              <a:buClr>
                <a:srgbClr val="9FF6DF"/>
              </a:buClr>
              <a:buSzPct val="100000"/>
            </a:pPr>
            <a:r>
              <a:rPr lang="en-US" sz="2800" dirty="0">
                <a:solidFill>
                  <a:srgbClr val="9FF6DF"/>
                </a:solidFill>
              </a:rPr>
              <a:t>People allowed to trap and kill bullfrogs without a permit (OAR 635-056-0070 Controlled Species). </a:t>
            </a:r>
          </a:p>
          <a:p>
            <a:pPr marL="457200" lvl="0" indent="-406400" rtl="0">
              <a:lnSpc>
                <a:spcPct val="115000"/>
              </a:lnSpc>
              <a:spcBef>
                <a:spcPts val="0"/>
              </a:spcBef>
              <a:buClr>
                <a:srgbClr val="9FF6DF"/>
              </a:buClr>
              <a:buSzPct val="100000"/>
            </a:pPr>
            <a:r>
              <a:rPr lang="en-US" sz="2800" dirty="0">
                <a:solidFill>
                  <a:srgbClr val="9FF6DF"/>
                </a:solidFill>
              </a:rPr>
              <a:t>Individual bullfrogs may be collected from the wild and held indoors in an escape proof aquarium </a:t>
            </a:r>
            <a:r>
              <a:rPr lang="en-US" dirty="0">
                <a:solidFill>
                  <a:srgbClr val="9FF6DF"/>
                </a:solidFill>
              </a:rPr>
              <a:t>(</a:t>
            </a:r>
            <a:r>
              <a:rPr lang="en-US" sz="2800" dirty="0">
                <a:solidFill>
                  <a:srgbClr val="9FF6DF"/>
                </a:solidFill>
              </a:rPr>
              <a:t>OAR 635-044-0035)</a:t>
            </a:r>
          </a:p>
          <a:p>
            <a:pPr marL="914400" lvl="1" indent="-406400" rtl="0">
              <a:lnSpc>
                <a:spcPct val="115000"/>
              </a:lnSpc>
              <a:spcBef>
                <a:spcPts val="0"/>
              </a:spcBef>
              <a:buClr>
                <a:srgbClr val="9FF6DF"/>
              </a:buClr>
              <a:buSzPct val="100000"/>
            </a:pPr>
            <a:r>
              <a:rPr lang="en-US" sz="2800" dirty="0">
                <a:solidFill>
                  <a:srgbClr val="9FF6DF"/>
                </a:solidFill>
              </a:rPr>
              <a:t>Release is prohibited unless the person first obtains a permit from the Director. </a:t>
            </a:r>
          </a:p>
          <a:p>
            <a:pPr marL="457200" lvl="0" indent="-406400" rtl="0">
              <a:lnSpc>
                <a:spcPct val="115000"/>
              </a:lnSpc>
              <a:spcBef>
                <a:spcPts val="0"/>
              </a:spcBef>
              <a:buClr>
                <a:srgbClr val="9FF6DF"/>
              </a:buClr>
              <a:buSzPct val="100000"/>
            </a:pPr>
            <a:r>
              <a:rPr lang="en-US" dirty="0">
                <a:solidFill>
                  <a:srgbClr val="9FF6DF"/>
                </a:solidFill>
              </a:rPr>
              <a:t>Call </a:t>
            </a:r>
            <a:r>
              <a:rPr lang="en-US" sz="2800" dirty="0">
                <a:solidFill>
                  <a:srgbClr val="9FF6DF"/>
                </a:solidFill>
              </a:rPr>
              <a:t>1-866-Invader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Shape 390"/>
          <p:cNvSpPr txBox="1">
            <a:spLocks noGrp="1"/>
          </p:cNvSpPr>
          <p:nvPr>
            <p:ph type="title"/>
          </p:nvPr>
        </p:nvSpPr>
        <p:spPr>
          <a:xfrm>
            <a:off x="185975" y="269250"/>
            <a:ext cx="12150299" cy="1108500"/>
          </a:xfrm>
          <a:prstGeom prst="rect">
            <a:avLst/>
          </a:prstGeom>
        </p:spPr>
        <p:txBody>
          <a:bodyPr lIns="91425" tIns="91425" rIns="91425" bIns="91425" anchor="ctr" anchorCtr="0">
            <a:noAutofit/>
          </a:bodyPr>
          <a:lstStyle/>
          <a:p>
            <a:pPr lvl="0">
              <a:spcBef>
                <a:spcPts val="0"/>
              </a:spcBef>
              <a:buNone/>
            </a:pPr>
            <a:r>
              <a:rPr lang="en-US"/>
              <a:t>Nutria</a:t>
            </a:r>
          </a:p>
          <a:p>
            <a:pPr lvl="0">
              <a:spcBef>
                <a:spcPts val="0"/>
              </a:spcBef>
              <a:buNone/>
            </a:pPr>
            <a:r>
              <a:rPr lang="en-US" sz="3300" i="1"/>
              <a:t>Myocastor coypus</a:t>
            </a:r>
          </a:p>
        </p:txBody>
      </p:sp>
      <p:sp>
        <p:nvSpPr>
          <p:cNvPr id="391" name="Shape 391"/>
          <p:cNvSpPr txBox="1">
            <a:spLocks noGrp="1"/>
          </p:cNvSpPr>
          <p:nvPr>
            <p:ph type="body" idx="1"/>
          </p:nvPr>
        </p:nvSpPr>
        <p:spPr>
          <a:xfrm>
            <a:off x="419225" y="2426100"/>
            <a:ext cx="4673100" cy="2894400"/>
          </a:xfrm>
          <a:prstGeom prst="rect">
            <a:avLst/>
          </a:prstGeom>
        </p:spPr>
        <p:txBody>
          <a:bodyPr lIns="91425" tIns="91425" rIns="91425" bIns="91425" anchor="t" anchorCtr="0">
            <a:noAutofit/>
          </a:bodyPr>
          <a:lstStyle/>
          <a:p>
            <a:pPr marL="457200" lvl="0" indent="-228600" rtl="0">
              <a:spcBef>
                <a:spcPts val="0"/>
              </a:spcBef>
            </a:pPr>
            <a:r>
              <a:rPr lang="en-US"/>
              <a:t>Semiaquatic rodent</a:t>
            </a:r>
          </a:p>
          <a:p>
            <a:pPr marL="457200" lvl="0" indent="-228600" rtl="0">
              <a:spcBef>
                <a:spcPts val="0"/>
              </a:spcBef>
            </a:pPr>
            <a:r>
              <a:rPr lang="en-US"/>
              <a:t>Native to South America</a:t>
            </a:r>
          </a:p>
          <a:p>
            <a:pPr marL="457200" lvl="0" indent="-228600" rtl="0">
              <a:spcBef>
                <a:spcPts val="0"/>
              </a:spcBef>
            </a:pPr>
            <a:r>
              <a:rPr lang="en-US"/>
              <a:t>Burrows into banks of rivers, lakes, and ponds</a:t>
            </a:r>
          </a:p>
          <a:p>
            <a:pPr marL="457200" lvl="0" indent="-228600" rtl="0">
              <a:spcBef>
                <a:spcPts val="0"/>
              </a:spcBef>
            </a:pPr>
            <a:r>
              <a:rPr lang="en-US"/>
              <a:t>Typically nocturnal</a:t>
            </a:r>
          </a:p>
          <a:p>
            <a:pPr marL="0" lvl="0" indent="0" rtl="0">
              <a:spcBef>
                <a:spcPts val="0"/>
              </a:spcBef>
              <a:buNone/>
            </a:pPr>
            <a:endParaRPr/>
          </a:p>
          <a:p>
            <a:pPr marL="0" lvl="0" indent="0" rtl="0">
              <a:spcBef>
                <a:spcPts val="0"/>
              </a:spcBef>
              <a:buNone/>
            </a:pPr>
            <a:endParaRPr/>
          </a:p>
        </p:txBody>
      </p:sp>
      <p:pic>
        <p:nvPicPr>
          <p:cNvPr id="392" name="Shape 392"/>
          <p:cNvPicPr preferRelativeResize="0"/>
          <p:nvPr/>
        </p:nvPicPr>
        <p:blipFill>
          <a:blip r:embed="rId3">
            <a:alphaModFix/>
          </a:blip>
          <a:stretch>
            <a:fillRect/>
          </a:stretch>
        </p:blipFill>
        <p:spPr>
          <a:xfrm>
            <a:off x="5664074" y="2256962"/>
            <a:ext cx="5866700" cy="3232674"/>
          </a:xfrm>
          <a:prstGeom prst="rect">
            <a:avLst/>
          </a:prstGeom>
          <a:noFill/>
          <a:ln>
            <a:noFill/>
          </a:ln>
        </p:spPr>
      </p:pic>
      <p:sp>
        <p:nvSpPr>
          <p:cNvPr id="393" name="Shape 393"/>
          <p:cNvSpPr txBox="1"/>
          <p:nvPr/>
        </p:nvSpPr>
        <p:spPr>
          <a:xfrm>
            <a:off x="7619654" y="5489625"/>
            <a:ext cx="2761200" cy="396000"/>
          </a:xfrm>
          <a:prstGeom prst="rect">
            <a:avLst/>
          </a:prstGeom>
          <a:noFill/>
          <a:ln>
            <a:noFill/>
          </a:ln>
        </p:spPr>
        <p:txBody>
          <a:bodyPr lIns="91425" tIns="91425" rIns="91425" bIns="91425" anchor="t" anchorCtr="0">
            <a:noAutofit/>
          </a:bodyPr>
          <a:lstStyle/>
          <a:p>
            <a:pPr lvl="0" rtl="0">
              <a:spcBef>
                <a:spcPts val="0"/>
              </a:spcBef>
              <a:buNone/>
            </a:pPr>
            <a:r>
              <a:rPr lang="en-US" u="sng">
                <a:solidFill>
                  <a:schemeClr val="hlink"/>
                </a:solidFill>
                <a:latin typeface="Calibri"/>
                <a:ea typeface="Calibri"/>
                <a:cs typeface="Calibri"/>
                <a:sym typeface="Calibri"/>
                <a:hlinkClick r:id="rId4"/>
              </a:rPr>
              <a:t>Don VandeBergh, ODFW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History &amp; Distribution</a:t>
            </a:r>
          </a:p>
        </p:txBody>
      </p:sp>
      <p:sp>
        <p:nvSpPr>
          <p:cNvPr id="400" name="Shape 400"/>
          <p:cNvSpPr txBox="1">
            <a:spLocks noGrp="1"/>
          </p:cNvSpPr>
          <p:nvPr>
            <p:ph type="body" idx="1"/>
          </p:nvPr>
        </p:nvSpPr>
        <p:spPr>
          <a:xfrm>
            <a:off x="566300" y="1825625"/>
            <a:ext cx="6035700" cy="4351200"/>
          </a:xfrm>
          <a:prstGeom prst="rect">
            <a:avLst/>
          </a:prstGeom>
        </p:spPr>
        <p:txBody>
          <a:bodyPr lIns="91425" tIns="91425" rIns="91425" bIns="91425" anchor="t" anchorCtr="0">
            <a:noAutofit/>
          </a:bodyPr>
          <a:lstStyle/>
          <a:p>
            <a:pPr marL="457200" lvl="0" indent="-228600" rtl="0">
              <a:spcBef>
                <a:spcPts val="0"/>
              </a:spcBef>
            </a:pPr>
            <a:r>
              <a:rPr lang="en-US"/>
              <a:t>Introduced to Western US as early as 1899 for their fur</a:t>
            </a:r>
          </a:p>
          <a:p>
            <a:pPr marL="914400" lvl="1" indent="-228600" rtl="0">
              <a:spcBef>
                <a:spcPts val="0"/>
              </a:spcBef>
            </a:pPr>
            <a:r>
              <a:rPr lang="en-US"/>
              <a:t>Escaped and were intentionally introduced into natural and artificial streams, ponds, and rivers</a:t>
            </a:r>
          </a:p>
          <a:p>
            <a:pPr marL="457200" lvl="0" indent="-228600">
              <a:spcBef>
                <a:spcPts val="0"/>
              </a:spcBef>
            </a:pPr>
            <a:r>
              <a:rPr lang="en-US"/>
              <a:t>Lowland areas of Western OR, including Willamette river and coastal areas, have well-established populations dating back to 1930s</a:t>
            </a:r>
          </a:p>
        </p:txBody>
      </p:sp>
      <p:sp>
        <p:nvSpPr>
          <p:cNvPr id="401" name="Shape 401"/>
          <p:cNvSpPr txBox="1"/>
          <p:nvPr/>
        </p:nvSpPr>
        <p:spPr>
          <a:xfrm>
            <a:off x="8601242" y="6222525"/>
            <a:ext cx="2501100" cy="443400"/>
          </a:xfrm>
          <a:prstGeom prst="rect">
            <a:avLst/>
          </a:prstGeom>
          <a:noFill/>
          <a:ln>
            <a:noFill/>
          </a:ln>
        </p:spPr>
        <p:txBody>
          <a:bodyPr lIns="91425" tIns="91425" rIns="91425" bIns="91425" anchor="ctr" anchorCtr="0">
            <a:noAutofit/>
          </a:bodyPr>
          <a:lstStyle/>
          <a:p>
            <a:pPr lvl="0" rtl="0">
              <a:spcBef>
                <a:spcPts val="0"/>
              </a:spcBef>
              <a:buNone/>
            </a:pPr>
            <a:r>
              <a:rPr lang="en-US" u="sng">
                <a:solidFill>
                  <a:schemeClr val="hlink"/>
                </a:solidFill>
                <a:latin typeface="Calibri"/>
                <a:ea typeface="Calibri"/>
                <a:cs typeface="Calibri"/>
                <a:sym typeface="Calibri"/>
                <a:hlinkClick r:id="rId3"/>
              </a:rPr>
              <a:t>Trevor Sheffels, USFWS</a:t>
            </a:r>
          </a:p>
        </p:txBody>
      </p:sp>
      <p:pic>
        <p:nvPicPr>
          <p:cNvPr id="402" name="Shape 402"/>
          <p:cNvPicPr preferRelativeResize="0"/>
          <p:nvPr/>
        </p:nvPicPr>
        <p:blipFill>
          <a:blip r:embed="rId4">
            <a:alphaModFix/>
          </a:blip>
          <a:stretch>
            <a:fillRect/>
          </a:stretch>
        </p:blipFill>
        <p:spPr>
          <a:xfrm>
            <a:off x="7450250" y="1779912"/>
            <a:ext cx="3885263" cy="454332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Shape 408"/>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Identification</a:t>
            </a:r>
          </a:p>
        </p:txBody>
      </p:sp>
      <p:sp>
        <p:nvSpPr>
          <p:cNvPr id="409" name="Shape 409"/>
          <p:cNvSpPr txBox="1">
            <a:spLocks noGrp="1"/>
          </p:cNvSpPr>
          <p:nvPr>
            <p:ph type="body" idx="1"/>
          </p:nvPr>
        </p:nvSpPr>
        <p:spPr>
          <a:xfrm>
            <a:off x="838200" y="1645150"/>
            <a:ext cx="4745100" cy="3380700"/>
          </a:xfrm>
          <a:prstGeom prst="rect">
            <a:avLst/>
          </a:prstGeom>
        </p:spPr>
        <p:txBody>
          <a:bodyPr lIns="91425" tIns="91425" rIns="91425" bIns="91425" anchor="t" anchorCtr="0">
            <a:noAutofit/>
          </a:bodyPr>
          <a:lstStyle/>
          <a:p>
            <a:pPr marL="457200" lvl="0" indent="-228600" rtl="0">
              <a:spcBef>
                <a:spcPts val="0"/>
              </a:spcBef>
            </a:pPr>
            <a:r>
              <a:rPr lang="en-US"/>
              <a:t>10-20 lbs, 30 inches long (including 10 inch tail)</a:t>
            </a:r>
          </a:p>
          <a:p>
            <a:pPr marL="457200" lvl="0" indent="-228600" rtl="0">
              <a:spcBef>
                <a:spcPts val="0"/>
              </a:spcBef>
            </a:pPr>
            <a:r>
              <a:rPr lang="en-US"/>
              <a:t>Partially webbed hind feet</a:t>
            </a:r>
          </a:p>
          <a:p>
            <a:pPr marL="457200" lvl="0" indent="-228600" rtl="0">
              <a:spcBef>
                <a:spcPts val="0"/>
              </a:spcBef>
            </a:pPr>
            <a:r>
              <a:rPr lang="en-US"/>
              <a:t>Heavy, scaly, rat-like tail</a:t>
            </a:r>
          </a:p>
          <a:p>
            <a:pPr marL="457200" lvl="0" indent="-228600" rtl="0">
              <a:spcBef>
                <a:spcPts val="0"/>
              </a:spcBef>
            </a:pPr>
            <a:r>
              <a:rPr lang="en-US"/>
              <a:t>Long white whiskers and large orange teeth</a:t>
            </a:r>
          </a:p>
          <a:p>
            <a:pPr marL="457200" lvl="0" indent="-228600">
              <a:spcBef>
                <a:spcPts val="0"/>
              </a:spcBef>
            </a:pPr>
            <a:r>
              <a:rPr lang="en-US"/>
              <a:t>Often mistaken for beaver</a:t>
            </a:r>
          </a:p>
        </p:txBody>
      </p:sp>
      <p:pic>
        <p:nvPicPr>
          <p:cNvPr id="410" name="Shape 410"/>
          <p:cNvPicPr preferRelativeResize="0"/>
          <p:nvPr/>
        </p:nvPicPr>
        <p:blipFill rotWithShape="1">
          <a:blip r:embed="rId3">
            <a:alphaModFix/>
          </a:blip>
          <a:srcRect b="3288"/>
          <a:stretch/>
        </p:blipFill>
        <p:spPr>
          <a:xfrm>
            <a:off x="6641350" y="1728450"/>
            <a:ext cx="4659150" cy="4366187"/>
          </a:xfrm>
          <a:prstGeom prst="rect">
            <a:avLst/>
          </a:prstGeom>
          <a:noFill/>
          <a:ln>
            <a:noFill/>
          </a:ln>
        </p:spPr>
      </p:pic>
      <p:sp>
        <p:nvSpPr>
          <p:cNvPr id="411" name="Shape 411"/>
          <p:cNvSpPr txBox="1"/>
          <p:nvPr/>
        </p:nvSpPr>
        <p:spPr>
          <a:xfrm>
            <a:off x="8826122" y="6017575"/>
            <a:ext cx="974400" cy="396000"/>
          </a:xfrm>
          <a:prstGeom prst="rect">
            <a:avLst/>
          </a:prstGeom>
          <a:noFill/>
          <a:ln>
            <a:noFill/>
          </a:ln>
        </p:spPr>
        <p:txBody>
          <a:bodyPr lIns="91425" tIns="91425" rIns="91425" bIns="91425" anchor="t" anchorCtr="0">
            <a:noAutofit/>
          </a:bodyPr>
          <a:lstStyle/>
          <a:p>
            <a:pPr lvl="0" rtl="0">
              <a:spcBef>
                <a:spcPts val="0"/>
              </a:spcBef>
              <a:buNone/>
            </a:pPr>
            <a:r>
              <a:rPr lang="en-US" u="sng">
                <a:solidFill>
                  <a:schemeClr val="hlink"/>
                </a:solidFill>
                <a:latin typeface="Calibri"/>
                <a:ea typeface="Calibri"/>
                <a:cs typeface="Calibri"/>
                <a:sym typeface="Calibri"/>
                <a:hlinkClick r:id="rId4"/>
              </a:rPr>
              <a:t>USFW</a:t>
            </a:r>
          </a:p>
        </p:txBody>
      </p:sp>
      <p:pic>
        <p:nvPicPr>
          <p:cNvPr id="412" name="Shape 412"/>
          <p:cNvPicPr preferRelativeResize="0"/>
          <p:nvPr/>
        </p:nvPicPr>
        <p:blipFill>
          <a:blip r:embed="rId5">
            <a:alphaModFix/>
          </a:blip>
          <a:stretch>
            <a:fillRect/>
          </a:stretch>
        </p:blipFill>
        <p:spPr>
          <a:xfrm>
            <a:off x="285812" y="5260825"/>
            <a:ext cx="5849862" cy="1076100"/>
          </a:xfrm>
          <a:prstGeom prst="rect">
            <a:avLst/>
          </a:prstGeom>
          <a:noFill/>
          <a:ln>
            <a:noFill/>
          </a:ln>
        </p:spPr>
      </p:pic>
      <p:sp>
        <p:nvSpPr>
          <p:cNvPr id="413" name="Shape 413"/>
          <p:cNvSpPr txBox="1"/>
          <p:nvPr/>
        </p:nvSpPr>
        <p:spPr>
          <a:xfrm>
            <a:off x="2723547" y="6260725"/>
            <a:ext cx="974400" cy="396000"/>
          </a:xfrm>
          <a:prstGeom prst="rect">
            <a:avLst/>
          </a:prstGeom>
          <a:noFill/>
          <a:ln>
            <a:noFill/>
          </a:ln>
        </p:spPr>
        <p:txBody>
          <a:bodyPr lIns="91425" tIns="91425" rIns="91425" bIns="91425" anchor="t" anchorCtr="0">
            <a:noAutofit/>
          </a:bodyPr>
          <a:lstStyle/>
          <a:p>
            <a:pPr lvl="0" rtl="0">
              <a:spcBef>
                <a:spcPts val="0"/>
              </a:spcBef>
              <a:buNone/>
            </a:pPr>
            <a:r>
              <a:rPr lang="en-US" u="sng">
                <a:solidFill>
                  <a:schemeClr val="hlink"/>
                </a:solidFill>
                <a:latin typeface="Calibri"/>
                <a:ea typeface="Calibri"/>
                <a:cs typeface="Calibri"/>
                <a:sym typeface="Calibri"/>
                <a:hlinkClick r:id="rId4"/>
              </a:rPr>
              <a:t>USFW</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Shape 419"/>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Impacts</a:t>
            </a:r>
          </a:p>
        </p:txBody>
      </p:sp>
      <p:sp>
        <p:nvSpPr>
          <p:cNvPr id="420" name="Shape 420"/>
          <p:cNvSpPr txBox="1">
            <a:spLocks noGrp="1"/>
          </p:cNvSpPr>
          <p:nvPr>
            <p:ph type="body" idx="1"/>
          </p:nvPr>
        </p:nvSpPr>
        <p:spPr>
          <a:xfrm>
            <a:off x="1350750" y="1874150"/>
            <a:ext cx="9490500" cy="4400100"/>
          </a:xfrm>
          <a:prstGeom prst="rect">
            <a:avLst/>
          </a:prstGeom>
        </p:spPr>
        <p:txBody>
          <a:bodyPr lIns="91425" tIns="91425" rIns="91425" bIns="91425" anchor="t" anchorCtr="0">
            <a:noAutofit/>
          </a:bodyPr>
          <a:lstStyle/>
          <a:p>
            <a:pPr marL="457200" lvl="0" indent="-228600" rtl="0">
              <a:spcBef>
                <a:spcPts val="0"/>
              </a:spcBef>
            </a:pPr>
            <a:r>
              <a:rPr lang="en-US"/>
              <a:t>Damage to crops, trees, lawns, and native plant communities</a:t>
            </a:r>
          </a:p>
          <a:p>
            <a:pPr marL="457200" lvl="0" indent="-228600" rtl="0">
              <a:spcBef>
                <a:spcPts val="0"/>
              </a:spcBef>
            </a:pPr>
            <a:r>
              <a:rPr lang="en-US"/>
              <a:t>Muskrat numbers have been greatly reduced where nutria have become established</a:t>
            </a:r>
          </a:p>
          <a:p>
            <a:pPr marL="457200" lvl="0" indent="-228600" rtl="0">
              <a:spcBef>
                <a:spcPts val="0"/>
              </a:spcBef>
            </a:pPr>
            <a:r>
              <a:rPr lang="en-US"/>
              <a:t>Burrows can cause bank and infrastructure failure</a:t>
            </a:r>
          </a:p>
          <a:p>
            <a:pPr marL="914400" lvl="1" indent="-228600" rtl="0">
              <a:spcBef>
                <a:spcPts val="0"/>
              </a:spcBef>
            </a:pPr>
            <a:r>
              <a:rPr lang="en-US"/>
              <a:t>Implicated in the failure of the levees after Hurricane Katrina in 2005</a:t>
            </a:r>
          </a:p>
          <a:p>
            <a:pPr marL="457200" lvl="0" indent="-228600" rtl="0">
              <a:spcBef>
                <a:spcPts val="0"/>
              </a:spcBef>
            </a:pPr>
            <a:r>
              <a:rPr lang="en-US"/>
              <a:t>Human health concerns include:</a:t>
            </a:r>
          </a:p>
          <a:p>
            <a:pPr marL="914400" lvl="1" indent="-228600" rtl="0">
              <a:spcBef>
                <a:spcPts val="0"/>
              </a:spcBef>
            </a:pPr>
            <a:r>
              <a:rPr lang="en-US"/>
              <a:t>Contaminated water with giardia from feces, spread parasites, “nutria itch”, tuberculosis, septicaemia, and tularaemia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Shape 426"/>
          <p:cNvSpPr txBox="1">
            <a:spLocks noGrp="1"/>
          </p:cNvSpPr>
          <p:nvPr>
            <p:ph type="title"/>
          </p:nvPr>
        </p:nvSpPr>
        <p:spPr>
          <a:xfrm>
            <a:off x="185980" y="365125"/>
            <a:ext cx="12150299" cy="1076100"/>
          </a:xfrm>
          <a:prstGeom prst="rect">
            <a:avLst/>
          </a:prstGeom>
        </p:spPr>
        <p:txBody>
          <a:bodyPr lIns="91425" tIns="91425" rIns="91425" bIns="91425" anchor="ctr" anchorCtr="0">
            <a:noAutofit/>
          </a:bodyPr>
          <a:lstStyle/>
          <a:p>
            <a:pPr lvl="0">
              <a:spcBef>
                <a:spcPts val="0"/>
              </a:spcBef>
              <a:buNone/>
            </a:pPr>
            <a:r>
              <a:rPr lang="en-US"/>
              <a:t>Regulations</a:t>
            </a:r>
          </a:p>
        </p:txBody>
      </p:sp>
      <p:sp>
        <p:nvSpPr>
          <p:cNvPr id="427" name="Shape 427"/>
          <p:cNvSpPr txBox="1">
            <a:spLocks noGrp="1"/>
          </p:cNvSpPr>
          <p:nvPr>
            <p:ph type="body" idx="1"/>
          </p:nvPr>
        </p:nvSpPr>
        <p:spPr>
          <a:xfrm>
            <a:off x="1441050" y="1839499"/>
            <a:ext cx="9309900" cy="4694035"/>
          </a:xfrm>
          <a:prstGeom prst="rect">
            <a:avLst/>
          </a:prstGeom>
        </p:spPr>
        <p:txBody>
          <a:bodyPr lIns="91425" tIns="91425" rIns="91425" bIns="91425" anchor="t" anchorCtr="0">
            <a:noAutofit/>
          </a:bodyPr>
          <a:lstStyle/>
          <a:p>
            <a:pPr marL="457200" lvl="0" indent="-228600" rtl="0">
              <a:spcBef>
                <a:spcPts val="0"/>
              </a:spcBef>
            </a:pPr>
            <a:r>
              <a:rPr lang="en-US" dirty="0"/>
              <a:t>Oregon</a:t>
            </a:r>
          </a:p>
          <a:p>
            <a:pPr marL="457200" lvl="0" indent="0" rtl="0">
              <a:spcBef>
                <a:spcPts val="0"/>
              </a:spcBef>
              <a:buNone/>
            </a:pPr>
            <a:r>
              <a:rPr lang="en-US" dirty="0"/>
              <a:t>Nutria classified as unprotected Nongame Wildlife (OAR 635-044-0132) and may be trapped (cannot be relocated) or shot. No license is needed for a landowner to control nutria on his/her own property. </a:t>
            </a:r>
          </a:p>
          <a:p>
            <a:pPr marL="457200" lvl="0" indent="-228600">
              <a:spcBef>
                <a:spcPts val="0"/>
              </a:spcBef>
            </a:pPr>
            <a:r>
              <a:rPr lang="en-US" dirty="0"/>
              <a:t>Washington</a:t>
            </a:r>
          </a:p>
          <a:p>
            <a:r>
              <a:rPr lang="en-US" dirty="0"/>
              <a:t>The nutria is classified as a Prohibited Aquatic Animal Species. All nutria should be euthanized and </a:t>
            </a:r>
            <a:r>
              <a:rPr lang="en-US" u="sng" dirty="0"/>
              <a:t>not returned to the wild</a:t>
            </a:r>
            <a:r>
              <a:rPr lang="en-US" dirty="0"/>
              <a:t>. No special trapping permit is necessary for the use of live traps. There is no bag limit or restriction on firearms.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Shape 433"/>
          <p:cNvSpPr txBox="1">
            <a:spLocks noGrp="1"/>
          </p:cNvSpPr>
          <p:nvPr>
            <p:ph type="title"/>
          </p:nvPr>
        </p:nvSpPr>
        <p:spPr>
          <a:xfrm>
            <a:off x="185975" y="312175"/>
            <a:ext cx="12150299" cy="1077600"/>
          </a:xfrm>
          <a:prstGeom prst="rect">
            <a:avLst/>
          </a:prstGeom>
        </p:spPr>
        <p:txBody>
          <a:bodyPr lIns="91425" tIns="91425" rIns="91425" bIns="91425" anchor="ctr" anchorCtr="0">
            <a:noAutofit/>
          </a:bodyPr>
          <a:lstStyle/>
          <a:p>
            <a:pPr lvl="0">
              <a:spcBef>
                <a:spcPts val="0"/>
              </a:spcBef>
              <a:buNone/>
            </a:pPr>
            <a:r>
              <a:rPr lang="en-US"/>
              <a:t>Japanese Beetle</a:t>
            </a:r>
          </a:p>
          <a:p>
            <a:pPr lvl="0">
              <a:spcBef>
                <a:spcPts val="0"/>
              </a:spcBef>
              <a:buNone/>
            </a:pPr>
            <a:r>
              <a:rPr lang="en-US" sz="3300" i="1"/>
              <a:t>Popillia japonica</a:t>
            </a:r>
          </a:p>
        </p:txBody>
      </p:sp>
      <p:sp>
        <p:nvSpPr>
          <p:cNvPr id="434" name="Shape 434"/>
          <p:cNvSpPr txBox="1">
            <a:spLocks noGrp="1"/>
          </p:cNvSpPr>
          <p:nvPr>
            <p:ph type="body" idx="1"/>
          </p:nvPr>
        </p:nvSpPr>
        <p:spPr>
          <a:xfrm>
            <a:off x="477296" y="1765969"/>
            <a:ext cx="6342000" cy="4555500"/>
          </a:xfrm>
          <a:prstGeom prst="rect">
            <a:avLst/>
          </a:prstGeom>
        </p:spPr>
        <p:txBody>
          <a:bodyPr lIns="91425" tIns="91425" rIns="91425" bIns="91425" anchor="t" anchorCtr="0">
            <a:noAutofit/>
          </a:bodyPr>
          <a:lstStyle/>
          <a:p>
            <a:pPr marL="457200" lvl="0" indent="-381000" rtl="0">
              <a:lnSpc>
                <a:spcPct val="115000"/>
              </a:lnSpc>
              <a:spcBef>
                <a:spcPts val="0"/>
              </a:spcBef>
              <a:spcAft>
                <a:spcPts val="1100"/>
              </a:spcAft>
              <a:buClr>
                <a:srgbClr val="9FF6DF"/>
              </a:buClr>
              <a:buSzPct val="100000"/>
              <a:buFont typeface="Calibri"/>
            </a:pPr>
            <a:r>
              <a:rPr lang="en-US" sz="2400" dirty="0">
                <a:solidFill>
                  <a:srgbClr val="9FF6DF"/>
                </a:solidFill>
                <a:latin typeface="Calibri"/>
                <a:ea typeface="Calibri"/>
                <a:cs typeface="Calibri"/>
                <a:sym typeface="Calibri"/>
              </a:rPr>
              <a:t>Native to Japan, persistent east of Rockies</a:t>
            </a:r>
          </a:p>
          <a:p>
            <a:pPr marL="457200" lvl="0" indent="-381000" rtl="0">
              <a:lnSpc>
                <a:spcPct val="115000"/>
              </a:lnSpc>
              <a:spcBef>
                <a:spcPts val="0"/>
              </a:spcBef>
              <a:spcAft>
                <a:spcPts val="1100"/>
              </a:spcAft>
              <a:buClr>
                <a:srgbClr val="9FF6DF"/>
              </a:buClr>
              <a:buSzPct val="100000"/>
              <a:buFont typeface="Calibri"/>
            </a:pPr>
            <a:r>
              <a:rPr lang="en-US" sz="2400" dirty="0">
                <a:solidFill>
                  <a:srgbClr val="9FF6DF"/>
                </a:solidFill>
                <a:latin typeface="Calibri"/>
                <a:ea typeface="Calibri"/>
                <a:cs typeface="Calibri"/>
                <a:sym typeface="Calibri"/>
              </a:rPr>
              <a:t>Destructive to many things we love! Roses, grapes, orchard fruits, cane berries, hops, outdoor cannabis and trees. </a:t>
            </a:r>
          </a:p>
          <a:p>
            <a:pPr marL="457200" lvl="0" indent="-381000" rtl="0">
              <a:lnSpc>
                <a:spcPct val="115000"/>
              </a:lnSpc>
              <a:spcBef>
                <a:spcPts val="0"/>
              </a:spcBef>
              <a:spcAft>
                <a:spcPts val="1100"/>
              </a:spcAft>
              <a:buClr>
                <a:srgbClr val="9FF6DF"/>
              </a:buClr>
              <a:buSzPct val="100000"/>
              <a:buFont typeface="Calibri"/>
            </a:pPr>
            <a:r>
              <a:rPr lang="en-US" sz="2400" dirty="0">
                <a:solidFill>
                  <a:srgbClr val="9FF6DF"/>
                </a:solidFill>
                <a:latin typeface="Calibri"/>
                <a:ea typeface="Calibri"/>
                <a:cs typeface="Calibri"/>
                <a:sym typeface="Calibri"/>
              </a:rPr>
              <a:t>Detected in OR and successfully eradicated several times over last 30 years</a:t>
            </a:r>
          </a:p>
          <a:p>
            <a:pPr marL="457200" lvl="0" indent="-381000" rtl="0">
              <a:lnSpc>
                <a:spcPct val="115000"/>
              </a:lnSpc>
              <a:spcBef>
                <a:spcPts val="0"/>
              </a:spcBef>
              <a:spcAft>
                <a:spcPts val="1100"/>
              </a:spcAft>
              <a:buClr>
                <a:srgbClr val="9FF6DF"/>
              </a:buClr>
              <a:buSzPct val="100000"/>
              <a:buFont typeface="Calibri"/>
            </a:pPr>
            <a:r>
              <a:rPr lang="en-US" sz="2400" dirty="0">
                <a:solidFill>
                  <a:srgbClr val="9FF6DF"/>
                </a:solidFill>
                <a:latin typeface="Calibri"/>
                <a:ea typeface="Calibri"/>
                <a:cs typeface="Calibri"/>
                <a:sym typeface="Calibri"/>
              </a:rPr>
              <a:t>Infestation detected by ODA Summer 2016 in </a:t>
            </a:r>
            <a:r>
              <a:rPr lang="en-US" sz="2400" dirty="0">
                <a:latin typeface="Calibri"/>
                <a:ea typeface="Calibri"/>
                <a:cs typeface="Calibri"/>
                <a:sym typeface="Calibri"/>
              </a:rPr>
              <a:t>Cedar Mill, Just outside of Portland</a:t>
            </a:r>
            <a:endParaRPr lang="en-US" sz="2400" dirty="0">
              <a:solidFill>
                <a:srgbClr val="9FF6DF"/>
              </a:solidFill>
              <a:latin typeface="Calibri"/>
              <a:ea typeface="Calibri"/>
              <a:cs typeface="Calibri"/>
              <a:sym typeface="Calibri"/>
            </a:endParaRPr>
          </a:p>
          <a:p>
            <a:pPr marL="914400" lvl="1" indent="-381000" rtl="0">
              <a:lnSpc>
                <a:spcPct val="115000"/>
              </a:lnSpc>
              <a:spcBef>
                <a:spcPts val="0"/>
              </a:spcBef>
              <a:spcAft>
                <a:spcPts val="1100"/>
              </a:spcAft>
              <a:buClr>
                <a:srgbClr val="9FF6DF"/>
              </a:buClr>
              <a:buSzPct val="100000"/>
              <a:buFont typeface="Calibri"/>
            </a:pPr>
            <a:r>
              <a:rPr lang="en-US" dirty="0">
                <a:solidFill>
                  <a:srgbClr val="9FF6DF"/>
                </a:solidFill>
                <a:latin typeface="Calibri"/>
                <a:ea typeface="Calibri"/>
                <a:cs typeface="Calibri"/>
                <a:sym typeface="Calibri"/>
              </a:rPr>
              <a:t>Treatment of target areas </a:t>
            </a:r>
            <a:r>
              <a:rPr lang="en-US" dirty="0">
                <a:latin typeface="Calibri"/>
                <a:ea typeface="Calibri"/>
                <a:cs typeface="Calibri"/>
                <a:sym typeface="Calibri"/>
              </a:rPr>
              <a:t>now</a:t>
            </a:r>
            <a:endParaRPr lang="en-US" dirty="0">
              <a:solidFill>
                <a:srgbClr val="9FF6DF"/>
              </a:solidFill>
              <a:latin typeface="Calibri"/>
              <a:ea typeface="Calibri"/>
              <a:cs typeface="Calibri"/>
              <a:sym typeface="Calibri"/>
            </a:endParaRPr>
          </a:p>
          <a:p>
            <a:pPr marL="0" lvl="0" indent="0" rtl="0">
              <a:lnSpc>
                <a:spcPct val="115000"/>
              </a:lnSpc>
              <a:spcBef>
                <a:spcPts val="0"/>
              </a:spcBef>
              <a:spcAft>
                <a:spcPts val="1100"/>
              </a:spcAft>
              <a:buNone/>
            </a:pPr>
            <a:endParaRPr sz="2400" dirty="0">
              <a:solidFill>
                <a:srgbClr val="9FF6DF"/>
              </a:solidFill>
              <a:latin typeface="Calibri"/>
              <a:ea typeface="Calibri"/>
              <a:cs typeface="Calibri"/>
              <a:sym typeface="Calibri"/>
            </a:endParaRPr>
          </a:p>
          <a:p>
            <a:pPr marL="457200" lvl="0" indent="0" rtl="0">
              <a:lnSpc>
                <a:spcPct val="115000"/>
              </a:lnSpc>
              <a:spcBef>
                <a:spcPts val="0"/>
              </a:spcBef>
              <a:spcAft>
                <a:spcPts val="1100"/>
              </a:spcAft>
              <a:buNone/>
            </a:pPr>
            <a:endParaRPr sz="2400" dirty="0">
              <a:solidFill>
                <a:srgbClr val="9FF6DF"/>
              </a:solidFill>
              <a:latin typeface="Calibri"/>
              <a:ea typeface="Calibri"/>
              <a:cs typeface="Calibri"/>
              <a:sym typeface="Calibri"/>
            </a:endParaRPr>
          </a:p>
          <a:p>
            <a:pPr marL="0" lvl="0" indent="0" rtl="0">
              <a:lnSpc>
                <a:spcPct val="115000"/>
              </a:lnSpc>
              <a:spcBef>
                <a:spcPts val="0"/>
              </a:spcBef>
              <a:spcAft>
                <a:spcPts val="800"/>
              </a:spcAft>
              <a:buNone/>
            </a:pPr>
            <a:endParaRPr sz="2400" dirty="0">
              <a:solidFill>
                <a:srgbClr val="9FF6DF"/>
              </a:solidFill>
              <a:latin typeface="Calibri"/>
              <a:ea typeface="Calibri"/>
              <a:cs typeface="Calibri"/>
              <a:sym typeface="Calibri"/>
            </a:endParaRPr>
          </a:p>
          <a:p>
            <a:pPr lvl="0">
              <a:spcBef>
                <a:spcPts val="0"/>
              </a:spcBef>
              <a:buNone/>
            </a:pPr>
            <a:endParaRPr dirty="0"/>
          </a:p>
        </p:txBody>
      </p:sp>
      <p:pic>
        <p:nvPicPr>
          <p:cNvPr id="435" name="Shape 435"/>
          <p:cNvPicPr preferRelativeResize="0"/>
          <p:nvPr/>
        </p:nvPicPr>
        <p:blipFill>
          <a:blip r:embed="rId3">
            <a:alphaModFix/>
          </a:blip>
          <a:stretch>
            <a:fillRect/>
          </a:stretch>
        </p:blipFill>
        <p:spPr>
          <a:xfrm>
            <a:off x="7010350" y="2507512"/>
            <a:ext cx="5089675" cy="2964416"/>
          </a:xfrm>
          <a:prstGeom prst="rect">
            <a:avLst/>
          </a:prstGeom>
          <a:noFill/>
          <a:ln>
            <a:noFill/>
          </a:ln>
        </p:spPr>
      </p:pic>
      <p:sp>
        <p:nvSpPr>
          <p:cNvPr id="436" name="Shape 436"/>
          <p:cNvSpPr txBox="1"/>
          <p:nvPr/>
        </p:nvSpPr>
        <p:spPr>
          <a:xfrm>
            <a:off x="9247412" y="5377625"/>
            <a:ext cx="644400" cy="372600"/>
          </a:xfrm>
          <a:prstGeom prst="rect">
            <a:avLst/>
          </a:prstGeom>
          <a:noFill/>
          <a:ln>
            <a:noFill/>
          </a:ln>
        </p:spPr>
        <p:txBody>
          <a:bodyPr lIns="91425" tIns="91425" rIns="91425" bIns="91425" anchor="t" anchorCtr="0">
            <a:noAutofit/>
          </a:bodyPr>
          <a:lstStyle/>
          <a:p>
            <a:pPr lvl="0">
              <a:spcBef>
                <a:spcPts val="0"/>
              </a:spcBef>
              <a:buNone/>
            </a:pPr>
            <a:r>
              <a:rPr lang="en-US" u="sng">
                <a:solidFill>
                  <a:schemeClr val="hlink"/>
                </a:solidFill>
                <a:latin typeface="Calibri"/>
                <a:ea typeface="Calibri"/>
                <a:cs typeface="Calibri"/>
                <a:sym typeface="Calibri"/>
                <a:hlinkClick r:id="rId4"/>
              </a:rPr>
              <a:t>ODA</a:t>
            </a:r>
          </a:p>
        </p:txBody>
      </p:sp>
      <p:sp>
        <p:nvSpPr>
          <p:cNvPr id="2" name="Rectangle 1"/>
          <p:cNvSpPr/>
          <p:nvPr/>
        </p:nvSpPr>
        <p:spPr>
          <a:xfrm>
            <a:off x="7182101" y="5709250"/>
            <a:ext cx="4746172" cy="1224438"/>
          </a:xfrm>
          <a:prstGeom prst="rect">
            <a:avLst/>
          </a:prstGeom>
        </p:spPr>
        <p:txBody>
          <a:bodyPr wrap="square">
            <a:spAutoFit/>
          </a:bodyPr>
          <a:lstStyle/>
          <a:p>
            <a:pPr marL="457200" lvl="0" indent="-381000">
              <a:lnSpc>
                <a:spcPct val="115000"/>
              </a:lnSpc>
              <a:spcAft>
                <a:spcPts val="1100"/>
              </a:spcAft>
              <a:buClr>
                <a:srgbClr val="9FF6DF"/>
              </a:buClr>
              <a:buSzPct val="100000"/>
              <a:buFont typeface="Calibri"/>
            </a:pPr>
            <a:r>
              <a:rPr lang="en-US" sz="2800" dirty="0">
                <a:solidFill>
                  <a:srgbClr val="9FF6DF"/>
                </a:solidFill>
                <a:latin typeface="Calibri"/>
                <a:ea typeface="Calibri"/>
                <a:cs typeface="Calibri"/>
                <a:sym typeface="Calibri"/>
                <a:hlinkClick r:id="rId5"/>
              </a:rPr>
              <a:t>www.japanesebeetlepdx.info</a:t>
            </a:r>
            <a:endParaRPr lang="en-US" sz="2800" dirty="0">
              <a:solidFill>
                <a:srgbClr val="9FF6DF"/>
              </a:solidFill>
              <a:latin typeface="Calibri"/>
              <a:ea typeface="Calibri"/>
              <a:cs typeface="Calibri"/>
              <a:sym typeface="Calibri"/>
            </a:endParaRPr>
          </a:p>
          <a:p>
            <a:pPr marL="457200" lvl="0" indent="-381000">
              <a:lnSpc>
                <a:spcPct val="115000"/>
              </a:lnSpc>
              <a:spcAft>
                <a:spcPts val="1100"/>
              </a:spcAft>
              <a:buClr>
                <a:srgbClr val="9FF6DF"/>
              </a:buClr>
              <a:buSzPct val="100000"/>
              <a:buFont typeface="Calibri"/>
            </a:pPr>
            <a:endParaRPr lang="en-US" sz="2800" dirty="0">
              <a:solidFill>
                <a:srgbClr val="9FF6DF"/>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Shape 433"/>
          <p:cNvSpPr txBox="1">
            <a:spLocks noGrp="1"/>
          </p:cNvSpPr>
          <p:nvPr>
            <p:ph type="title"/>
          </p:nvPr>
        </p:nvSpPr>
        <p:spPr>
          <a:xfrm>
            <a:off x="185975" y="312175"/>
            <a:ext cx="12150299" cy="1077600"/>
          </a:xfrm>
          <a:prstGeom prst="rect">
            <a:avLst/>
          </a:prstGeom>
        </p:spPr>
        <p:txBody>
          <a:bodyPr lIns="91425" tIns="91425" rIns="91425" bIns="91425" anchor="ctr" anchorCtr="0">
            <a:noAutofit/>
          </a:bodyPr>
          <a:lstStyle/>
          <a:p>
            <a:pPr lvl="0">
              <a:spcBef>
                <a:spcPts val="0"/>
              </a:spcBef>
              <a:buNone/>
            </a:pPr>
            <a:r>
              <a:rPr lang="en-US" dirty="0"/>
              <a:t>Questions? </a:t>
            </a:r>
          </a:p>
        </p:txBody>
      </p:sp>
      <p:sp>
        <p:nvSpPr>
          <p:cNvPr id="11" name="Shape 434"/>
          <p:cNvSpPr txBox="1">
            <a:spLocks noGrp="1"/>
          </p:cNvSpPr>
          <p:nvPr>
            <p:ph type="body" idx="1"/>
          </p:nvPr>
        </p:nvSpPr>
        <p:spPr>
          <a:xfrm>
            <a:off x="477295" y="1765969"/>
            <a:ext cx="11213961" cy="4555500"/>
          </a:xfrm>
          <a:prstGeom prst="rect">
            <a:avLst/>
          </a:prstGeom>
        </p:spPr>
        <p:txBody>
          <a:bodyPr lIns="91425" tIns="91425" rIns="91425" bIns="91425" anchor="t" anchorCtr="0">
            <a:noAutofit/>
          </a:bodyPr>
          <a:lstStyle/>
          <a:p>
            <a:pPr marL="0" lvl="0" indent="0" algn="ctr">
              <a:lnSpc>
                <a:spcPct val="115000"/>
              </a:lnSpc>
              <a:spcBef>
                <a:spcPts val="0"/>
              </a:spcBef>
              <a:spcAft>
                <a:spcPts val="1100"/>
              </a:spcAft>
              <a:buNone/>
            </a:pPr>
            <a:r>
              <a:rPr lang="en-US" sz="3200" dirty="0">
                <a:solidFill>
                  <a:srgbClr val="9FF6DF"/>
                </a:solidFill>
                <a:latin typeface="Calibri"/>
                <a:ea typeface="Calibri"/>
                <a:cs typeface="Calibri"/>
                <a:sym typeface="Calibri"/>
              </a:rPr>
              <a:t>Justin Bush</a:t>
            </a:r>
          </a:p>
          <a:p>
            <a:pPr marL="0" lvl="0" indent="0" algn="ctr">
              <a:lnSpc>
                <a:spcPct val="115000"/>
              </a:lnSpc>
              <a:spcBef>
                <a:spcPts val="0"/>
              </a:spcBef>
              <a:spcAft>
                <a:spcPts val="1100"/>
              </a:spcAft>
              <a:buNone/>
            </a:pPr>
            <a:r>
              <a:rPr lang="en-US" sz="3200" dirty="0">
                <a:solidFill>
                  <a:srgbClr val="9FF6DF"/>
                </a:solidFill>
                <a:latin typeface="Calibri"/>
                <a:ea typeface="Calibri"/>
                <a:cs typeface="Calibri"/>
                <a:sym typeface="Calibri"/>
              </a:rPr>
              <a:t> </a:t>
            </a:r>
            <a:r>
              <a:rPr lang="en-US" sz="2400" dirty="0">
                <a:latin typeface="Calibri"/>
                <a:ea typeface="Calibri"/>
                <a:cs typeface="Calibri"/>
                <a:sym typeface="Calibri"/>
              </a:rPr>
              <a:t>Executive Coordinator    | Washington Invasive Species Council</a:t>
            </a:r>
          </a:p>
          <a:p>
            <a:pPr marL="0" lvl="0" indent="0" algn="ctr">
              <a:lnSpc>
                <a:spcPct val="115000"/>
              </a:lnSpc>
              <a:spcBef>
                <a:spcPts val="0"/>
              </a:spcBef>
              <a:spcAft>
                <a:spcPts val="1100"/>
              </a:spcAft>
              <a:buNone/>
            </a:pPr>
            <a:r>
              <a:rPr lang="en-US" sz="2400" dirty="0">
                <a:latin typeface="Calibri"/>
                <a:ea typeface="Calibri"/>
                <a:cs typeface="Calibri"/>
                <a:sym typeface="Calibri"/>
              </a:rPr>
              <a:t> </a:t>
            </a:r>
            <a:r>
              <a:rPr lang="en-US" sz="2400" dirty="0">
                <a:latin typeface="Calibri"/>
                <a:ea typeface="Calibri"/>
                <a:cs typeface="Calibri"/>
                <a:sym typeface="Calibri"/>
                <a:hlinkClick r:id="rId3"/>
              </a:rPr>
              <a:t>justin.bush@rco.wa.gov</a:t>
            </a:r>
            <a:r>
              <a:rPr lang="en-US" sz="2400" dirty="0">
                <a:latin typeface="Calibri"/>
                <a:ea typeface="Calibri"/>
                <a:cs typeface="Calibri"/>
                <a:sym typeface="Calibri"/>
              </a:rPr>
              <a:t>    |  </a:t>
            </a:r>
            <a:r>
              <a:rPr lang="en-US" sz="2400" dirty="0" err="1">
                <a:latin typeface="Calibri"/>
                <a:ea typeface="Calibri"/>
                <a:cs typeface="Calibri"/>
                <a:sym typeface="Calibri"/>
              </a:rPr>
              <a:t>www.invasivespecies.wa.gov</a:t>
            </a:r>
            <a:endParaRPr lang="en-US" sz="2400" dirty="0">
              <a:latin typeface="Calibri"/>
              <a:ea typeface="Calibri"/>
              <a:cs typeface="Calibri"/>
              <a:sym typeface="Calibri"/>
            </a:endParaRPr>
          </a:p>
          <a:p>
            <a:pPr marL="0" lvl="0" indent="0" algn="ctr" rtl="0">
              <a:lnSpc>
                <a:spcPct val="115000"/>
              </a:lnSpc>
              <a:spcBef>
                <a:spcPts val="0"/>
              </a:spcBef>
              <a:spcAft>
                <a:spcPts val="1100"/>
              </a:spcAft>
              <a:buNone/>
            </a:pPr>
            <a:endParaRPr lang="en-US" sz="2400" dirty="0">
              <a:latin typeface="Calibri"/>
              <a:ea typeface="Calibri"/>
              <a:cs typeface="Calibri"/>
              <a:sym typeface="Calibri"/>
            </a:endParaRPr>
          </a:p>
          <a:p>
            <a:pPr marL="0" lvl="0" indent="0" algn="ctr" rtl="0">
              <a:lnSpc>
                <a:spcPct val="115000"/>
              </a:lnSpc>
              <a:spcBef>
                <a:spcPts val="0"/>
              </a:spcBef>
              <a:spcAft>
                <a:spcPts val="1100"/>
              </a:spcAft>
              <a:buNone/>
            </a:pPr>
            <a:r>
              <a:rPr lang="en-US" sz="3200" dirty="0" err="1">
                <a:latin typeface="Calibri"/>
                <a:ea typeface="Calibri"/>
                <a:cs typeface="Calibri"/>
                <a:sym typeface="Calibri"/>
              </a:rPr>
              <a:t>Jalene</a:t>
            </a:r>
            <a:r>
              <a:rPr lang="en-US" sz="3200" dirty="0">
                <a:latin typeface="Calibri"/>
                <a:ea typeface="Calibri"/>
                <a:cs typeface="Calibri"/>
                <a:sym typeface="Calibri"/>
              </a:rPr>
              <a:t> Littlejohn</a:t>
            </a:r>
          </a:p>
          <a:p>
            <a:pPr marL="0" lvl="0" indent="0" algn="ctr" rtl="0">
              <a:lnSpc>
                <a:spcPct val="115000"/>
              </a:lnSpc>
              <a:spcBef>
                <a:spcPts val="0"/>
              </a:spcBef>
              <a:spcAft>
                <a:spcPts val="1100"/>
              </a:spcAft>
              <a:buNone/>
            </a:pPr>
            <a:r>
              <a:rPr lang="en-US" sz="2400" dirty="0">
                <a:latin typeface="Calibri"/>
                <a:ea typeface="Calibri"/>
                <a:cs typeface="Calibri"/>
                <a:sym typeface="Calibri"/>
              </a:rPr>
              <a:t> Lead Coordinator  |  </a:t>
            </a:r>
            <a:r>
              <a:rPr lang="en-US" sz="2400" dirty="0">
                <a:latin typeface="Calibri"/>
                <a:ea typeface="Calibri"/>
                <a:cs typeface="Calibri"/>
                <a:sym typeface="Calibri"/>
                <a:hlinkClick r:id="rId4"/>
              </a:rPr>
              <a:t>j.littlejohn@samarapdx.com</a:t>
            </a:r>
            <a:endParaRPr lang="en-US" sz="2400" dirty="0">
              <a:latin typeface="Calibri"/>
              <a:ea typeface="Calibri"/>
              <a:cs typeface="Calibri"/>
              <a:sym typeface="Calibri"/>
            </a:endParaRPr>
          </a:p>
          <a:p>
            <a:pPr marL="0" lvl="0" indent="0" algn="ctr" rtl="0">
              <a:lnSpc>
                <a:spcPct val="115000"/>
              </a:lnSpc>
              <a:spcBef>
                <a:spcPts val="0"/>
              </a:spcBef>
              <a:spcAft>
                <a:spcPts val="1100"/>
              </a:spcAft>
              <a:buNone/>
            </a:pPr>
            <a:r>
              <a:rPr lang="en-US" sz="2400" dirty="0">
                <a:latin typeface="Calibri"/>
                <a:ea typeface="Calibri"/>
                <a:cs typeface="Calibri"/>
                <a:sym typeface="Calibri"/>
              </a:rPr>
              <a:t>Oregon Invasive Species Council  |  </a:t>
            </a:r>
            <a:r>
              <a:rPr lang="en-US" sz="2400" dirty="0" err="1">
                <a:latin typeface="Calibri"/>
                <a:ea typeface="Calibri"/>
                <a:cs typeface="Calibri"/>
                <a:sym typeface="Calibri"/>
              </a:rPr>
              <a:t>www.oregoninvasivespeciescouncil.org</a:t>
            </a:r>
            <a:endParaRPr lang="en-US" sz="2400" dirty="0">
              <a:latin typeface="Calibri"/>
              <a:ea typeface="Calibri"/>
              <a:cs typeface="Calibri"/>
              <a:sym typeface="Calibri"/>
            </a:endParaRPr>
          </a:p>
          <a:p>
            <a:pPr marL="0" lvl="0" indent="0" rtl="0">
              <a:lnSpc>
                <a:spcPct val="115000"/>
              </a:lnSpc>
              <a:spcBef>
                <a:spcPts val="0"/>
              </a:spcBef>
              <a:spcAft>
                <a:spcPts val="1100"/>
              </a:spcAft>
              <a:buNone/>
            </a:pPr>
            <a:endParaRPr lang="en-US" sz="2400" dirty="0">
              <a:latin typeface="Calibri"/>
              <a:ea typeface="Calibri"/>
              <a:cs typeface="Calibri"/>
              <a:sym typeface="Calibri"/>
            </a:endParaRPr>
          </a:p>
          <a:p>
            <a:pPr marL="0" lvl="0" indent="0" rtl="0">
              <a:lnSpc>
                <a:spcPct val="115000"/>
              </a:lnSpc>
              <a:spcBef>
                <a:spcPts val="0"/>
              </a:spcBef>
              <a:spcAft>
                <a:spcPts val="1100"/>
              </a:spcAft>
              <a:buNone/>
            </a:pPr>
            <a:endParaRPr sz="2400" dirty="0">
              <a:solidFill>
                <a:srgbClr val="9FF6DF"/>
              </a:solidFill>
              <a:latin typeface="Calibri"/>
              <a:ea typeface="Calibri"/>
              <a:cs typeface="Calibri"/>
              <a:sym typeface="Calibri"/>
            </a:endParaRPr>
          </a:p>
          <a:p>
            <a:pPr marL="457200" lvl="0" indent="0" rtl="0">
              <a:lnSpc>
                <a:spcPct val="115000"/>
              </a:lnSpc>
              <a:spcBef>
                <a:spcPts val="0"/>
              </a:spcBef>
              <a:spcAft>
                <a:spcPts val="1100"/>
              </a:spcAft>
              <a:buNone/>
            </a:pPr>
            <a:endParaRPr sz="2400" dirty="0">
              <a:solidFill>
                <a:srgbClr val="9FF6DF"/>
              </a:solidFill>
              <a:latin typeface="Calibri"/>
              <a:ea typeface="Calibri"/>
              <a:cs typeface="Calibri"/>
              <a:sym typeface="Calibri"/>
            </a:endParaRPr>
          </a:p>
          <a:p>
            <a:pPr marL="0" lvl="0" indent="0" rtl="0">
              <a:lnSpc>
                <a:spcPct val="115000"/>
              </a:lnSpc>
              <a:spcBef>
                <a:spcPts val="0"/>
              </a:spcBef>
              <a:spcAft>
                <a:spcPts val="800"/>
              </a:spcAft>
              <a:buNone/>
            </a:pPr>
            <a:endParaRPr sz="2400" dirty="0">
              <a:solidFill>
                <a:srgbClr val="9FF6DF"/>
              </a:solidFill>
              <a:latin typeface="Calibri"/>
              <a:ea typeface="Calibri"/>
              <a:cs typeface="Calibri"/>
              <a:sym typeface="Calibri"/>
            </a:endParaRPr>
          </a:p>
          <a:p>
            <a:pPr lvl="0">
              <a:spcBef>
                <a:spcPts val="0"/>
              </a:spcBef>
              <a:buNone/>
            </a:pPr>
            <a:endParaRPr dirty="0"/>
          </a:p>
        </p:txBody>
      </p:sp>
    </p:spTree>
    <p:extLst>
      <p:ext uri="{BB962C8B-B14F-4D97-AF65-F5344CB8AC3E}">
        <p14:creationId xmlns:p14="http://schemas.microsoft.com/office/powerpoint/2010/main" val="1033846528"/>
      </p:ext>
    </p:extLst>
  </p:cSld>
  <p:clrMapOvr>
    <a:masterClrMapping/>
  </p:clrMapOvr>
</p:sld>
</file>

<file path=ppt/theme/theme1.xml><?xml version="1.0" encoding="utf-8"?>
<a:theme xmlns:a="http://schemas.openxmlformats.org/drawingml/2006/main" name="Office Theme">
  <a:themeElements>
    <a:clrScheme name="Custom 1">
      <a:dk1>
        <a:srgbClr val="B76C00"/>
      </a:dk1>
      <a:lt1>
        <a:srgbClr val="C9FAED"/>
      </a:lt1>
      <a:dk2>
        <a:srgbClr val="584122"/>
      </a:dk2>
      <a:lt2>
        <a:srgbClr val="C9FAED"/>
      </a:lt2>
      <a:accent1>
        <a:srgbClr val="74621E"/>
      </a:accent1>
      <a:accent2>
        <a:srgbClr val="625234"/>
      </a:accent2>
      <a:accent3>
        <a:srgbClr val="0B9B74"/>
      </a:accent3>
      <a:accent4>
        <a:srgbClr val="5DF0F6"/>
      </a:accent4>
      <a:accent5>
        <a:srgbClr val="4FCEFF"/>
      </a:accent5>
      <a:accent6>
        <a:srgbClr val="5FF2CA"/>
      </a:accent6>
      <a:hlink>
        <a:srgbClr val="59A9F2"/>
      </a:hlink>
      <a:folHlink>
        <a:srgbClr val="76C2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Headlines</Template>
  <TotalTime>26</TotalTime>
  <Words>1975</Words>
  <Application>Microsoft Office PowerPoint</Application>
  <PresentationFormat>Widescreen</PresentationFormat>
  <Paragraphs>363</Paragraphs>
  <Slides>45</Slides>
  <Notes>44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Century Gothic</vt:lpstr>
      <vt:lpstr>Office Theme</vt:lpstr>
      <vt:lpstr>Introduction to Non-Plant Invasive Species</vt:lpstr>
      <vt:lpstr>What is an Invasive Species?</vt:lpstr>
      <vt:lpstr>Introduction to Invasive Species</vt:lpstr>
      <vt:lpstr>Introduction to Invasive Species</vt:lpstr>
      <vt:lpstr>Introduction to Invasive Species</vt:lpstr>
      <vt:lpstr>Introduction to Invasive Species</vt:lpstr>
      <vt:lpstr>Introduction to Invasive Species</vt:lpstr>
      <vt:lpstr>Introduction to Invasive Species</vt:lpstr>
      <vt:lpstr>Introduction to Invasive Species</vt:lpstr>
      <vt:lpstr>Introduction to Invasive Species</vt:lpstr>
      <vt:lpstr>Introduction to Invasive Species</vt:lpstr>
      <vt:lpstr>Introduction to Invasive Species</vt:lpstr>
      <vt:lpstr>Introduction to the  Washington Invasive Species Council</vt:lpstr>
      <vt:lpstr>Introduction to the  Washington Invasive Species Council</vt:lpstr>
      <vt:lpstr>Introduction to the  Oregon Invasive Species Council</vt:lpstr>
      <vt:lpstr>Feral Swine Sus scrofa</vt:lpstr>
      <vt:lpstr>History + Distribution</vt:lpstr>
      <vt:lpstr>Identification</vt:lpstr>
      <vt:lpstr>Impact + photos</vt:lpstr>
      <vt:lpstr>Impact + photos</vt:lpstr>
      <vt:lpstr>Regulations in WA</vt:lpstr>
      <vt:lpstr>Regulations in OR</vt:lpstr>
      <vt:lpstr>Populations in WA</vt:lpstr>
      <vt:lpstr>Populations in OR</vt:lpstr>
      <vt:lpstr>New Zealand Mud Snail Potamopyrgus antipodarum</vt:lpstr>
      <vt:lpstr>History &amp; Distribution</vt:lpstr>
      <vt:lpstr>Identification</vt:lpstr>
      <vt:lpstr>Identification</vt:lpstr>
      <vt:lpstr>Impact</vt:lpstr>
      <vt:lpstr>Regulations in WA</vt:lpstr>
      <vt:lpstr>Regulations in OR</vt:lpstr>
      <vt:lpstr>Regional Response </vt:lpstr>
      <vt:lpstr>Decontamination and Prevention</vt:lpstr>
      <vt:lpstr>Bullfrog Lithobates catesbeianus (Formerly Rana catesbeianus)</vt:lpstr>
      <vt:lpstr>History &amp; Distribution</vt:lpstr>
      <vt:lpstr>Identification</vt:lpstr>
      <vt:lpstr>Impacts</vt:lpstr>
      <vt:lpstr>Regulations</vt:lpstr>
      <vt:lpstr>Nutria Myocastor coypus</vt:lpstr>
      <vt:lpstr>History &amp; Distribution</vt:lpstr>
      <vt:lpstr>Identification</vt:lpstr>
      <vt:lpstr>Impacts</vt:lpstr>
      <vt:lpstr>Regulations</vt:lpstr>
      <vt:lpstr>Japanese Beetle Popillia japonica</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an Invasive Species?</dc:title>
  <dc:creator>Emily Stevenson</dc:creator>
  <cp:lastModifiedBy>Emily Stevenson</cp:lastModifiedBy>
  <cp:revision>7</cp:revision>
  <dcterms:modified xsi:type="dcterms:W3CDTF">2019-02-06T17:26:39Z</dcterms:modified>
</cp:coreProperties>
</file>