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76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77" r:id="rId11"/>
    <p:sldId id="263" r:id="rId12"/>
    <p:sldId id="264" r:id="rId13"/>
    <p:sldId id="265" r:id="rId14"/>
    <p:sldId id="274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63"/>
    <p:restoredTop sz="93077"/>
  </p:normalViewPr>
  <p:slideViewPr>
    <p:cSldViewPr snapToGrid="0" snapToObjects="1">
      <p:cViewPr varScale="1">
        <p:scale>
          <a:sx n="108" d="100"/>
          <a:sy n="108" d="100"/>
        </p:scale>
        <p:origin x="2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45532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9614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2933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0587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16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466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2086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9365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1306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9431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1084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5784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34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434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88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79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348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53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8" name="Shape 20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7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25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3" name="Shape 22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73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41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60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CCA188"/>
              </a:buClr>
              <a:buFont typeface="Arial"/>
              <a:buNone/>
              <a:defRPr sz="2400" b="0" i="0" u="none" strike="noStrike" cap="none">
                <a:solidFill>
                  <a:srgbClr val="CCA1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CCA188"/>
              </a:buClr>
              <a:buFont typeface="Arial"/>
              <a:buNone/>
              <a:defRPr sz="2000" b="0" i="0" u="none" strike="noStrike" cap="none">
                <a:solidFill>
                  <a:srgbClr val="CCA1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CCA188"/>
              </a:buClr>
              <a:buFont typeface="Arial"/>
              <a:buNone/>
              <a:defRPr sz="1800" b="0" i="0" u="none" strike="noStrike" cap="none">
                <a:solidFill>
                  <a:srgbClr val="CCA1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CCA188"/>
              </a:buClr>
              <a:buFont typeface="Arial"/>
              <a:buNone/>
              <a:defRPr sz="1600" b="0" i="0" u="none" strike="noStrike" cap="none">
                <a:solidFill>
                  <a:srgbClr val="CCA1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CCA188"/>
              </a:buClr>
              <a:buFont typeface="Arial"/>
              <a:buNone/>
              <a:defRPr sz="1600" b="0" i="0" u="none" strike="noStrike" cap="none">
                <a:solidFill>
                  <a:srgbClr val="CCA1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CCA188"/>
              </a:buClr>
              <a:buFont typeface="Arial"/>
              <a:buNone/>
              <a:defRPr sz="16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CCA188"/>
              </a:buClr>
              <a:buFont typeface="Arial"/>
              <a:buNone/>
              <a:defRPr sz="16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CCA188"/>
              </a:buClr>
              <a:buFont typeface="Arial"/>
              <a:buNone/>
              <a:defRPr sz="16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CCA188"/>
              </a:buClr>
              <a:buFont typeface="Arial"/>
              <a:buNone/>
              <a:defRPr sz="16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Font typeface="Arial"/>
              <a:buNone/>
              <a:defRPr sz="24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20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8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6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6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Font typeface="Arial"/>
              <a:buNone/>
              <a:defRPr sz="24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20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8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6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600" b="1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32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Font typeface="Arial"/>
              <a:buNone/>
              <a:defRPr sz="16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2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32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Font typeface="Arial"/>
              <a:buNone/>
              <a:defRPr sz="32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Font typeface="Arial"/>
              <a:buNone/>
              <a:defRPr sz="16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2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Font typeface="Arial"/>
              <a:buNone/>
              <a:defRPr sz="1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CCA1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CCA1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-898900" y="320675"/>
            <a:ext cx="13644691" cy="1120666"/>
          </a:xfrm>
          <a:prstGeom prst="rect">
            <a:avLst/>
          </a:prstGeom>
          <a:solidFill>
            <a:srgbClr val="9CF6F9"/>
          </a:solidFill>
          <a:ln>
            <a:noFill/>
          </a:ln>
          <a:effectLst>
            <a:outerShdw blurRad="50799" dist="38100" dir="5400000" algn="t" rotWithShape="0">
              <a:srgbClr val="000000">
                <a:alpha val="40000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</a:pPr>
            <a:endParaRPr sz="4400" b="1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oregonconservationstrategy.org/key-conservation-issue/invasive-species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regoninvasiveshotline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regoninvasiveshotline.org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55258" y="430440"/>
            <a:ext cx="6947027" cy="31400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sz="6300" dirty="0">
                <a:solidFill>
                  <a:schemeClr val="bg1">
                    <a:lumMod val="75000"/>
                  </a:schemeClr>
                </a:solidFill>
              </a:rPr>
              <a:t>Reporting Invasive Weeds (and others!)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5258" y="3570514"/>
            <a:ext cx="10668000" cy="31400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/>
              <a:buNone/>
              <a:defRPr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sz="2800" dirty="0">
                <a:solidFill>
                  <a:schemeClr val="bg1">
                    <a:lumMod val="90000"/>
                  </a:schemeClr>
                </a:solidFill>
              </a:rPr>
              <a:t>Presented by: </a:t>
            </a:r>
          </a:p>
          <a:p>
            <a:r>
              <a:rPr lang="en-US" sz="2800" dirty="0">
                <a:solidFill>
                  <a:schemeClr val="bg1">
                    <a:lumMod val="90000"/>
                  </a:schemeClr>
                </a:solidFill>
              </a:rPr>
              <a:t>Justin Bush, Washington Invasive Species Council</a:t>
            </a:r>
          </a:p>
          <a:p>
            <a:r>
              <a:rPr lang="en-US" sz="2800" dirty="0">
                <a:solidFill>
                  <a:schemeClr val="bg1">
                    <a:lumMod val="90000"/>
                  </a:schemeClr>
                </a:solidFill>
              </a:rPr>
              <a:t>&amp; </a:t>
            </a:r>
            <a:r>
              <a:rPr lang="en-US" sz="2800" dirty="0" err="1">
                <a:solidFill>
                  <a:schemeClr val="bg1">
                    <a:lumMod val="90000"/>
                  </a:schemeClr>
                </a:solidFill>
              </a:rPr>
              <a:t>Jalene</a:t>
            </a:r>
            <a:r>
              <a:rPr lang="en-US" sz="2800" dirty="0">
                <a:solidFill>
                  <a:schemeClr val="bg1">
                    <a:lumMod val="90000"/>
                  </a:schemeClr>
                </a:solidFill>
              </a:rPr>
              <a:t> Littlejohn, Oregon Invasive Species Council</a:t>
            </a:r>
          </a:p>
          <a:p>
            <a:r>
              <a:rPr lang="en-US" sz="2800" dirty="0">
                <a:solidFill>
                  <a:schemeClr val="bg1">
                    <a:lumMod val="90000"/>
                  </a:schemeClr>
                </a:solidFill>
              </a:rPr>
              <a:t>May 6,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 l="12944" b="34546"/>
          <a:stretch/>
        </p:blipFill>
        <p:spPr>
          <a:xfrm>
            <a:off x="8130360" y="1722823"/>
            <a:ext cx="3982192" cy="224555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See it? Report it!</a:t>
            </a:r>
          </a:p>
        </p:txBody>
      </p:sp>
      <p:pic>
        <p:nvPicPr>
          <p:cNvPr id="91" name="Shape 91"/>
          <p:cNvPicPr preferRelativeResize="0"/>
          <p:nvPr/>
        </p:nvPicPr>
        <p:blipFill rotWithShape="1">
          <a:blip r:embed="rId4">
            <a:alphaModFix/>
          </a:blip>
          <a:srcRect l="41632" b="32687"/>
          <a:stretch/>
        </p:blipFill>
        <p:spPr>
          <a:xfrm>
            <a:off x="827932" y="1699765"/>
            <a:ext cx="3915518" cy="3300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2894" y="3350195"/>
            <a:ext cx="3866903" cy="3093522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/>
          <p:nvPr/>
        </p:nvSpPr>
        <p:spPr>
          <a:xfrm>
            <a:off x="1027957" y="3794696"/>
            <a:ext cx="593766" cy="617515"/>
          </a:xfrm>
          <a:prstGeom prst="ellipse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5672466" y="3968375"/>
            <a:ext cx="1528877" cy="1328111"/>
          </a:xfrm>
          <a:prstGeom prst="ellipse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Shape 95"/>
          <p:cNvPicPr preferRelativeResize="0"/>
          <p:nvPr/>
        </p:nvPicPr>
        <p:blipFill rotWithShape="1">
          <a:blip r:embed="rId6">
            <a:alphaModFix/>
          </a:blip>
          <a:srcRect l="48022" t="39615" r="45760" b="54783"/>
          <a:stretch/>
        </p:blipFill>
        <p:spPr>
          <a:xfrm>
            <a:off x="10580635" y="1514584"/>
            <a:ext cx="1531917" cy="1035079"/>
          </a:xfrm>
          <a:prstGeom prst="ellipse">
            <a:avLst/>
          </a:prstGeom>
          <a:noFill/>
          <a:ln w="635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96" name="Shape 96"/>
          <p:cNvSpPr/>
          <p:nvPr/>
        </p:nvSpPr>
        <p:spPr>
          <a:xfrm>
            <a:off x="9668075" y="2978783"/>
            <a:ext cx="332509" cy="308757"/>
          </a:xfrm>
          <a:prstGeom prst="ellipse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665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Our Window of Opportunity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6735" y="1724437"/>
            <a:ext cx="6908888" cy="4857338"/>
            <a:chOff x="4586425" y="1695862"/>
            <a:chExt cx="6908888" cy="4857338"/>
          </a:xfrm>
        </p:grpSpPr>
        <p:pic>
          <p:nvPicPr>
            <p:cNvPr id="97" name="Shape 97" descr="invasive species 03b.jpg"/>
            <p:cNvPicPr preferRelativeResize="0"/>
            <p:nvPr/>
          </p:nvPicPr>
          <p:blipFill rotWithShape="1">
            <a:blip r:embed="rId3">
              <a:alphaModFix/>
            </a:blip>
            <a:srcRect b="6820"/>
            <a:stretch/>
          </p:blipFill>
          <p:spPr>
            <a:xfrm>
              <a:off x="4586425" y="1695862"/>
              <a:ext cx="6908888" cy="4857338"/>
            </a:xfrm>
            <a:prstGeom prst="rect">
              <a:avLst/>
            </a:prstGeom>
            <a:noFill/>
            <a:ln w="63500" cap="flat" cmpd="sng">
              <a:solidFill>
                <a:srgbClr val="FBFBFA"/>
              </a:solidFill>
              <a:prstDash val="solid"/>
              <a:round/>
              <a:headEnd type="none" w="med" len="med"/>
              <a:tailEnd type="none" w="med" len="med"/>
            </a:ln>
          </p:spPr>
        </p:pic>
        <p:sp>
          <p:nvSpPr>
            <p:cNvPr id="2" name="Rectangle 1"/>
            <p:cNvSpPr/>
            <p:nvPr/>
          </p:nvSpPr>
          <p:spPr>
            <a:xfrm>
              <a:off x="5502729" y="5412921"/>
              <a:ext cx="1001485" cy="1959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Down Arrow 5"/>
          <p:cNvSpPr/>
          <p:nvPr/>
        </p:nvSpPr>
        <p:spPr>
          <a:xfrm>
            <a:off x="4724524" y="2143125"/>
            <a:ext cx="1001485" cy="200998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53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Early Detection Rapid Response (EDRR)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000" dirty="0"/>
              <a:t>After </a:t>
            </a:r>
            <a:r>
              <a:rPr lang="en-US" sz="3800" dirty="0"/>
              <a:t>Prevention</a:t>
            </a:r>
            <a:r>
              <a:rPr lang="en-US" sz="3000" dirty="0"/>
              <a:t>, our next line of defense is </a:t>
            </a:r>
            <a:r>
              <a:rPr lang="en-US" sz="3800" dirty="0"/>
              <a:t>EDRR</a:t>
            </a:r>
          </a:p>
          <a:p>
            <a:pPr marL="457200" lvl="0" indent="-355600" rtl="0">
              <a:lnSpc>
                <a:spcPct val="115000"/>
              </a:lnSpc>
              <a:spcBef>
                <a:spcPts val="1100"/>
              </a:spcBef>
              <a:buClr>
                <a:srgbClr val="9FF6DF"/>
              </a:buClr>
              <a:buSzPct val="100000"/>
            </a:pPr>
            <a:r>
              <a:rPr lang="en-US" sz="3200" dirty="0">
                <a:solidFill>
                  <a:srgbClr val="9FF6DF"/>
                </a:solidFill>
              </a:rPr>
              <a:t>Early detection along key pathways</a:t>
            </a:r>
          </a:p>
          <a:p>
            <a:pPr marL="457200" lvl="0" indent="-355600" rtl="0">
              <a:lnSpc>
                <a:spcPct val="115000"/>
              </a:lnSpc>
              <a:spcBef>
                <a:spcPts val="1100"/>
              </a:spcBef>
              <a:buClr>
                <a:srgbClr val="9FF6DF"/>
              </a:buClr>
              <a:buSzPct val="100000"/>
            </a:pPr>
            <a:r>
              <a:rPr lang="en-US" sz="3200" dirty="0">
                <a:solidFill>
                  <a:srgbClr val="9FF6DF"/>
                </a:solidFill>
              </a:rPr>
              <a:t>Detector networks: rapid response plans and teams</a:t>
            </a:r>
          </a:p>
          <a:p>
            <a:pPr marL="457200" lvl="0" indent="-355600" rtl="0">
              <a:lnSpc>
                <a:spcPct val="115000"/>
              </a:lnSpc>
              <a:spcBef>
                <a:spcPts val="1100"/>
              </a:spcBef>
              <a:buClr>
                <a:srgbClr val="9FF6DF"/>
              </a:buClr>
              <a:buSzPct val="100000"/>
            </a:pPr>
            <a:r>
              <a:rPr lang="en-US" sz="3200" dirty="0">
                <a:solidFill>
                  <a:srgbClr val="9FF6DF"/>
                </a:solidFill>
              </a:rPr>
              <a:t>Surveys and monitoring efforts</a:t>
            </a:r>
          </a:p>
          <a:p>
            <a:pPr marL="457200" lvl="0" indent="-355600" rtl="0">
              <a:lnSpc>
                <a:spcPct val="115000"/>
              </a:lnSpc>
              <a:spcBef>
                <a:spcPts val="1100"/>
              </a:spcBef>
              <a:buClr>
                <a:srgbClr val="9FF6DF"/>
              </a:buClr>
              <a:buSzPct val="100000"/>
            </a:pPr>
            <a:r>
              <a:rPr lang="en-US" sz="3200" dirty="0">
                <a:solidFill>
                  <a:srgbClr val="9FF6DF"/>
                </a:solidFill>
              </a:rPr>
              <a:t>You!</a:t>
            </a:r>
          </a:p>
          <a:p>
            <a:pPr marL="0" lvl="0" indent="0">
              <a:spcBef>
                <a:spcPts val="0"/>
              </a:spcBef>
              <a:buNone/>
            </a:pPr>
            <a:endParaRPr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6455883" y="1825625"/>
            <a:ext cx="5376231" cy="4707376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544715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Reporting in WA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325475" y="1659500"/>
            <a:ext cx="5811000" cy="4926600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1) Phone:</a:t>
            </a:r>
          </a:p>
          <a:p>
            <a:pPr marL="685800" marR="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Aquatic Invasive Species Hotline</a:t>
            </a:r>
          </a:p>
          <a:p>
            <a:pPr marL="1143000" marR="0" lvl="2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1-888-WDFW-AIS (1-888-933-9247)</a:t>
            </a:r>
          </a:p>
          <a:p>
            <a:pPr marL="685800" marR="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WA/OR/ID Squeal on Pigs! Hotline</a:t>
            </a:r>
          </a:p>
          <a:p>
            <a:pPr marL="1143000" marR="0" lvl="2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1-888-268-9219 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 2) Mobile app: “WA </a:t>
            </a:r>
            <a:r>
              <a:rPr lang="en-US" sz="2800" b="0" i="0" u="none" strike="noStrike" cap="none" dirty="0" err="1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Invasives</a:t>
            </a:r>
            <a:r>
              <a:rPr lang="en-US" sz="28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1143000" marR="0" lvl="2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iOS</a:t>
            </a:r>
          </a:p>
          <a:p>
            <a:pPr marL="1143000" marR="0" lvl="2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Android</a:t>
            </a:r>
          </a:p>
          <a:p>
            <a:pPr marR="0" lvl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dirty="0"/>
              <a:t> </a:t>
            </a:r>
            <a:r>
              <a:rPr lang="en-US" sz="28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3) Website form</a:t>
            </a:r>
          </a:p>
          <a:p>
            <a:pPr marL="1143000" marR="0" lvl="2" indent="-228600" algn="l" rtl="0">
              <a:lnSpc>
                <a:spcPct val="8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invasivespecies.wa.gov</a:t>
            </a:r>
            <a:r>
              <a:rPr lang="en-US" sz="2000" b="0" i="0" u="none" strike="noStrike" cap="none" dirty="0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000" b="0" i="0" u="none" strike="noStrike" cap="none" dirty="0" err="1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report.shtml</a:t>
            </a:r>
            <a:endParaRPr lang="en-US" sz="2000" b="0" i="0" u="none" strike="noStrike" cap="none" dirty="0">
              <a:solidFill>
                <a:srgbClr val="9FF6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Shape 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013" y="5897305"/>
            <a:ext cx="1507157" cy="610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9132" y="5463407"/>
            <a:ext cx="610119" cy="1069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49390" y="5640508"/>
            <a:ext cx="1089839" cy="855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65567" y="5542017"/>
            <a:ext cx="1356429" cy="954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25081" y="5463407"/>
            <a:ext cx="477004" cy="104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35156" y="4359573"/>
            <a:ext cx="3551010" cy="129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10662" y="4735253"/>
            <a:ext cx="3200000" cy="1079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68469" y="1659511"/>
            <a:ext cx="5351060" cy="3419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Reporting in WA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25475" y="1825625"/>
            <a:ext cx="5811000" cy="1568100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FF6DF"/>
              </a:buClr>
              <a:buSzPct val="25000"/>
              <a:buFont typeface="Arial"/>
              <a:buNone/>
            </a:pPr>
            <a:r>
              <a:rPr lang="en-US" sz="259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2) Mobile app “WA Invasives”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FF6DF"/>
              </a:buClr>
              <a:buSzPct val="97368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Seach your app store for “WA Invasives”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97368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Links at invasivespecies.wa.gov/report.shtml</a:t>
            </a:r>
          </a:p>
        </p:txBody>
      </p:sp>
      <p:pic>
        <p:nvPicPr>
          <p:cNvPr id="126" name="Shape 1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1178" y="1825625"/>
            <a:ext cx="2917738" cy="5183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9588">
            <a:off x="8828236" y="1715099"/>
            <a:ext cx="2869673" cy="5097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23" y="5842396"/>
            <a:ext cx="2357696" cy="912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68821" y="5993080"/>
            <a:ext cx="2063718" cy="611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Reporting in WA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325463" y="1825625"/>
            <a:ext cx="5810931" cy="656317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9FF6DF"/>
              </a:buClr>
              <a:buSzPct val="25000"/>
              <a:buFont typeface="Arial"/>
              <a:buNone/>
            </a:pPr>
            <a:r>
              <a:rPr lang="en-US"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2) Mobile app “WA Invasives”</a:t>
            </a:r>
          </a:p>
        </p:txBody>
      </p:sp>
      <p:pic>
        <p:nvPicPr>
          <p:cNvPr id="136" name="Shape 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463" y="2719449"/>
            <a:ext cx="2239976" cy="398417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7" name="Shape 1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0928" y="2719449"/>
            <a:ext cx="2239976" cy="398417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8" name="Shape 1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5964" y="2719449"/>
            <a:ext cx="2239976" cy="3984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91428" y="2719449"/>
            <a:ext cx="2239976" cy="3984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Reporting in WA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25463" y="1825625"/>
            <a:ext cx="5810931" cy="656317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9FF6DF"/>
              </a:buClr>
              <a:buSzPct val="25000"/>
              <a:buFont typeface="Arial"/>
              <a:buNone/>
            </a:pPr>
            <a:r>
              <a:rPr lang="en-US"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2) Mobile app “WA Invasives”</a:t>
            </a:r>
          </a:p>
        </p:txBody>
      </p:sp>
      <p:pic>
        <p:nvPicPr>
          <p:cNvPr id="146" name="Shape 1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2918" y="2660071"/>
            <a:ext cx="2239976" cy="3984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09610" y="2707572"/>
            <a:ext cx="2239976" cy="3984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11809" y="2660071"/>
            <a:ext cx="2293389" cy="407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4003" y="2612568"/>
            <a:ext cx="2293389" cy="4079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Reporting in WA</a:t>
            </a: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3">
            <a:alphaModFix/>
          </a:blip>
          <a:srcRect l="61961" t="12225" r="9781" b="5626"/>
          <a:stretch/>
        </p:blipFill>
        <p:spPr>
          <a:xfrm>
            <a:off x="6261178" y="1701922"/>
            <a:ext cx="5515490" cy="474700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56" name="Shape 1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270" y="1701922"/>
            <a:ext cx="5380897" cy="474700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Reporting in WA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568" t="19254" r="7531" b="8165"/>
          <a:stretch/>
        </p:blipFill>
        <p:spPr>
          <a:xfrm>
            <a:off x="575187" y="1548580"/>
            <a:ext cx="11046542" cy="530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47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/>
          <p:cNvPicPr preferRelativeResize="0"/>
          <p:nvPr/>
        </p:nvPicPr>
        <p:blipFill rotWithShape="1">
          <a:blip r:embed="rId3">
            <a:alphaModFix/>
          </a:blip>
          <a:srcRect b="12241"/>
          <a:stretch/>
        </p:blipFill>
        <p:spPr>
          <a:xfrm>
            <a:off x="481302" y="2759353"/>
            <a:ext cx="5499253" cy="394991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398" cy="107621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250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Reporting in WA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325463" y="1825625"/>
            <a:ext cx="5810931" cy="1104861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FF6DF"/>
              </a:buClr>
              <a:buSzPct val="25000"/>
              <a:buFont typeface="Arial"/>
              <a:buNone/>
            </a:pPr>
            <a:r>
              <a:rPr lang="en-US"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3) Website form</a:t>
            </a:r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buClr>
                <a:srgbClr val="9FF6DF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invasivespecies.wa.gov/report.shtml</a:t>
            </a:r>
          </a:p>
        </p:txBody>
      </p:sp>
      <p:sp>
        <p:nvSpPr>
          <p:cNvPr id="164" name="Shape 164"/>
          <p:cNvSpPr/>
          <p:nvPr/>
        </p:nvSpPr>
        <p:spPr>
          <a:xfrm>
            <a:off x="2410171" y="5453348"/>
            <a:ext cx="1641512" cy="440675"/>
          </a:xfrm>
          <a:prstGeom prst="ellipse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Shape 165"/>
          <p:cNvSpPr txBox="1"/>
          <p:nvPr/>
        </p:nvSpPr>
        <p:spPr>
          <a:xfrm>
            <a:off x="6668803" y="2023927"/>
            <a:ext cx="4843823" cy="4465006"/>
          </a:xfrm>
          <a:prstGeom prst="rect">
            <a:avLst/>
          </a:prstGeom>
          <a:solidFill>
            <a:srgbClr val="493D27"/>
          </a:solidFill>
          <a:ln>
            <a:noFill/>
          </a:ln>
          <a:effectLst>
            <a:outerShdw dist="190500" dir="2700000" algn="tl" rotWithShape="0">
              <a:schemeClr val="accent6"/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FF6DF"/>
              </a:buClr>
              <a:buSzPct val="25000"/>
              <a:buFont typeface="Arial"/>
              <a:buNone/>
            </a:pPr>
            <a:r>
              <a:rPr lang="en-US"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What did you find?</a:t>
            </a: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FF6DF"/>
              </a:buClr>
              <a:buFont typeface="Arial"/>
              <a:buNone/>
            </a:pPr>
            <a:endParaRPr sz="2800" b="0" i="0" u="none" strike="noStrike" cap="none">
              <a:solidFill>
                <a:srgbClr val="9FF6D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FF6DF"/>
              </a:buClr>
              <a:buSzPct val="25000"/>
              <a:buFont typeface="Arial"/>
              <a:buNone/>
            </a:pPr>
            <a:r>
              <a:rPr lang="en-US"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Where did you find it?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FF6DF"/>
              </a:buClr>
              <a:buFont typeface="Arial"/>
              <a:buNone/>
            </a:pPr>
            <a:endParaRPr sz="2800" b="0" i="0" u="none" strike="noStrike" cap="none">
              <a:solidFill>
                <a:srgbClr val="9FF6D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FF6DF"/>
              </a:buClr>
              <a:buSzPct val="25000"/>
              <a:buFont typeface="Arial"/>
              <a:buNone/>
            </a:pPr>
            <a:r>
              <a:rPr lang="en-US"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Your contact information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FF6DF"/>
              </a:buClr>
              <a:buFont typeface="Arial"/>
              <a:buNone/>
            </a:pPr>
            <a:endParaRPr sz="2800" b="0" i="0" u="none" strike="noStrike" cap="none">
              <a:solidFill>
                <a:srgbClr val="9FF6D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9FF6DF"/>
              </a:buClr>
              <a:buSzPct val="25000"/>
              <a:buFont typeface="Arial"/>
              <a:buNone/>
            </a:pPr>
            <a:r>
              <a:rPr lang="en-US" sz="2800" b="0" i="0" u="none" strike="noStrike" cap="none">
                <a:solidFill>
                  <a:srgbClr val="9FF6DF"/>
                </a:solidFill>
                <a:latin typeface="Arial"/>
                <a:ea typeface="Arial"/>
                <a:cs typeface="Arial"/>
                <a:sym typeface="Arial"/>
              </a:rPr>
              <a:t>Photo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Reporting in Oregon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4800" y="2179825"/>
            <a:ext cx="3897300" cy="398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914400" lvl="0" indent="-5334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en-US" sz="4800"/>
              <a:t>Learn</a:t>
            </a:r>
          </a:p>
          <a:p>
            <a:pPr marL="914400" lvl="0" indent="-53340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en-US" sz="4800"/>
              <a:t>Look</a:t>
            </a:r>
          </a:p>
          <a:p>
            <a:pPr marL="914400" lvl="0" indent="-53340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en-US" sz="4800"/>
              <a:t>Report</a:t>
            </a:r>
          </a:p>
        </p:txBody>
      </p:sp>
      <p:pic>
        <p:nvPicPr>
          <p:cNvPr id="173" name="Shape 173"/>
          <p:cNvPicPr preferRelativeResize="0"/>
          <p:nvPr/>
        </p:nvPicPr>
        <p:blipFill rotWithShape="1">
          <a:blip r:embed="rId3">
            <a:alphaModFix/>
          </a:blip>
          <a:srcRect l="1661" t="1218" b="491"/>
          <a:stretch/>
        </p:blipFill>
        <p:spPr>
          <a:xfrm>
            <a:off x="5820725" y="2068475"/>
            <a:ext cx="5282900" cy="3985200"/>
          </a:xfrm>
          <a:prstGeom prst="rect">
            <a:avLst/>
          </a:prstGeom>
          <a:noFill/>
          <a:ln w="1905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4" name="Shape 174"/>
          <p:cNvSpPr txBox="1"/>
          <p:nvPr/>
        </p:nvSpPr>
        <p:spPr>
          <a:xfrm>
            <a:off x="7075275" y="6102725"/>
            <a:ext cx="3075900" cy="33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OFDW, Oregon Conservation Strategy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Reporting in OR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447575" y="1543650"/>
            <a:ext cx="11125300" cy="50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sz="4800" dirty="0"/>
          </a:p>
          <a:p>
            <a:pPr lvl="0">
              <a:spcBef>
                <a:spcPts val="0"/>
              </a:spcBef>
              <a:buNone/>
            </a:pPr>
            <a:r>
              <a:rPr lang="en-US" sz="4800" dirty="0"/>
              <a:t>Learn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Know what to look for &amp; familiarize yourself with the “watch list”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Utilize available resources</a:t>
            </a:r>
          </a:p>
          <a:p>
            <a:pPr marL="914400" lvl="1" indent="-381000" rtl="0">
              <a:spcBef>
                <a:spcPts val="0"/>
              </a:spcBef>
              <a:buSzPct val="100000"/>
            </a:pPr>
            <a:r>
              <a:rPr lang="en-US" sz="3200" dirty="0"/>
              <a:t>Oregon Invasive Species Council: top invaders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-US" sz="3200" dirty="0"/>
              <a:t>Western </a:t>
            </a:r>
            <a:r>
              <a:rPr lang="en-US" sz="3200" dirty="0" err="1"/>
              <a:t>Invasives</a:t>
            </a:r>
            <a:r>
              <a:rPr lang="en-US" sz="3200" dirty="0"/>
              <a:t> Network: Invasive species by region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-US" sz="3200" dirty="0"/>
              <a:t>Oregon Department of Agriculture List: noxious weeds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Reporting in OR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447575" y="1543650"/>
            <a:ext cx="10992600" cy="50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sz="4800" dirty="0"/>
          </a:p>
          <a:p>
            <a:pPr lvl="0">
              <a:spcBef>
                <a:spcPts val="0"/>
              </a:spcBef>
              <a:buNone/>
            </a:pPr>
            <a:r>
              <a:rPr lang="en-US" sz="4800" dirty="0"/>
              <a:t>Learn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Download or print off guides to take out in the field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-US" sz="3200" dirty="0"/>
              <a:t>Western Invasive Plant EDRR Guide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-US" sz="3200" dirty="0"/>
              <a:t>On the Lookout for Aquatic Invaders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-US" sz="3200" dirty="0" err="1"/>
              <a:t>GardenSmart</a:t>
            </a:r>
            <a:r>
              <a:rPr lang="en-US" sz="3200" dirty="0"/>
              <a:t> Oregon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US" sz="3200" dirty="0"/>
              <a:t>Get trained: </a:t>
            </a:r>
            <a:r>
              <a:rPr lang="en-US" dirty="0"/>
              <a:t>Oregon Forest Pest Detectors &amp; Weed Watchers</a:t>
            </a:r>
          </a:p>
        </p:txBody>
      </p:sp>
    </p:spTree>
    <p:extLst>
      <p:ext uri="{BB962C8B-B14F-4D97-AF65-F5344CB8AC3E}">
        <p14:creationId xmlns:p14="http://schemas.microsoft.com/office/powerpoint/2010/main" val="1000588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Reporting in OR</a:t>
            </a:r>
          </a:p>
        </p:txBody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304450" y="1956550"/>
            <a:ext cx="7137600" cy="435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77800" lvl="0" indent="0" rtl="0">
              <a:spcBef>
                <a:spcPts val="0"/>
              </a:spcBef>
              <a:buNone/>
            </a:pPr>
            <a:r>
              <a:rPr lang="en-US" sz="4800" dirty="0"/>
              <a:t>Look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Think Pathways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Think habitat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Think distribution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200" dirty="0"/>
              <a:t>Document any detections by taking photos, taking detailed notes, and recording the exact location</a:t>
            </a:r>
          </a:p>
        </p:txBody>
      </p:sp>
      <p:pic>
        <p:nvPicPr>
          <p:cNvPr id="189" name="Shape 189" descr="Binoculars - Free images on Pixaba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5425" y="2792025"/>
            <a:ext cx="4324300" cy="2882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Reporting in OR</a:t>
            </a:r>
          </a:p>
        </p:txBody>
      </p:sp>
      <p:pic>
        <p:nvPicPr>
          <p:cNvPr id="197" name="Shape 197"/>
          <p:cNvPicPr preferRelativeResize="0"/>
          <p:nvPr/>
        </p:nvPicPr>
        <p:blipFill rotWithShape="1">
          <a:blip r:embed="rId3">
            <a:alphaModFix/>
          </a:blip>
          <a:srcRect r="5464" b="1448"/>
          <a:stretch/>
        </p:blipFill>
        <p:spPr>
          <a:xfrm>
            <a:off x="5286375" y="1816712"/>
            <a:ext cx="6662301" cy="346966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554754" y="2342375"/>
            <a:ext cx="5706375" cy="3698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4800" dirty="0"/>
              <a:t>Report Online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Consider signs &amp; symptoms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Go to </a:t>
            </a:r>
            <a:r>
              <a:rPr lang="en-US" sz="3200" u="sng" dirty="0">
                <a:solidFill>
                  <a:schemeClr val="hlink"/>
                </a:solidFill>
                <a:hlinkClick r:id="rId4"/>
              </a:rPr>
              <a:t>oregoninvasiveshotline.org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-US" sz="3200" dirty="0"/>
              <a:t>Bookmark!  Mobile Friendly Fill out reporting form</a:t>
            </a:r>
          </a:p>
          <a:p>
            <a:pPr marL="0" lvl="0" indent="0" rtl="0">
              <a:spcBef>
                <a:spcPts val="0"/>
              </a:spcBef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Reporting in OR</a:t>
            </a:r>
          </a:p>
        </p:txBody>
      </p:sp>
      <p:pic>
        <p:nvPicPr>
          <p:cNvPr id="204" name="Shape 204"/>
          <p:cNvPicPr preferRelativeResize="0"/>
          <p:nvPr/>
        </p:nvPicPr>
        <p:blipFill rotWithShape="1">
          <a:blip r:embed="rId3">
            <a:alphaModFix/>
          </a:blip>
          <a:srcRect l="3321" r="2843"/>
          <a:stretch/>
        </p:blipFill>
        <p:spPr>
          <a:xfrm>
            <a:off x="2752600" y="1581050"/>
            <a:ext cx="6686800" cy="515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Reporting in OR</a:t>
            </a:r>
          </a:p>
        </p:txBody>
      </p: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6000" y="1583575"/>
            <a:ext cx="8208856" cy="511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Reporting in OR</a:t>
            </a:r>
          </a:p>
        </p:txBody>
      </p:sp>
      <p:pic>
        <p:nvPicPr>
          <p:cNvPr id="218" name="Shape 2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9650" y="1784225"/>
            <a:ext cx="8872700" cy="401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Shape 219"/>
          <p:cNvSpPr txBox="1"/>
          <p:nvPr/>
        </p:nvSpPr>
        <p:spPr>
          <a:xfrm>
            <a:off x="1445950" y="5800600"/>
            <a:ext cx="9751200" cy="68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>
                <a:solidFill>
                  <a:srgbClr val="9FF6DF"/>
                </a:solidFill>
              </a:rPr>
              <a:t>You will hear from an expert a few days after submission to follow-up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Reporting in OR</a:t>
            </a:r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536075" y="1835675"/>
            <a:ext cx="6593700" cy="454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4800"/>
              <a:t>Report Over the Phone</a:t>
            </a:r>
          </a:p>
          <a:p>
            <a:pPr marL="457200" lvl="0" indent="-457200" rtl="0">
              <a:spcBef>
                <a:spcPts val="0"/>
              </a:spcBef>
              <a:buSzPct val="100000"/>
            </a:pPr>
            <a:r>
              <a:rPr lang="en-US" sz="3600"/>
              <a:t>Report sightings to Oregon Invasive Species Hotline: 1-866-INVADER</a:t>
            </a:r>
          </a:p>
          <a:p>
            <a:pPr marL="457200" lvl="0" indent="-457200" rtl="0">
              <a:spcBef>
                <a:spcPts val="0"/>
              </a:spcBef>
              <a:buSzPct val="100000"/>
            </a:pPr>
            <a:r>
              <a:rPr lang="en-US" sz="3600"/>
              <a:t>Report sightings of feral swine to Squeal on Pigs! Hotline: 1-888-268-9219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27" name="Shape 227" descr="File:Phone Shiny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2350" y="2147111"/>
            <a:ext cx="4110275" cy="411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185980" y="365125"/>
            <a:ext cx="12150299" cy="1076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-288750" y="0"/>
            <a:ext cx="13138500" cy="704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dirty="0"/>
          </a:p>
          <a:p>
            <a:pPr lvl="0" algn="ctr" rtl="0">
              <a:spcBef>
                <a:spcPts val="0"/>
              </a:spcBef>
              <a:buNone/>
            </a:pPr>
            <a:endParaRPr sz="4800" dirty="0"/>
          </a:p>
          <a:p>
            <a:pPr lvl="0" algn="ctr" rtl="0">
              <a:spcBef>
                <a:spcPts val="0"/>
              </a:spcBef>
              <a:buNone/>
            </a:pPr>
            <a:r>
              <a:rPr lang="en-US" sz="4800" dirty="0"/>
              <a:t>Everyone has a role in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US" sz="4800" dirty="0"/>
              <a:t>protecting the northwest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US" sz="4800" dirty="0"/>
              <a:t>from invasive species</a:t>
            </a:r>
          </a:p>
          <a:p>
            <a:pPr lvl="0" algn="ctr" rtl="0">
              <a:spcBef>
                <a:spcPts val="0"/>
              </a:spcBef>
              <a:buNone/>
            </a:pPr>
            <a:endParaRPr lang="en-US" sz="4800" dirty="0"/>
          </a:p>
          <a:p>
            <a:pPr lvl="0" algn="ctr" rtl="0">
              <a:spcBef>
                <a:spcPts val="0"/>
              </a:spcBef>
              <a:buNone/>
            </a:pPr>
            <a:r>
              <a:rPr lang="en-US" sz="3200" dirty="0" err="1"/>
              <a:t>invasivespecies.wa.gov</a:t>
            </a:r>
            <a:r>
              <a:rPr lang="en-US" sz="3200" dirty="0"/>
              <a:t>/</a:t>
            </a:r>
            <a:r>
              <a:rPr lang="en-US" sz="3200" dirty="0" err="1"/>
              <a:t>report.shtml</a:t>
            </a:r>
            <a:endParaRPr lang="en-US" sz="3200"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3693759" y="4973283"/>
            <a:ext cx="5134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381000">
              <a:buSzPct val="100000"/>
            </a:pPr>
            <a:r>
              <a:rPr lang="en-US" sz="3200" u="sng" dirty="0">
                <a:solidFill>
                  <a:schemeClr val="hlink"/>
                </a:solidFill>
                <a:hlinkClick r:id="rId3"/>
              </a:rPr>
              <a:t>oregoninvasiveshotline.org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B76C00"/>
      </a:dk1>
      <a:lt1>
        <a:srgbClr val="C9FAED"/>
      </a:lt1>
      <a:dk2>
        <a:srgbClr val="584122"/>
      </a:dk2>
      <a:lt2>
        <a:srgbClr val="C9FAED"/>
      </a:lt2>
      <a:accent1>
        <a:srgbClr val="74621E"/>
      </a:accent1>
      <a:accent2>
        <a:srgbClr val="625234"/>
      </a:accent2>
      <a:accent3>
        <a:srgbClr val="0B9B74"/>
      </a:accent3>
      <a:accent4>
        <a:srgbClr val="5DF0F6"/>
      </a:accent4>
      <a:accent5>
        <a:srgbClr val="4FCEFF"/>
      </a:accent5>
      <a:accent6>
        <a:srgbClr val="5FF2CA"/>
      </a:accent6>
      <a:hlink>
        <a:srgbClr val="59A9F2"/>
      </a:hlink>
      <a:folHlink>
        <a:srgbClr val="76C2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443</Words>
  <Application>Microsoft Office PowerPoint</Application>
  <PresentationFormat>Widescreen</PresentationFormat>
  <Paragraphs>103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</vt:lpstr>
      <vt:lpstr>Office Theme</vt:lpstr>
      <vt:lpstr>PowerPoint Presentation</vt:lpstr>
      <vt:lpstr>See it? Report it!</vt:lpstr>
      <vt:lpstr>Our Window of Opportunity</vt:lpstr>
      <vt:lpstr>Early Detection Rapid Response (EDRR)</vt:lpstr>
      <vt:lpstr>Reporting in WA</vt:lpstr>
      <vt:lpstr>Reporting in WA</vt:lpstr>
      <vt:lpstr>Reporting in WA</vt:lpstr>
      <vt:lpstr>Reporting in WA</vt:lpstr>
      <vt:lpstr>Reporting in WA</vt:lpstr>
      <vt:lpstr>Reporting in WA</vt:lpstr>
      <vt:lpstr>Reporting in WA</vt:lpstr>
      <vt:lpstr>Reporting in Oregon</vt:lpstr>
      <vt:lpstr>Reporting in OR</vt:lpstr>
      <vt:lpstr>Reporting in OR</vt:lpstr>
      <vt:lpstr>Reporting in OR</vt:lpstr>
      <vt:lpstr>Reporting in OR</vt:lpstr>
      <vt:lpstr>Reporting in OR</vt:lpstr>
      <vt:lpstr>Reporting in OR</vt:lpstr>
      <vt:lpstr>Reporting in OR</vt:lpstr>
      <vt:lpstr>Reporting in OR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 it? Report it!</dc:title>
  <dc:creator>Emily Stevenson</dc:creator>
  <cp:lastModifiedBy>Emily Stevenson</cp:lastModifiedBy>
  <cp:revision>4</cp:revision>
  <dcterms:modified xsi:type="dcterms:W3CDTF">2019-02-06T17:25:27Z</dcterms:modified>
</cp:coreProperties>
</file>