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6" autoAdjust="0"/>
    <p:restoredTop sz="94660"/>
  </p:normalViewPr>
  <p:slideViewPr>
    <p:cSldViewPr snapToGrid="0">
      <p:cViewPr>
        <p:scale>
          <a:sx n="70" d="100"/>
          <a:sy n="70" d="100"/>
        </p:scale>
        <p:origin x="-288" y="-2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3BAE90-E9CF-4697-B3B7-2E92D349442A}" type="datetimeFigureOut">
              <a:rPr lang="en-US" smtClean="0"/>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2025796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3BAE90-E9CF-4697-B3B7-2E92D349442A}" type="datetimeFigureOut">
              <a:rPr lang="en-US" smtClean="0"/>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4033188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3BAE90-E9CF-4697-B3B7-2E92D349442A}" type="datetimeFigureOut">
              <a:rPr lang="en-US" smtClean="0"/>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53970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3BAE90-E9CF-4697-B3B7-2E92D349442A}" type="datetimeFigureOut">
              <a:rPr lang="en-US" smtClean="0"/>
              <a:t>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810282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3BAE90-E9CF-4697-B3B7-2E92D349442A}" type="datetimeFigureOut">
              <a:rPr lang="en-US" smtClean="0"/>
              <a:t>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3659903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3BAE90-E9CF-4697-B3B7-2E92D349442A}" type="datetimeFigureOut">
              <a:rPr lang="en-US" smtClean="0"/>
              <a:t>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3720478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3BAE90-E9CF-4697-B3B7-2E92D349442A}" type="datetimeFigureOut">
              <a:rPr lang="en-US" smtClean="0"/>
              <a:t>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4213686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3BAE90-E9CF-4697-B3B7-2E92D349442A}" type="datetimeFigureOut">
              <a:rPr lang="en-US" smtClean="0"/>
              <a:t>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1875680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3BAE90-E9CF-4697-B3B7-2E92D349442A}" type="datetimeFigureOut">
              <a:rPr lang="en-US" smtClean="0"/>
              <a:t>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1357110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3BAE90-E9CF-4697-B3B7-2E92D349442A}" type="datetimeFigureOut">
              <a:rPr lang="en-US" smtClean="0"/>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3308799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3BAE90-E9CF-4697-B3B7-2E92D349442A}" type="datetimeFigureOut">
              <a:rPr lang="en-US" smtClean="0"/>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F9C76-3974-488A-9BD4-821CE143C017}" type="slidenum">
              <a:rPr lang="en-US" smtClean="0"/>
              <a:t>‹#›</a:t>
            </a:fld>
            <a:endParaRPr lang="en-US"/>
          </a:p>
        </p:txBody>
      </p:sp>
    </p:spTree>
    <p:extLst>
      <p:ext uri="{BB962C8B-B14F-4D97-AF65-F5344CB8AC3E}">
        <p14:creationId xmlns:p14="http://schemas.microsoft.com/office/powerpoint/2010/main" val="3630699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3BAE90-E9CF-4697-B3B7-2E92D349442A}" type="datetimeFigureOut">
              <a:rPr lang="en-US" smtClean="0"/>
              <a:t>2/1/2019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2F9C76-3974-488A-9BD4-821CE143C017}" type="slidenum">
              <a:rPr lang="en-US" smtClean="0"/>
              <a:t>‹#›</a:t>
            </a:fld>
            <a:endParaRPr lang="en-US"/>
          </a:p>
        </p:txBody>
      </p:sp>
    </p:spTree>
    <p:extLst>
      <p:ext uri="{BB962C8B-B14F-4D97-AF65-F5344CB8AC3E}">
        <p14:creationId xmlns:p14="http://schemas.microsoft.com/office/powerpoint/2010/main" val="3299077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google.com/url?sa=i&amp;rct=j&amp;q=&amp;esrc=s&amp;source=images&amp;cd=&amp;cad=rja&amp;uact=8&amp;ved=2ahUKEwjjlq2lqaTaAhUxmuAKHULVAfAQjRx6BAgAEAU&amp;url=https://bcinvasives.ca/resources/programs/play-clean-go/&amp;psig=AOvVaw0Wavief9l4oCkq_a4LzeQk&amp;ust=1523058498870382"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www.google.com/url?sa=i&amp;rct=j&amp;q=&amp;esrc=s&amp;source=images&amp;cd=&amp;cad=rja&amp;uact=8&amp;ved=2ahUKEwiL6fuxqaTaAhXGm-AKHRyHBsgQjRx6BAgAEAU&amp;url=http://www.playcleango.org/&amp;psig=AOvVaw0Wavief9l4oCkq_a4LzeQk&amp;ust=152305849887038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5379" y="3114971"/>
            <a:ext cx="9144000" cy="1446025"/>
          </a:xfrm>
        </p:spPr>
        <p:txBody>
          <a:bodyPr/>
          <a:lstStyle/>
          <a:p>
            <a:r>
              <a:rPr lang="en-US" dirty="0" smtClean="0">
                <a:latin typeface="Adobe Caslon Pro Bold" pitchFamily="18" charset="0"/>
              </a:rPr>
              <a:t>Trails &amp; Invasive Plants</a:t>
            </a:r>
            <a:endParaRPr lang="en-US" dirty="0">
              <a:latin typeface="Adobe Caslon Pro Bold" pitchFamily="18" charset="0"/>
            </a:endParaRPr>
          </a:p>
        </p:txBody>
      </p:sp>
      <p:sp>
        <p:nvSpPr>
          <p:cNvPr id="3" name="Subtitle 2"/>
          <p:cNvSpPr>
            <a:spLocks noGrp="1"/>
          </p:cNvSpPr>
          <p:nvPr>
            <p:ph type="subTitle" idx="1"/>
          </p:nvPr>
        </p:nvSpPr>
        <p:spPr>
          <a:xfrm>
            <a:off x="1545379" y="4514860"/>
            <a:ext cx="9144000" cy="1655762"/>
          </a:xfrm>
        </p:spPr>
        <p:txBody>
          <a:bodyPr/>
          <a:lstStyle/>
          <a:p>
            <a:r>
              <a:rPr lang="en-US" dirty="0" smtClean="0"/>
              <a:t>Protecting our resources while enjoying our trails</a:t>
            </a:r>
          </a:p>
          <a:p>
            <a:endParaRPr lang="en-US" dirty="0"/>
          </a:p>
        </p:txBody>
      </p:sp>
      <p:pic>
        <p:nvPicPr>
          <p:cNvPr id="7" name="Picture 6" descr="C:\Users\cgattuso\Documents\Columbia Gorge CWMA\Admin\CG-Logo-'14-PNG.png"/>
          <p:cNvPicPr/>
          <p:nvPr/>
        </p:nvPicPr>
        <p:blipFill>
          <a:blip r:embed="rId2">
            <a:extLst>
              <a:ext uri="{28A0092B-C50C-407E-A947-70E740481C1C}">
                <a14:useLocalDpi xmlns:a14="http://schemas.microsoft.com/office/drawing/2010/main" val="0"/>
              </a:ext>
            </a:extLst>
          </a:blip>
          <a:srcRect/>
          <a:stretch>
            <a:fillRect/>
          </a:stretch>
        </p:blipFill>
        <p:spPr bwMode="auto">
          <a:xfrm>
            <a:off x="1149583" y="887142"/>
            <a:ext cx="9935592" cy="2392197"/>
          </a:xfrm>
          <a:prstGeom prst="rect">
            <a:avLst/>
          </a:prstGeom>
          <a:noFill/>
          <a:ln>
            <a:noFill/>
          </a:ln>
        </p:spPr>
      </p:pic>
    </p:spTree>
    <p:extLst>
      <p:ext uri="{BB962C8B-B14F-4D97-AF65-F5344CB8AC3E}">
        <p14:creationId xmlns:p14="http://schemas.microsoft.com/office/powerpoint/2010/main" val="2987737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024" y="324784"/>
            <a:ext cx="10515600" cy="912346"/>
          </a:xfrm>
        </p:spPr>
        <p:txBody>
          <a:bodyPr/>
          <a:lstStyle/>
          <a:p>
            <a:r>
              <a:rPr lang="en-US" b="1" dirty="0" smtClean="0">
                <a:solidFill>
                  <a:schemeClr val="accent1">
                    <a:lumMod val="50000"/>
                  </a:schemeClr>
                </a:solidFill>
              </a:rPr>
              <a:t>What is an invasive plant?</a:t>
            </a:r>
            <a:endParaRPr lang="en-US" b="1" dirty="0">
              <a:solidFill>
                <a:schemeClr val="accent1">
                  <a:lumMod val="50000"/>
                </a:schemeClr>
              </a:solidFill>
            </a:endParaRPr>
          </a:p>
        </p:txBody>
      </p:sp>
      <p:sp>
        <p:nvSpPr>
          <p:cNvPr id="3" name="Content Placeholder 2"/>
          <p:cNvSpPr>
            <a:spLocks noGrp="1"/>
          </p:cNvSpPr>
          <p:nvPr>
            <p:ph idx="1"/>
          </p:nvPr>
        </p:nvSpPr>
        <p:spPr>
          <a:xfrm>
            <a:off x="756458" y="1862051"/>
            <a:ext cx="10597342" cy="4207336"/>
          </a:xfrm>
        </p:spPr>
        <p:txBody>
          <a:bodyPr>
            <a:normAutofit/>
          </a:bodyPr>
          <a:lstStyle/>
          <a:p>
            <a:pPr fontAlgn="base">
              <a:spcBef>
                <a:spcPts val="0"/>
              </a:spcBef>
              <a:buFont typeface="Arial"/>
              <a:buChar char="•"/>
            </a:pPr>
            <a:r>
              <a:rPr lang="en-US" b="1" dirty="0" smtClean="0">
                <a:solidFill>
                  <a:srgbClr val="2E75B5"/>
                </a:solidFill>
              </a:rPr>
              <a:t>Non-Native </a:t>
            </a:r>
            <a:r>
              <a:rPr lang="en-US" b="1" dirty="0">
                <a:solidFill>
                  <a:srgbClr val="2E75B5"/>
                </a:solidFill>
              </a:rPr>
              <a:t>Plant</a:t>
            </a:r>
            <a:endParaRPr lang="en-US" b="1" dirty="0">
              <a:solidFill>
                <a:srgbClr val="5B9BD5"/>
              </a:solidFill>
              <a:latin typeface="Noto Sans Symbols"/>
            </a:endParaRPr>
          </a:p>
          <a:p>
            <a:pPr marL="742950" lvl="1" indent="-285750" fontAlgn="base">
              <a:spcBef>
                <a:spcPts val="0"/>
              </a:spcBef>
              <a:buFont typeface="Arial"/>
              <a:buChar char="•"/>
            </a:pPr>
            <a:r>
              <a:rPr lang="en-US" dirty="0">
                <a:solidFill>
                  <a:srgbClr val="000000"/>
                </a:solidFill>
              </a:rPr>
              <a:t>Any plant not known to historically occur in an area.  Only a small percent of non-native plants are invasive.</a:t>
            </a:r>
            <a:endParaRPr lang="en-US" dirty="0">
              <a:solidFill>
                <a:srgbClr val="5B9BD5"/>
              </a:solidFill>
              <a:latin typeface="Courier New"/>
            </a:endParaRPr>
          </a:p>
          <a:p>
            <a:pPr fontAlgn="base">
              <a:spcBef>
                <a:spcPts val="0"/>
              </a:spcBef>
              <a:buFont typeface="Arial"/>
              <a:buChar char="•"/>
            </a:pPr>
            <a:r>
              <a:rPr lang="en-US" b="1" dirty="0">
                <a:solidFill>
                  <a:srgbClr val="2E75B5"/>
                </a:solidFill>
              </a:rPr>
              <a:t>Weed</a:t>
            </a:r>
            <a:endParaRPr lang="en-US" b="1" dirty="0">
              <a:solidFill>
                <a:srgbClr val="5B9BD5"/>
              </a:solidFill>
              <a:latin typeface="Noto Sans Symbols"/>
            </a:endParaRPr>
          </a:p>
          <a:p>
            <a:pPr marL="742950" lvl="1" indent="-285750" fontAlgn="base">
              <a:spcBef>
                <a:spcPts val="0"/>
              </a:spcBef>
              <a:buFont typeface="Arial"/>
              <a:buChar char="•"/>
            </a:pPr>
            <a:r>
              <a:rPr lang="en-US" dirty="0">
                <a:solidFill>
                  <a:srgbClr val="000000"/>
                </a:solidFill>
              </a:rPr>
              <a:t>Any plant growing in an undesirable location.</a:t>
            </a:r>
            <a:endParaRPr lang="en-US" dirty="0">
              <a:solidFill>
                <a:srgbClr val="5B9BD5"/>
              </a:solidFill>
              <a:latin typeface="Courier New"/>
            </a:endParaRPr>
          </a:p>
          <a:p>
            <a:pPr fontAlgn="base">
              <a:spcBef>
                <a:spcPts val="0"/>
              </a:spcBef>
              <a:buFont typeface="Arial"/>
              <a:buChar char="•"/>
            </a:pPr>
            <a:r>
              <a:rPr lang="en-US" b="1" dirty="0">
                <a:solidFill>
                  <a:srgbClr val="2E75B5"/>
                </a:solidFill>
              </a:rPr>
              <a:t>Noxious Weed</a:t>
            </a:r>
            <a:endParaRPr lang="en-US" b="1" dirty="0">
              <a:solidFill>
                <a:srgbClr val="5B9BD5"/>
              </a:solidFill>
              <a:latin typeface="Noto Sans Symbols"/>
            </a:endParaRPr>
          </a:p>
          <a:p>
            <a:pPr marL="742950" lvl="1" indent="-285750" fontAlgn="base">
              <a:spcBef>
                <a:spcPts val="0"/>
              </a:spcBef>
              <a:buFont typeface="Arial"/>
              <a:buChar char="•"/>
            </a:pPr>
            <a:r>
              <a:rPr lang="en-US" dirty="0">
                <a:solidFill>
                  <a:srgbClr val="000000"/>
                </a:solidFill>
              </a:rPr>
              <a:t>Weeds that have been legally designated as pests by a listing authority. A legal term.</a:t>
            </a:r>
            <a:endParaRPr lang="en-US" dirty="0">
              <a:solidFill>
                <a:srgbClr val="5B9BD5"/>
              </a:solidFill>
              <a:latin typeface="Courier New"/>
            </a:endParaRPr>
          </a:p>
          <a:p>
            <a:pPr fontAlgn="base">
              <a:spcBef>
                <a:spcPts val="0"/>
              </a:spcBef>
              <a:buFont typeface="Arial"/>
              <a:buChar char="•"/>
            </a:pPr>
            <a:r>
              <a:rPr lang="en-US" b="1" dirty="0">
                <a:solidFill>
                  <a:srgbClr val="2E75B5"/>
                </a:solidFill>
              </a:rPr>
              <a:t>Invasive Plant</a:t>
            </a:r>
            <a:endParaRPr lang="en-US" b="1" dirty="0">
              <a:solidFill>
                <a:srgbClr val="5B9BD5"/>
              </a:solidFill>
              <a:latin typeface="Noto Sans Symbols"/>
            </a:endParaRPr>
          </a:p>
          <a:p>
            <a:pPr marL="742950" lvl="1" indent="-285750" fontAlgn="base">
              <a:spcBef>
                <a:spcPts val="0"/>
              </a:spcBef>
              <a:spcAft>
                <a:spcPts val="800"/>
              </a:spcAft>
              <a:buFont typeface="Arial"/>
              <a:buChar char="•"/>
            </a:pPr>
            <a:r>
              <a:rPr lang="en-US" dirty="0">
                <a:solidFill>
                  <a:srgbClr val="000000"/>
                </a:solidFill>
              </a:rPr>
              <a:t>Non-native plants that exhibit aggressive growth that displaces other plants or animals.</a:t>
            </a:r>
            <a:endParaRPr lang="en-US" dirty="0">
              <a:solidFill>
                <a:srgbClr val="5B9BD5"/>
              </a:solidFill>
              <a:latin typeface="Courier New"/>
            </a:endParaRPr>
          </a:p>
          <a:p>
            <a:endParaRPr lang="en-US" dirty="0"/>
          </a:p>
        </p:txBody>
      </p:sp>
    </p:spTree>
    <p:extLst>
      <p:ext uri="{BB962C8B-B14F-4D97-AF65-F5344CB8AC3E}">
        <p14:creationId xmlns:p14="http://schemas.microsoft.com/office/powerpoint/2010/main" val="2880656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766" y="230654"/>
            <a:ext cx="10515600" cy="1325563"/>
          </a:xfrm>
        </p:spPr>
        <p:txBody>
          <a:bodyPr/>
          <a:lstStyle/>
          <a:p>
            <a:r>
              <a:rPr lang="en-US" b="1" dirty="0" smtClean="0">
                <a:solidFill>
                  <a:schemeClr val="accent1">
                    <a:lumMod val="50000"/>
                  </a:schemeClr>
                </a:solidFill>
              </a:rPr>
              <a:t>What do weeds impact?</a:t>
            </a:r>
            <a:endParaRPr lang="en-US" b="1" dirty="0">
              <a:solidFill>
                <a:schemeClr val="accent1">
                  <a:lumMod val="50000"/>
                </a:schemeClr>
              </a:solidFill>
            </a:endParaRPr>
          </a:p>
        </p:txBody>
      </p:sp>
      <p:sp>
        <p:nvSpPr>
          <p:cNvPr id="3" name="Content Placeholder 2"/>
          <p:cNvSpPr>
            <a:spLocks noGrp="1"/>
          </p:cNvSpPr>
          <p:nvPr>
            <p:ph idx="1"/>
          </p:nvPr>
        </p:nvSpPr>
        <p:spPr>
          <a:xfrm>
            <a:off x="488577" y="1812178"/>
            <a:ext cx="10515600" cy="4351338"/>
          </a:xfrm>
        </p:spPr>
        <p:txBody>
          <a:bodyPr/>
          <a:lstStyle/>
          <a:p>
            <a:pPr lvl="1"/>
            <a:r>
              <a:rPr lang="en-US" altLang="en-US" sz="3200" i="1" dirty="0"/>
              <a:t>Plant communities</a:t>
            </a:r>
          </a:p>
          <a:p>
            <a:pPr lvl="1"/>
            <a:r>
              <a:rPr lang="en-US" altLang="en-US" sz="3200" i="1" dirty="0"/>
              <a:t>Wildlife habitat</a:t>
            </a:r>
          </a:p>
          <a:p>
            <a:pPr lvl="1"/>
            <a:r>
              <a:rPr lang="en-US" altLang="en-US" sz="3200" i="1" dirty="0"/>
              <a:t>Water resources</a:t>
            </a:r>
          </a:p>
          <a:p>
            <a:pPr lvl="1"/>
            <a:r>
              <a:rPr lang="en-US" altLang="en-US" sz="3200" i="1" dirty="0"/>
              <a:t>Fisheries</a:t>
            </a:r>
          </a:p>
          <a:p>
            <a:pPr lvl="1"/>
            <a:r>
              <a:rPr lang="en-US" altLang="en-US" sz="3200" i="1" dirty="0"/>
              <a:t>Recreation</a:t>
            </a:r>
          </a:p>
          <a:p>
            <a:pPr lvl="1"/>
            <a:r>
              <a:rPr lang="en-US" altLang="en-US" sz="3200" i="1" dirty="0"/>
              <a:t>Natural </a:t>
            </a:r>
            <a:r>
              <a:rPr lang="en-US" altLang="en-US" sz="3200" i="1" dirty="0" smtClean="0"/>
              <a:t>processes</a:t>
            </a:r>
          </a:p>
          <a:p>
            <a:pPr lvl="1"/>
            <a:r>
              <a:rPr lang="en-US" altLang="en-US" sz="3200" i="1" dirty="0" smtClean="0"/>
              <a:t>Local and State economy</a:t>
            </a:r>
            <a:endParaRPr lang="en-US" altLang="en-US" sz="3200" i="1" dirty="0"/>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04804" y="3375210"/>
            <a:ext cx="4211543" cy="3160059"/>
          </a:xfrm>
          <a:prstGeom prst="rect">
            <a:avLst/>
          </a:prstGeom>
        </p:spPr>
      </p:pic>
      <p:pic>
        <p:nvPicPr>
          <p:cNvPr id="4" name="Picture 3"/>
          <p:cNvPicPr>
            <a:picLocks noChangeAspect="1"/>
          </p:cNvPicPr>
          <p:nvPr/>
        </p:nvPicPr>
        <p:blipFill>
          <a:blip r:embed="rId3"/>
          <a:stretch>
            <a:fillRect/>
          </a:stretch>
        </p:blipFill>
        <p:spPr>
          <a:xfrm>
            <a:off x="7745506" y="365125"/>
            <a:ext cx="4199448" cy="3208753"/>
          </a:xfrm>
          <a:prstGeom prst="rect">
            <a:avLst/>
          </a:prstGeom>
        </p:spPr>
      </p:pic>
    </p:spTree>
    <p:extLst>
      <p:ext uri="{BB962C8B-B14F-4D97-AF65-F5344CB8AC3E}">
        <p14:creationId xmlns:p14="http://schemas.microsoft.com/office/powerpoint/2010/main" val="31391782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870" y="317127"/>
            <a:ext cx="10515600" cy="1019921"/>
          </a:xfrm>
        </p:spPr>
        <p:txBody>
          <a:bodyPr/>
          <a:lstStyle/>
          <a:p>
            <a:r>
              <a:rPr lang="en-US" b="1" dirty="0" smtClean="0">
                <a:solidFill>
                  <a:schemeClr val="accent1">
                    <a:lumMod val="50000"/>
                  </a:schemeClr>
                </a:solidFill>
              </a:rPr>
              <a:t>Why is this important?</a:t>
            </a:r>
            <a:endParaRPr lang="en-US" b="1" dirty="0">
              <a:solidFill>
                <a:schemeClr val="accent1">
                  <a:lumMod val="50000"/>
                </a:schemeClr>
              </a:solidFill>
            </a:endParaRPr>
          </a:p>
        </p:txBody>
      </p:sp>
      <p:sp>
        <p:nvSpPr>
          <p:cNvPr id="3" name="Content Placeholder 2"/>
          <p:cNvSpPr>
            <a:spLocks noGrp="1"/>
          </p:cNvSpPr>
          <p:nvPr>
            <p:ph idx="1"/>
          </p:nvPr>
        </p:nvSpPr>
        <p:spPr>
          <a:xfrm>
            <a:off x="569260" y="1570130"/>
            <a:ext cx="6544234" cy="4978587"/>
          </a:xfrm>
        </p:spPr>
        <p:txBody>
          <a:bodyPr/>
          <a:lstStyle/>
          <a:p>
            <a:pPr lvl="0"/>
            <a:r>
              <a:rPr lang="en-US" dirty="0"/>
              <a:t>At home in your yard, you can pull a weed.</a:t>
            </a:r>
          </a:p>
          <a:p>
            <a:pPr lvl="0"/>
            <a:r>
              <a:rPr lang="en-US" dirty="0"/>
              <a:t>In a natural area millions of acres in size, it may not be immediately discovered and pulled, especially if this weed is off a trail deep in a natural area or wilderness. </a:t>
            </a:r>
          </a:p>
          <a:p>
            <a:pPr lvl="0"/>
            <a:r>
              <a:rPr lang="en-US" dirty="0"/>
              <a:t>Many species are not controllable manually, and populations may explode if uncontrolled by other means. </a:t>
            </a:r>
          </a:p>
          <a:p>
            <a:pPr lvl="0"/>
            <a:r>
              <a:rPr lang="en-US" i="1" dirty="0"/>
              <a:t>Invasive plants are the second greatest threat to biodiversity after habitat loss. </a:t>
            </a:r>
            <a:endParaRPr lang="en-US" dirty="0"/>
          </a:p>
        </p:txBody>
      </p:sp>
      <p:pic>
        <p:nvPicPr>
          <p:cNvPr id="4097" name="Picture 1"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5542" y="3765176"/>
            <a:ext cx="451485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5542" y="803118"/>
            <a:ext cx="4514850" cy="27289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flipV="1">
            <a:off x="7355542" y="640987"/>
            <a:ext cx="3611880" cy="646331"/>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40150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318" y="365125"/>
            <a:ext cx="10515600" cy="1033369"/>
          </a:xfrm>
        </p:spPr>
        <p:txBody>
          <a:bodyPr/>
          <a:lstStyle/>
          <a:p>
            <a:r>
              <a:rPr lang="en-US" b="1" dirty="0" smtClean="0">
                <a:solidFill>
                  <a:schemeClr val="accent1">
                    <a:lumMod val="50000"/>
                  </a:schemeClr>
                </a:solidFill>
              </a:rPr>
              <a:t>Activities that spread weeds</a:t>
            </a:r>
            <a:endParaRPr lang="en-US" b="1" dirty="0">
              <a:solidFill>
                <a:schemeClr val="accent1">
                  <a:lumMod val="50000"/>
                </a:schemeClr>
              </a:solidFill>
            </a:endParaRPr>
          </a:p>
        </p:txBody>
      </p:sp>
      <p:sp>
        <p:nvSpPr>
          <p:cNvPr id="3" name="Content Placeholder 2"/>
          <p:cNvSpPr>
            <a:spLocks noGrp="1"/>
          </p:cNvSpPr>
          <p:nvPr>
            <p:ph idx="1"/>
          </p:nvPr>
        </p:nvSpPr>
        <p:spPr>
          <a:xfrm>
            <a:off x="838200" y="1398494"/>
            <a:ext cx="10515600" cy="5042647"/>
          </a:xfrm>
        </p:spPr>
        <p:txBody>
          <a:bodyPr/>
          <a:lstStyle/>
          <a:p>
            <a:r>
              <a:rPr lang="en-US" dirty="0" smtClean="0"/>
              <a:t>Motorized travel</a:t>
            </a:r>
          </a:p>
          <a:p>
            <a:pPr lvl="1"/>
            <a:r>
              <a:rPr lang="en-US" dirty="0" smtClean="0"/>
              <a:t>Driving</a:t>
            </a:r>
          </a:p>
          <a:p>
            <a:pPr lvl="1"/>
            <a:r>
              <a:rPr lang="en-US" dirty="0" smtClean="0"/>
              <a:t>Boating</a:t>
            </a:r>
          </a:p>
          <a:p>
            <a:pPr lvl="1"/>
            <a:r>
              <a:rPr lang="en-US" dirty="0" smtClean="0"/>
              <a:t>ORV use</a:t>
            </a:r>
          </a:p>
          <a:p>
            <a:r>
              <a:rPr lang="en-US" dirty="0" smtClean="0"/>
              <a:t>Recreation</a:t>
            </a:r>
          </a:p>
          <a:p>
            <a:pPr lvl="1"/>
            <a:r>
              <a:rPr lang="en-US" dirty="0" smtClean="0"/>
              <a:t>Hiking</a:t>
            </a:r>
          </a:p>
          <a:p>
            <a:pPr lvl="1"/>
            <a:r>
              <a:rPr lang="en-US" dirty="0" smtClean="0"/>
              <a:t>Fishing</a:t>
            </a:r>
          </a:p>
          <a:p>
            <a:pPr lvl="1"/>
            <a:r>
              <a:rPr lang="en-US" dirty="0" smtClean="0"/>
              <a:t>Horseback riding</a:t>
            </a:r>
          </a:p>
          <a:p>
            <a:r>
              <a:rPr lang="en-US" dirty="0" smtClean="0"/>
              <a:t>Disturbance</a:t>
            </a:r>
          </a:p>
          <a:p>
            <a:pPr lvl="1"/>
            <a:r>
              <a:rPr lang="en-US" dirty="0" smtClean="0"/>
              <a:t>Construction</a:t>
            </a:r>
          </a:p>
          <a:p>
            <a:pPr lvl="1"/>
            <a:r>
              <a:rPr lang="en-US" dirty="0" smtClean="0"/>
              <a:t>Wildfire</a:t>
            </a:r>
          </a:p>
          <a:p>
            <a:pPr lvl="1"/>
            <a:r>
              <a:rPr lang="en-US" dirty="0" smtClean="0"/>
              <a:t>Natural events</a:t>
            </a:r>
            <a:endParaRPr lang="en-US" dirty="0"/>
          </a:p>
        </p:txBody>
      </p:sp>
      <p:pic>
        <p:nvPicPr>
          <p:cNvPr id="6" name="Picture 5"/>
          <p:cNvPicPr>
            <a:picLocks noChangeAspect="1"/>
          </p:cNvPicPr>
          <p:nvPr/>
        </p:nvPicPr>
        <p:blipFill>
          <a:blip r:embed="rId2"/>
          <a:stretch>
            <a:fillRect/>
          </a:stretch>
        </p:blipFill>
        <p:spPr>
          <a:xfrm>
            <a:off x="7898280" y="699247"/>
            <a:ext cx="3786093" cy="2839570"/>
          </a:xfrm>
          <a:prstGeom prst="rect">
            <a:avLst/>
          </a:prstGeom>
        </p:spPr>
      </p:pic>
      <p:pic>
        <p:nvPicPr>
          <p:cNvPr id="3073" name="Picture 1" descr="See the source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12818" r="8633"/>
          <a:stretch/>
        </p:blipFill>
        <p:spPr bwMode="auto">
          <a:xfrm>
            <a:off x="7893423" y="3872939"/>
            <a:ext cx="3790949" cy="27161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4293985" y="2431863"/>
            <a:ext cx="4150907" cy="2790992"/>
          </a:xfrm>
          <a:prstGeom prst="rect">
            <a:avLst/>
          </a:prstGeom>
        </p:spPr>
      </p:pic>
    </p:spTree>
    <p:extLst>
      <p:ext uri="{BB962C8B-B14F-4D97-AF65-F5344CB8AC3E}">
        <p14:creationId xmlns:p14="http://schemas.microsoft.com/office/powerpoint/2010/main" val="749441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553" y="338230"/>
            <a:ext cx="10515600" cy="1325563"/>
          </a:xfrm>
        </p:spPr>
        <p:txBody>
          <a:bodyPr/>
          <a:lstStyle/>
          <a:p>
            <a:r>
              <a:rPr lang="en-US" b="1" dirty="0" smtClean="0">
                <a:solidFill>
                  <a:schemeClr val="accent1">
                    <a:lumMod val="50000"/>
                  </a:schemeClr>
                </a:solidFill>
              </a:rPr>
              <a:t>What are our species of concern?</a:t>
            </a:r>
            <a:endParaRPr lang="en-US" b="1" dirty="0">
              <a:solidFill>
                <a:schemeClr val="accent1">
                  <a:lumMod val="50000"/>
                </a:schemeClr>
              </a:solidFill>
            </a:endParaRPr>
          </a:p>
        </p:txBody>
      </p:sp>
      <p:sp>
        <p:nvSpPr>
          <p:cNvPr id="3" name="Content Placeholder 2"/>
          <p:cNvSpPr>
            <a:spLocks noGrp="1"/>
          </p:cNvSpPr>
          <p:nvPr>
            <p:ph idx="1"/>
          </p:nvPr>
        </p:nvSpPr>
        <p:spPr>
          <a:xfrm>
            <a:off x="609600" y="1663793"/>
            <a:ext cx="5441576" cy="4351338"/>
          </a:xfrm>
        </p:spPr>
        <p:txBody>
          <a:bodyPr/>
          <a:lstStyle/>
          <a:p>
            <a:r>
              <a:rPr lang="en-US" dirty="0"/>
              <a:t>Refer to the </a:t>
            </a:r>
            <a:r>
              <a:rPr lang="en-US" b="1" i="1" dirty="0"/>
              <a:t>Worst Weeds of the Gorge </a:t>
            </a:r>
            <a:r>
              <a:rPr lang="en-US" dirty="0"/>
              <a:t>booklet for a reference to the top invasive species of concern in the Columbia River Gorge National Scenic Area, as well as surrounding lands on the Gifford Pinchot National Forest and the Mt. Hood National Forest.</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9441">
            <a:off x="7273192" y="1194005"/>
            <a:ext cx="3897260" cy="4926934"/>
          </a:xfrm>
          <a:prstGeom prst="rect">
            <a:avLst/>
          </a:prstGeom>
          <a:ln w="3175">
            <a:solidFill>
              <a:schemeClr val="accent1">
                <a:lumMod val="75000"/>
              </a:schemeClr>
            </a:solidFill>
          </a:ln>
        </p:spPr>
      </p:pic>
    </p:spTree>
    <p:extLst>
      <p:ext uri="{BB962C8B-B14F-4D97-AF65-F5344CB8AC3E}">
        <p14:creationId xmlns:p14="http://schemas.microsoft.com/office/powerpoint/2010/main" val="3192532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106" y="257548"/>
            <a:ext cx="10515600" cy="1325563"/>
          </a:xfrm>
        </p:spPr>
        <p:txBody>
          <a:bodyPr/>
          <a:lstStyle/>
          <a:p>
            <a:r>
              <a:rPr lang="en-US" b="1" dirty="0">
                <a:solidFill>
                  <a:schemeClr val="accent1">
                    <a:lumMod val="50000"/>
                  </a:schemeClr>
                </a:solidFill>
              </a:rPr>
              <a:t>What should you do? Take action</a:t>
            </a:r>
            <a:r>
              <a:rPr lang="en-US" b="1" dirty="0" smtClean="0">
                <a:solidFill>
                  <a:schemeClr val="accent1">
                    <a:lumMod val="50000"/>
                  </a:schemeClr>
                </a:solidFill>
              </a:rPr>
              <a:t>!</a:t>
            </a:r>
            <a:endParaRPr lang="en-US" dirty="0"/>
          </a:p>
        </p:txBody>
      </p:sp>
      <p:sp>
        <p:nvSpPr>
          <p:cNvPr id="3" name="Content Placeholder 2"/>
          <p:cNvSpPr>
            <a:spLocks noGrp="1"/>
          </p:cNvSpPr>
          <p:nvPr>
            <p:ph idx="1"/>
          </p:nvPr>
        </p:nvSpPr>
        <p:spPr>
          <a:xfrm>
            <a:off x="596152" y="1583110"/>
            <a:ext cx="5374341" cy="4871477"/>
          </a:xfrm>
        </p:spPr>
        <p:txBody>
          <a:bodyPr>
            <a:normAutofit/>
          </a:bodyPr>
          <a:lstStyle/>
          <a:p>
            <a:r>
              <a:rPr lang="en-US" sz="3200" b="1" dirty="0" smtClean="0"/>
              <a:t>Be Aware and Prepare</a:t>
            </a:r>
          </a:p>
          <a:p>
            <a:pPr lvl="1"/>
            <a:r>
              <a:rPr lang="en-US" sz="2800" dirty="0" smtClean="0"/>
              <a:t>Clean and check clothing and gear</a:t>
            </a:r>
          </a:p>
          <a:p>
            <a:pPr lvl="1"/>
            <a:r>
              <a:rPr lang="en-US" sz="2800" dirty="0" smtClean="0"/>
              <a:t>Brush animals</a:t>
            </a:r>
          </a:p>
          <a:p>
            <a:pPr lvl="1"/>
            <a:r>
              <a:rPr lang="en-US" sz="2800" dirty="0" smtClean="0"/>
              <a:t>Weed free feed</a:t>
            </a:r>
          </a:p>
          <a:p>
            <a:pPr lvl="1"/>
            <a:r>
              <a:rPr lang="en-US" sz="2800" dirty="0" smtClean="0"/>
              <a:t>Identify invasive plants in the area</a:t>
            </a:r>
          </a:p>
          <a:p>
            <a:r>
              <a:rPr lang="en-US" sz="3200" b="1" dirty="0" smtClean="0"/>
              <a:t>Report it!</a:t>
            </a:r>
            <a:endParaRPr lang="en-US" sz="3200" b="1" dirty="0"/>
          </a:p>
        </p:txBody>
      </p:sp>
      <p:pic>
        <p:nvPicPr>
          <p:cNvPr id="6150" name="Picture 6" descr="Image result for play clean g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5280" y="1583110"/>
            <a:ext cx="4322296" cy="490580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Image result for play clean 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530520">
            <a:off x="5116044" y="4691902"/>
            <a:ext cx="1708897" cy="1708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780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0987" y="561134"/>
            <a:ext cx="5284695" cy="6001643"/>
          </a:xfrm>
          <a:prstGeom prst="rect">
            <a:avLst/>
          </a:prstGeom>
        </p:spPr>
        <p:txBody>
          <a:bodyPr wrap="square">
            <a:spAutoFit/>
          </a:bodyPr>
          <a:lstStyle/>
          <a:p>
            <a:r>
              <a:rPr lang="en-US" sz="3200" dirty="0" smtClean="0"/>
              <a:t>As Trailhead Ambassadors, you will be perfectly placed to alert visitors to the importance of weed prevention. Taking simple steps to clean clothing, gear and animals will </a:t>
            </a:r>
            <a:r>
              <a:rPr lang="en-US" sz="3200" i="1" dirty="0" smtClean="0"/>
              <a:t>dramatically reduce the chance that a visitor will become a weed vector</a:t>
            </a:r>
            <a:r>
              <a:rPr lang="en-US" sz="3200" dirty="0" smtClean="0"/>
              <a:t>. </a:t>
            </a:r>
          </a:p>
          <a:p>
            <a:endParaRPr lang="en-US" sz="3200" dirty="0"/>
          </a:p>
          <a:p>
            <a:r>
              <a:rPr lang="en-US" sz="3200" b="1" dirty="0" smtClean="0">
                <a:solidFill>
                  <a:schemeClr val="accent1">
                    <a:lumMod val="50000"/>
                  </a:schemeClr>
                </a:solidFill>
              </a:rPr>
              <a:t>Thank you!</a:t>
            </a:r>
            <a:endParaRPr lang="en-US" sz="3200" b="1" dirty="0">
              <a:solidFill>
                <a:schemeClr val="accent1">
                  <a:lumMod val="50000"/>
                </a:schemeClr>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1587" y="561134"/>
            <a:ext cx="3387907" cy="3582006"/>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8706"/>
          <a:stretch/>
        </p:blipFill>
        <p:spPr>
          <a:xfrm>
            <a:off x="8740589" y="2806115"/>
            <a:ext cx="3016926" cy="3825384"/>
          </a:xfrm>
          <a:prstGeom prst="rect">
            <a:avLst/>
          </a:prstGeom>
        </p:spPr>
      </p:pic>
    </p:spTree>
    <p:extLst>
      <p:ext uri="{BB962C8B-B14F-4D97-AF65-F5344CB8AC3E}">
        <p14:creationId xmlns:p14="http://schemas.microsoft.com/office/powerpoint/2010/main" val="3302496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283</Words>
  <Application>Microsoft Office PowerPoint</Application>
  <PresentationFormat>Custom</PresentationFormat>
  <Paragraphs>49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Trails &amp; Invasive Plants</vt:lpstr>
      <vt:lpstr>What is an invasive plant?</vt:lpstr>
      <vt:lpstr>What do weeds impact?</vt:lpstr>
      <vt:lpstr>Why is this important?</vt:lpstr>
      <vt:lpstr>Activities that spread weeds</vt:lpstr>
      <vt:lpstr>What are our species of concern?</vt:lpstr>
      <vt:lpstr>What should you do? Take action!</vt:lpstr>
      <vt:lpstr>PowerPoint Presentation</vt:lpstr>
    </vt:vector>
  </TitlesOfParts>
  <Company>U. S. Forest Service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Trails &amp; Invasive Plants</dc:title>
  <dc:creator>Mead, Christina A -FS</dc:creator>
  <cp:lastModifiedBy>Courtney Gattuso</cp:lastModifiedBy>
  <cp:revision>9</cp:revision>
  <dcterms:created xsi:type="dcterms:W3CDTF">2018-04-05T22:36:40Z</dcterms:created>
  <dcterms:modified xsi:type="dcterms:W3CDTF">2019-02-02T00:20:53Z</dcterms:modified>
</cp:coreProperties>
</file>